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300" r:id="rId8"/>
    <p:sldId id="263" r:id="rId9"/>
    <p:sldId id="299" r:id="rId10"/>
    <p:sldId id="264" r:id="rId11"/>
    <p:sldId id="265" r:id="rId12"/>
    <p:sldId id="298" r:id="rId13"/>
    <p:sldId id="270" r:id="rId14"/>
    <p:sldId id="271" r:id="rId15"/>
    <p:sldId id="301" r:id="rId16"/>
    <p:sldId id="276" r:id="rId17"/>
    <p:sldId id="277" r:id="rId18"/>
    <p:sldId id="278" r:id="rId19"/>
    <p:sldId id="279" r:id="rId20"/>
    <p:sldId id="302" r:id="rId21"/>
    <p:sldId id="303" r:id="rId22"/>
    <p:sldId id="304" r:id="rId23"/>
    <p:sldId id="281" r:id="rId24"/>
    <p:sldId id="283" r:id="rId25"/>
    <p:sldId id="305" r:id="rId26"/>
    <p:sldId id="306" r:id="rId27"/>
    <p:sldId id="284" r:id="rId28"/>
    <p:sldId id="285" r:id="rId29"/>
    <p:sldId id="286" r:id="rId30"/>
    <p:sldId id="287" r:id="rId31"/>
    <p:sldId id="288" r:id="rId32"/>
    <p:sldId id="291" r:id="rId33"/>
    <p:sldId id="292" r:id="rId34"/>
    <p:sldId id="307" r:id="rId35"/>
    <p:sldId id="308" r:id="rId36"/>
    <p:sldId id="309" r:id="rId37"/>
    <p:sldId id="310" r:id="rId38"/>
    <p:sldId id="312" r:id="rId39"/>
    <p:sldId id="297" r:id="rId4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Егор Александрович Большаков" initials="ЕАБ" lastIdx="1" clrIdx="0">
    <p:extLst>
      <p:ext uri="{19B8F6BF-5375-455C-9EA6-DF929625EA0E}">
        <p15:presenceInfo xmlns:p15="http://schemas.microsoft.com/office/powerpoint/2012/main" userId="Егор Александрович Большаков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747E"/>
    <a:srgbClr val="223268"/>
    <a:srgbClr val="A19DAA"/>
    <a:srgbClr val="FEE5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E1A06-8754-4870-9E44-E39BADAD98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27F020-BBC3-49BB-91C2-5B2CBD64B3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7C0C22-EBDA-4130-87AE-CB28BC19B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2/21/2021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419A8-07CA-4A4C-AEC2-C40D4D50A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A7B86-E610-42EA-B4DC-C2F44778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A7BA06D-B3FF-4E91-8639-B4569AE3AA23}"/>
              </a:ext>
            </a:extLst>
          </p:cNvPr>
          <p:cNvSpPr/>
          <p:nvPr/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2B30C86D-5A07-48BC-9C9D-6F9A2DB1E9E1}"/>
              </a:ext>
            </a:extLst>
          </p:cNvPr>
          <p:cNvSpPr/>
          <p:nvPr/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9188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6E5D1-6D19-4E7F-9B4E-42326B771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D2A06C-F91A-4ADC-9CD2-61F0A4D7EE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3AA9A-2280-4F63-8B3D-20742AE69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D986B-E58E-43B6-8A80-FFA9D8F74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140D36-2E71-4F27-967F-7A3E4C6E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1609904-5327-4D2C-A445-B270A00F3B5F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0FC7BEC-08C5-4D95-9C84-B48BC8AD1C94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7607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1FEA3D-0C7F-45CD-B6A0-942F707B36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8B8A12-BCE6-4D03-A637-1DEC8924BE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9755-9FF4-428A-AEB7-1A6477466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41836-11E2-49FD-877D-53B74514A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D24C42-4B05-4EEF-BE14-29041EC9C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BADDEB1-F604-408B-B02A-A2814606E6AF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8DF7987-332F-4D6C-81C3-990F39C76C96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3054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FF209-11EE-4A3F-9685-A155FECD0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7AF11-F208-4FDA-9E19-D6CA34721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5974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82FA1-02B7-467E-9F16-D17814940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2/21/2021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389247-FB8A-4494-859B-B3754B02A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CA5B62-3338-46A5-B381-A63B88CB0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3DA7759-3209-4FE2-96D1-4EEDD81E9EA0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1460DAD-8769-4C9F-9C8C-BB0443909D76}"/>
              </a:ext>
            </a:extLst>
          </p:cNvPr>
          <p:cNvSpPr/>
          <p:nvPr/>
        </p:nvSpPr>
        <p:spPr>
          <a:xfrm flipH="1">
            <a:off x="12353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4522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C0001-5D76-45A0-A9F4-7172BDDD5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1462C4-0E4B-4DB7-A8BF-FE55142760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A5F313-1240-47AE-A026-7F349292B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48158-6132-4335-B8E1-F6A896383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94C5B6-1598-48B4-9B3A-3078FDBE9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EDBDD32-D3EE-4848-A112-BA814D4631CD}"/>
              </a:ext>
            </a:extLst>
          </p:cNvPr>
          <p:cNvSpPr/>
          <p:nvPr/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61350361-843C-49D0-BD6A-ECDBA3842BA0}"/>
              </a:ext>
            </a:extLst>
          </p:cNvPr>
          <p:cNvSpPr/>
          <p:nvPr/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5612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FD05-2CB2-4A7E-89E7-57615BA82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9532B8-D460-476D-816F-725E8D96C0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F7120F-70AF-4ED5-B364-3AA55C6B44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D8B65F-F709-469F-9961-4D01896CA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81C6BC-B23D-48BC-AD44-654DDB8D0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00D60B-86A1-479D-BCE8-06D2C3DBC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4EC5136-99DA-40B5-8F79-5C3A56D38BA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F8FB775-26C4-41BA-837C-4478D48D215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1642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2983E-E761-4429-9203-7FE8B2DB6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21E9B7-62BE-49BA-AC6B-55250D6627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41A3FD-B90A-4C31-BD6B-581F9E2E0E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0D1D55-B722-4968-B171-AF3B462DDA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1085A8-02C2-4E7F-935E-5AEECBAD19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8A5018-8A77-40E8-B159-4894ECF22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D79441-8908-4461-9FDD-BCE638837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D29F7D-B101-4950-A2C0-F350FB26D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62D7398-9A79-4B24-9C7D-F0DEED57C70B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07F28CD-1873-4E36-A064-2D25E0A8501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4185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11BF3-02E8-4EB7-818E-652B82CF2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4D3190-B78C-42F1-9D62-F523886BB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381C40-F9FC-4D58-8508-F0632DF5A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01CBCC-4CC2-49BD-B155-01E0F4D79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C13EF9C-0B5A-4364-91AA-E5DD5B536E54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F674475-6327-490A-BD7F-084F5C07F2E4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2361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024287-C9B9-48AC-8E4D-A282DE2F4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34C9A2-75A7-4164-B3B8-E6A9D60BA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BE73CE-2859-4D49-A9EC-26AF3FBD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A5ED585-FEBB-4DAD-84C0-97BEE6C360C3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F6AC352-A720-4DB3-87CA-A33B0607CA2F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3538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FC812-4DB6-4F98-9404-29C191D3B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F0855E-0CD6-47DD-B648-4C84C783D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50082B-17D7-4D61-8AEB-81517D85D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A70783-FF31-4C4E-9196-EB169B209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92E260-747D-40FD-A062-9DD5E6835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7E50A0-1E05-49C5-88C9-462677512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C155C63-9F58-4422-B669-F9748628067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85DBA62-0EDB-47AA-86C7-90463BC9B308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0007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D7521-E43D-41D1-B458-26B20DC6D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472CF2-2653-4B98-A416-D7A0A860EC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EF87F5-0B10-4AC7-9599-F088C5E796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A07CB7-0520-4D64-B76C-C31AC5578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EB226-AD45-45DF-AAB5-5513AE732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E96AEB-9481-4CCE-B110-FEDD33483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BA9707F-7BCE-464F-BF45-E216527084EE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C589723-2CC8-49D1-B4E1-36FECED6A2D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8833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EC5685-19F1-49DA-ADE5-D5D32F165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FC0A4D-22A1-4554-B5DE-887974F4D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5CDC-F2CE-410E-AD13-DDC235C71C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82EDB8D0-98ED-4B86-9D5F-E61ADC70144D}" type="datetimeFigureOut">
              <a:rPr lang="en-US" smtClean="0"/>
              <a:pPr/>
              <a:t>2/21/2021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40CD45-794A-4BB0-A427-0CE61AEAF4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3AB91-9588-4071-92D2-364F4A6ED0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4854181D-6920-4594-9A5D-6CE56DC9F8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69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694" r:id="rId4"/>
    <p:sldLayoutId id="2147483695" r:id="rId5"/>
    <p:sldLayoutId id="2147483700" r:id="rId6"/>
    <p:sldLayoutId id="2147483696" r:id="rId7"/>
    <p:sldLayoutId id="2147483697" r:id="rId8"/>
    <p:sldLayoutId id="2147483698" r:id="rId9"/>
    <p:sldLayoutId id="2147483699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17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F8A656C-0806-4677-A38B-DA5DF0F3C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8467"/>
            <a:ext cx="12191999" cy="686646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8D52E9B-9C8B-448D-B3A8-93EC4CF14396}"/>
              </a:ext>
            </a:extLst>
          </p:cNvPr>
          <p:cNvSpPr/>
          <p:nvPr/>
        </p:nvSpPr>
        <p:spPr>
          <a:xfrm>
            <a:off x="5784783" y="-25431"/>
            <a:ext cx="6407197" cy="6900375"/>
          </a:xfrm>
          <a:prstGeom prst="rect">
            <a:avLst/>
          </a:prstGeom>
          <a:solidFill>
            <a:srgbClr val="FEE5DD"/>
          </a:solidFill>
          <a:ln>
            <a:solidFill>
              <a:srgbClr val="FEE5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CCF842A-4810-449B-B107-48A01BF71273}"/>
              </a:ext>
            </a:extLst>
          </p:cNvPr>
          <p:cNvSpPr/>
          <p:nvPr/>
        </p:nvSpPr>
        <p:spPr>
          <a:xfrm rot="16200000">
            <a:off x="3172053" y="-3209664"/>
            <a:ext cx="1950485" cy="8318947"/>
          </a:xfrm>
          <a:prstGeom prst="rect">
            <a:avLst/>
          </a:prstGeom>
          <a:solidFill>
            <a:srgbClr val="FEE5DD"/>
          </a:solidFill>
          <a:ln>
            <a:solidFill>
              <a:srgbClr val="FEE5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5BDD6BC-3866-40ED-A49D-5E4D091D57B8}"/>
              </a:ext>
            </a:extLst>
          </p:cNvPr>
          <p:cNvSpPr/>
          <p:nvPr/>
        </p:nvSpPr>
        <p:spPr>
          <a:xfrm rot="5400000">
            <a:off x="3406170" y="1974352"/>
            <a:ext cx="1494422" cy="8306763"/>
          </a:xfrm>
          <a:prstGeom prst="rect">
            <a:avLst/>
          </a:prstGeom>
          <a:solidFill>
            <a:srgbClr val="FEE5DD"/>
          </a:solidFill>
          <a:ln>
            <a:solidFill>
              <a:srgbClr val="FEE5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29FB47A3-3E4A-41FD-9C32-615D31961C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170" y="1595650"/>
            <a:ext cx="6864911" cy="3879144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BEF8C6D-8BB3-473A-9607-D7381CC5C0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27537" y="643467"/>
            <a:ext cx="5520995" cy="5215839"/>
          </a:xfrm>
          <a:prstGeom prst="roundRect">
            <a:avLst>
              <a:gd name="adj" fmla="val 2654"/>
            </a:avLst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10435A-E10D-4000-9B89-97E5A1823A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69226" y="2510274"/>
            <a:ext cx="5037616" cy="1828964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управления базами данных.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Access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DCFDFFB9-D302-4A05-A770-D332322547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06764" y="906791"/>
            <a:ext cx="2987899" cy="2987899"/>
          </a:xfrm>
          <a:prstGeom prst="arc">
            <a:avLst>
              <a:gd name="adj1" fmla="val 16200000"/>
              <a:gd name="adj2" fmla="val 114657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4DC7526-F58E-4D0F-B579-385DDBA09A9A}"/>
              </a:ext>
            </a:extLst>
          </p:cNvPr>
          <p:cNvSpPr/>
          <p:nvPr/>
        </p:nvSpPr>
        <p:spPr>
          <a:xfrm>
            <a:off x="-87169" y="-25433"/>
            <a:ext cx="1731453" cy="6940452"/>
          </a:xfrm>
          <a:prstGeom prst="rect">
            <a:avLst/>
          </a:prstGeom>
          <a:solidFill>
            <a:srgbClr val="FEE5DD"/>
          </a:solidFill>
          <a:ln>
            <a:solidFill>
              <a:srgbClr val="FEE5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139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701AC4-5B4B-4664-A94E-A63826D5E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каких средах разрабатывают БД?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89BEBF-B4E1-49B9-BB25-FE2ACA77B6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управления базами данных: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Oracle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MySQL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DB2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Microsoft Access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dBase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1С:Предприятие</a:t>
            </a:r>
          </a:p>
          <a:p>
            <a:pPr marL="0" indent="0" algn="ctr">
              <a:buNone/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6" descr="https://4.bp.blogspot.com/-ibyoYABz-JI/V5e8vwqOqrI/AAAAAAAAAWE/3W3c9C54V_MLE1CbrLQBX1JSZ7p5vWPuACKgB/s200/oracle-privileges.png">
            <a:extLst>
              <a:ext uri="{FF2B5EF4-FFF2-40B4-BE49-F238E27FC236}">
                <a16:creationId xmlns:a16="http://schemas.microsoft.com/office/drawing/2014/main" id="{AAE7E8C3-FF7A-48C6-8652-3C591DACED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41" r="14607"/>
          <a:stretch/>
        </p:blipFill>
        <p:spPr bwMode="auto">
          <a:xfrm>
            <a:off x="4058652" y="2746501"/>
            <a:ext cx="2037347" cy="136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delovsaite.ru/upload/resize_cache/iblock/ca1/720_480_2/ca1fd72e8d58e73662c0978fc6c6ae98.jpg">
            <a:extLst>
              <a:ext uri="{FF2B5EF4-FFF2-40B4-BE49-F238E27FC236}">
                <a16:creationId xmlns:a16="http://schemas.microsoft.com/office/drawing/2014/main" id="{B2668847-A525-487C-B582-6A70A42F85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079" y="2657687"/>
            <a:ext cx="1913969" cy="136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s://yt3.ggpht.com/a/AATXAJwcgs6cjU9Y5LuqStNXPLuSEJ13wouJZcDVeQPe=s100-c-k-c0xffffffff-no-rj-mo">
            <a:extLst>
              <a:ext uri="{FF2B5EF4-FFF2-40B4-BE49-F238E27FC236}">
                <a16:creationId xmlns:a16="http://schemas.microsoft.com/office/drawing/2014/main" id="{5A913BDF-1B6B-40E3-92D5-39436A24C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128" y="2657687"/>
            <a:ext cx="1364997" cy="136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https://cdn.specialist.ru/Content/Image/News/Small/icondb2.jpg">
            <a:extLst>
              <a:ext uri="{FF2B5EF4-FFF2-40B4-BE49-F238E27FC236}">
                <a16:creationId xmlns:a16="http://schemas.microsoft.com/office/drawing/2014/main" id="{BD275CBC-ACCF-4183-B344-6326B7CD37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527" y="4249770"/>
            <a:ext cx="1435596" cy="143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https://vse-kassi.ru/wp-content/uploads/2018/07/1S.png">
            <a:extLst>
              <a:ext uri="{FF2B5EF4-FFF2-40B4-BE49-F238E27FC236}">
                <a16:creationId xmlns:a16="http://schemas.microsoft.com/office/drawing/2014/main" id="{86E855D8-1453-4919-B5B9-D2B98FA272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975" y="4175480"/>
            <a:ext cx="1584175" cy="158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img.scoop.it/fOhZav7JNjGPm0pIs9bMpIXXXL4j3HpexhjNOf_P3YmryPKwJ94QGRtDb3Sbc6KY">
            <a:extLst>
              <a:ext uri="{FF2B5EF4-FFF2-40B4-BE49-F238E27FC236}">
                <a16:creationId xmlns:a16="http://schemas.microsoft.com/office/drawing/2014/main" id="{43FE844D-4131-4B05-B387-514655541B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3798" y="4223668"/>
            <a:ext cx="1584174" cy="1535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1240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80B5EA-CBC4-4AB0-9910-73AB1286E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новой БД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D539D6-396F-45CF-8F5F-6B36151340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Запустите программу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Microsoft Access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80000"/>
              </a:lnSpc>
              <a:spcBef>
                <a:spcPts val="0"/>
              </a:spcBef>
              <a:buNone/>
            </a:pP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just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Создайте новую базу данных:</a:t>
            </a:r>
          </a:p>
          <a:p>
            <a:pPr marL="0" indent="0" algn="just">
              <a:buNone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FC52E6BE-4744-4D46-9EFD-46ABC5EC1B34}"/>
              </a:ext>
            </a:extLst>
          </p:cNvPr>
          <p:cNvSpPr/>
          <p:nvPr/>
        </p:nvSpPr>
        <p:spPr>
          <a:xfrm>
            <a:off x="4152014" y="4087427"/>
            <a:ext cx="1151506" cy="205439"/>
          </a:xfrm>
          <a:prstGeom prst="roundRect">
            <a:avLst/>
          </a:prstGeom>
          <a:noFill/>
          <a:ln w="38100">
            <a:solidFill>
              <a:srgbClr val="EC4AD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7" name="Рисунок 6" descr="Стрелка: прямо со сплошной заливкой">
            <a:extLst>
              <a:ext uri="{FF2B5EF4-FFF2-40B4-BE49-F238E27FC236}">
                <a16:creationId xmlns:a16="http://schemas.microsoft.com/office/drawing/2014/main" id="{4445258E-0AF6-42AB-BC84-D0F24FC1D2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6185835" y="1648967"/>
            <a:ext cx="704850" cy="704850"/>
          </a:xfrm>
          <a:prstGeom prst="rect">
            <a:avLst/>
          </a:prstGeom>
        </p:spPr>
      </p:pic>
      <p:pic>
        <p:nvPicPr>
          <p:cNvPr id="8" name="Рисунок 7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C3467038-FAA1-4A33-BA5E-F83000065143}"/>
              </a:ext>
            </a:extLst>
          </p:cNvPr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364" b="90000" l="10000" r="90000">
                        <a14:foregroundMark x1="46778" y1="21364" x2="46778" y2="21364"/>
                        <a14:foregroundMark x1="46778" y1="21364" x2="46778" y2="21364"/>
                        <a14:foregroundMark x1="47444" y1="22500" x2="50333" y2="41364"/>
                        <a14:foregroundMark x1="49333" y1="23864" x2="49333" y2="23864"/>
                        <a14:foregroundMark x1="50667" y1="8182" x2="50667" y2="8182"/>
                        <a14:foregroundMark x1="50667" y1="8182" x2="50667" y2="8182"/>
                        <a14:foregroundMark x1="39000" y1="48409" x2="39000" y2="48409"/>
                        <a14:foregroundMark x1="39000" y1="48409" x2="39000" y2="48409"/>
                        <a14:foregroundMark x1="45667" y1="7500" x2="45667" y2="7500"/>
                        <a14:foregroundMark x1="45667" y1="7500" x2="45667" y2="7500"/>
                        <a14:foregroundMark x1="51000" y1="6364" x2="51000" y2="6364"/>
                        <a14:foregroundMark x1="51000" y1="6364" x2="51000" y2="6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597" t="4286" r="29706" b="9207"/>
          <a:stretch/>
        </p:blipFill>
        <p:spPr bwMode="auto">
          <a:xfrm>
            <a:off x="7285260" y="1490568"/>
            <a:ext cx="962527" cy="102164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72888B35-75D6-4777-B1A4-B015451C7160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875938"/>
            <a:ext cx="4563544" cy="3063322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60441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12">
            <a:extLst>
              <a:ext uri="{FF2B5EF4-FFF2-40B4-BE49-F238E27FC236}">
                <a16:creationId xmlns:a16="http://schemas.microsoft.com/office/drawing/2014/main" id="{8A7BA06D-B3FF-4E91-8639-B4569AE3A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/>
            <a:ahLst/>
            <a:cxnLst/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Arc 14">
            <a:extLst>
              <a:ext uri="{FF2B5EF4-FFF2-40B4-BE49-F238E27FC236}">
                <a16:creationId xmlns:a16="http://schemas.microsoft.com/office/drawing/2014/main" id="{2B30C86D-5A07-48BC-9C9D-6F9A2DB1E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A34066D6-1B59-4642-A86D-39464CEE9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"/>
            <a:ext cx="5272088" cy="6858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Arc 18">
            <a:extLst>
              <a:ext uri="{FF2B5EF4-FFF2-40B4-BE49-F238E27FC236}">
                <a16:creationId xmlns:a16="http://schemas.microsoft.com/office/drawing/2014/main" id="{18E928D9-3091-4385-B979-265D55AD02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03011">
            <a:off x="1718653" y="700861"/>
            <a:ext cx="2987899" cy="2987899"/>
          </a:xfrm>
          <a:prstGeom prst="arc">
            <a:avLst>
              <a:gd name="adj1" fmla="val 14612914"/>
              <a:gd name="adj2" fmla="val 0"/>
            </a:avLst>
          </a:prstGeom>
          <a:ln w="127000" cap="rnd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09C013-0BA7-4E11-84A2-0D1741462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795509"/>
            <a:ext cx="4092525" cy="224800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«</a:t>
            </a:r>
            <a:r>
              <a:rPr lang="ru-RU" kern="1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Издательства</a:t>
            </a:r>
            <a:r>
              <a:rPr lang="en-US" kern="1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D602432-D774-4CF5-94E8-7D52D0105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01186" y="4626633"/>
            <a:ext cx="491961" cy="491961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BF9EBB4-5078-47B2-AAA0-DF4A88D818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27932" y="5011563"/>
            <a:ext cx="731558" cy="731558"/>
          </a:xfrm>
          <a:prstGeom prst="rect">
            <a:avLst/>
          </a:prstGeom>
          <a:noFill/>
          <a:ln w="127000">
            <a:solidFill>
              <a:schemeClr val="accent2">
                <a:lumMod val="7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C410944F-F53B-4AF6-8614-38E444700C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5709" y="3594113"/>
            <a:ext cx="4180283" cy="238465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Перейдите в режим конструктора: на вкладке «Главная» в группе «Режимы» щелкните по кнопке «Конструктор».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C310EDC-D452-4EA9-90B4-CCEF9D4F67B4}"/>
              </a:ext>
            </a:extLst>
          </p:cNvPr>
          <p:cNvPicPr/>
          <p:nvPr/>
        </p:nvPicPr>
        <p:blipFill rotWithShape="1">
          <a:blip r:embed="rId2"/>
          <a:srcRect t="4874" r="75071" b="63062"/>
          <a:stretch/>
        </p:blipFill>
        <p:spPr bwMode="auto">
          <a:xfrm>
            <a:off x="5272087" y="-4"/>
            <a:ext cx="6919913" cy="68579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759150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:a16="http://schemas.microsoft.com/office/drawing/2014/main" id="{953B31CA-79E7-4E87-A9AB-6988C581A4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68000" y="2876177"/>
            <a:ext cx="4124765" cy="2791327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 вас запрашивают ввести имя таблицы. Назовите её «Издательства».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Нажмите «ОК»</a:t>
            </a:r>
            <a:endParaRPr lang="ru-RU" sz="2400" dirty="0"/>
          </a:p>
        </p:txBody>
      </p:sp>
      <p:pic>
        <p:nvPicPr>
          <p:cNvPr id="10" name="Рисунок 9" descr="Стрелка: прямо со сплошной заливкой">
            <a:extLst>
              <a:ext uri="{FF2B5EF4-FFF2-40B4-BE49-F238E27FC236}">
                <a16:creationId xmlns:a16="http://schemas.microsoft.com/office/drawing/2014/main" id="{F26772C7-F935-4B47-A22D-31904E810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2999051" y="4098760"/>
            <a:ext cx="1062662" cy="1062662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239DDCE8-3EFF-4FCA-8184-BBA424239179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8" t="11795" r="2982" b="4791"/>
          <a:stretch/>
        </p:blipFill>
        <p:spPr bwMode="auto">
          <a:xfrm>
            <a:off x="1769846" y="1350907"/>
            <a:ext cx="3521075" cy="1525270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Объект 5">
            <a:extLst>
              <a:ext uri="{FF2B5EF4-FFF2-40B4-BE49-F238E27FC236}">
                <a16:creationId xmlns:a16="http://schemas.microsoft.com/office/drawing/2014/main" id="{874C8AE0-E712-4983-BAF6-83F5DD65A844}"/>
              </a:ext>
            </a:extLst>
          </p:cNvPr>
          <p:cNvSpPr txBox="1">
            <a:spLocks/>
          </p:cNvSpPr>
          <p:nvPr/>
        </p:nvSpPr>
        <p:spPr>
          <a:xfrm>
            <a:off x="6297388" y="3191488"/>
            <a:ext cx="4426611" cy="1814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Вам предстоит заполнить имена полей и типы данных.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			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Счетчик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Издательство 		Т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екстовый</a:t>
            </a:r>
          </a:p>
          <a:p>
            <a:pPr marL="0" indent="0">
              <a:buNone/>
            </a:pPr>
            <a:endParaRPr lang="ru-RU" sz="2400" dirty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2400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4C41DCA-5F11-414E-8240-C435F580E1D9}"/>
              </a:ext>
            </a:extLst>
          </p:cNvPr>
          <p:cNvPicPr/>
          <p:nvPr/>
        </p:nvPicPr>
        <p:blipFill rotWithShape="1">
          <a:blip r:embed="rId5"/>
          <a:srcRect t="4774" r="56859" b="60542"/>
          <a:stretch/>
        </p:blipFill>
        <p:spPr bwMode="auto">
          <a:xfrm>
            <a:off x="6599237" y="1284232"/>
            <a:ext cx="3521075" cy="15919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30DED6DB-5A84-4298-89D4-1D7EC0FF9B8A}"/>
              </a:ext>
            </a:extLst>
          </p:cNvPr>
          <p:cNvCxnSpPr>
            <a:cxnSpLocks/>
          </p:cNvCxnSpPr>
          <p:nvPr/>
        </p:nvCxnSpPr>
        <p:spPr>
          <a:xfrm flipH="1">
            <a:off x="7396826" y="4182422"/>
            <a:ext cx="126014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B564C0A3-FC1A-4C2D-A35B-C89F306033AB}"/>
              </a:ext>
            </a:extLst>
          </p:cNvPr>
          <p:cNvCxnSpPr>
            <a:cxnSpLocks/>
          </p:cNvCxnSpPr>
          <p:nvPr/>
        </p:nvCxnSpPr>
        <p:spPr>
          <a:xfrm flipH="1">
            <a:off x="8302752" y="4531863"/>
            <a:ext cx="708428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00148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FEB0A173-B3F1-49BE-82C4-44C24BF6F0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816" y="1029003"/>
            <a:ext cx="5942330" cy="1256997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Перейдите в режим таблицы. </a:t>
            </a:r>
            <a:r>
              <a:rPr lang="ru-RU" sz="2400" dirty="0">
                <a:latin typeface="Times New Roman" panose="02020603050405020304" pitchFamily="18" charset="0"/>
              </a:rPr>
              <a:t>На вкладке «Главная» в группе «Режимы» щелкните по кнопке «Режим таблицы».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5B5A20-9505-4E39-A9A4-DA9D015E61E5}"/>
              </a:ext>
            </a:extLst>
          </p:cNvPr>
          <p:cNvSpPr txBox="1"/>
          <p:nvPr/>
        </p:nvSpPr>
        <p:spPr>
          <a:xfrm>
            <a:off x="7203407" y="3429000"/>
            <a:ext cx="3894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Microsoft Access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запросит сохранить таблицу. Нажмите «Да».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F8BDEC3-1080-4DAE-96D8-483CEFFCF9D8}"/>
              </a:ext>
            </a:extLst>
          </p:cNvPr>
          <p:cNvPicPr/>
          <p:nvPr/>
        </p:nvPicPr>
        <p:blipFill rotWithShape="1">
          <a:blip r:embed="rId2"/>
          <a:srcRect t="5413" r="55593" b="62451"/>
          <a:stretch/>
        </p:blipFill>
        <p:spPr bwMode="auto">
          <a:xfrm>
            <a:off x="627816" y="2819806"/>
            <a:ext cx="5942330" cy="24187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F1EEDC15-57FD-4A7C-AA45-5438401C30A9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3" t="4296" r="3101" b="5547"/>
          <a:stretch/>
        </p:blipFill>
        <p:spPr bwMode="auto">
          <a:xfrm>
            <a:off x="7146548" y="879868"/>
            <a:ext cx="4008101" cy="155526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509013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FEB0A173-B3F1-49BE-82C4-44C24BF6F0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326369" y="1018372"/>
            <a:ext cx="7539262" cy="1012448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Перейдите в режим таблицы. </a:t>
            </a:r>
            <a:r>
              <a:rPr lang="ru-RU" sz="2400" dirty="0">
                <a:latin typeface="Times New Roman" panose="02020603050405020304" pitchFamily="18" charset="0"/>
              </a:rPr>
              <a:t>Введите в таблицу данные об издательствах «Детская литература» и «БИНОМ».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56467E0-9FF6-4337-8876-27D79115EC7D}"/>
              </a:ext>
            </a:extLst>
          </p:cNvPr>
          <p:cNvPicPr/>
          <p:nvPr/>
        </p:nvPicPr>
        <p:blipFill rotWithShape="1">
          <a:blip r:embed="rId2"/>
          <a:srcRect t="8969" r="64909" b="60860"/>
          <a:stretch/>
        </p:blipFill>
        <p:spPr bwMode="auto">
          <a:xfrm>
            <a:off x="3124835" y="2337295"/>
            <a:ext cx="5942330" cy="28733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781026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12">
            <a:extLst>
              <a:ext uri="{FF2B5EF4-FFF2-40B4-BE49-F238E27FC236}">
                <a16:creationId xmlns:a16="http://schemas.microsoft.com/office/drawing/2014/main" id="{8A7BA06D-B3FF-4E91-8639-B4569AE3A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/>
            <a:ahLst/>
            <a:cxnLst/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Arc 14">
            <a:extLst>
              <a:ext uri="{FF2B5EF4-FFF2-40B4-BE49-F238E27FC236}">
                <a16:creationId xmlns:a16="http://schemas.microsoft.com/office/drawing/2014/main" id="{2B30C86D-5A07-48BC-9C9D-6F9A2DB1E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A34066D6-1B59-4642-A86D-39464CEE9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"/>
            <a:ext cx="5272088" cy="6858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Arc 18">
            <a:extLst>
              <a:ext uri="{FF2B5EF4-FFF2-40B4-BE49-F238E27FC236}">
                <a16:creationId xmlns:a16="http://schemas.microsoft.com/office/drawing/2014/main" id="{18E928D9-3091-4385-B979-265D55AD02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03011">
            <a:off x="1718653" y="700861"/>
            <a:ext cx="2987899" cy="2987899"/>
          </a:xfrm>
          <a:prstGeom prst="arc">
            <a:avLst>
              <a:gd name="adj1" fmla="val 14612914"/>
              <a:gd name="adj2" fmla="val 0"/>
            </a:avLst>
          </a:prstGeom>
          <a:ln w="127000" cap="rnd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09C013-0BA7-4E11-84A2-0D1741462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795509"/>
            <a:ext cx="4092525" cy="238465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«Книги»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C410944F-F53B-4AF6-8614-38E444700C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6419" y="3428998"/>
            <a:ext cx="4419250" cy="257824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ru-RU" sz="2400" kern="12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вкладке «Создание» в группе «Таблицы» щелкните по кнопке «Конструктор таблиц».</a:t>
            </a:r>
            <a:endParaRPr lang="en-US" sz="2400" kern="12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D602432-D774-4CF5-94E8-7D52D0105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01186" y="4626633"/>
            <a:ext cx="491961" cy="491961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BF9EBB4-5078-47B2-AAA0-DF4A88D818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27932" y="5011563"/>
            <a:ext cx="731558" cy="731558"/>
          </a:xfrm>
          <a:prstGeom prst="rect">
            <a:avLst/>
          </a:prstGeom>
          <a:noFill/>
          <a:ln w="127000">
            <a:solidFill>
              <a:schemeClr val="accent2">
                <a:lumMod val="7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1493063-733A-4F81-9BDD-B19D1444850B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6096000" y="1681462"/>
            <a:ext cx="513348" cy="513348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57A7008-D1DB-431A-B69E-5F1EE14E1100}"/>
              </a:ext>
            </a:extLst>
          </p:cNvPr>
          <p:cNvPicPr/>
          <p:nvPr/>
        </p:nvPicPr>
        <p:blipFill rotWithShape="1">
          <a:blip r:embed="rId2"/>
          <a:srcRect l="384" t="5411" r="78012" b="62769"/>
          <a:stretch/>
        </p:blipFill>
        <p:spPr bwMode="auto">
          <a:xfrm>
            <a:off x="5272088" y="11"/>
            <a:ext cx="7090229" cy="685798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31305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7F8CE673-94E3-4C13-BD93-1C6D472EA8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88479" y="2620189"/>
            <a:ext cx="4744454" cy="161762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Для каждого поля в таблице введите имя в столбце Имя поля. Полю «Код» установите «ключевое поле».</a:t>
            </a:r>
            <a:endParaRPr lang="ru-RU" sz="24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FAA269E-6402-404E-A759-42C8BF5C154F}"/>
              </a:ext>
            </a:extLst>
          </p:cNvPr>
          <p:cNvPicPr/>
          <p:nvPr/>
        </p:nvPicPr>
        <p:blipFill rotWithShape="1">
          <a:blip r:embed="rId2"/>
          <a:srcRect t="4775" r="57216" b="61815"/>
          <a:stretch/>
        </p:blipFill>
        <p:spPr bwMode="auto">
          <a:xfrm>
            <a:off x="559067" y="2124709"/>
            <a:ext cx="5939155" cy="26085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000699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382942E8-4958-46A0-AB6E-BB2DB78351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6102" y="2044357"/>
            <a:ext cx="4626459" cy="2769286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списке Тип данных выберите тип данных. Код – Счётчик; Наименование – Короткий текст; Автор – Короткий текст. Добавьте имя поля Издательство и установите ему тип данных Мастер подстановок.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E31B7CF-BF94-4E24-952D-432E34C4D6C3}"/>
              </a:ext>
            </a:extLst>
          </p:cNvPr>
          <p:cNvPicPr/>
          <p:nvPr/>
        </p:nvPicPr>
        <p:blipFill rotWithShape="1">
          <a:blip r:embed="rId2"/>
          <a:srcRect t="5092" r="55520" b="24570"/>
          <a:stretch/>
        </p:blipFill>
        <p:spPr bwMode="auto">
          <a:xfrm>
            <a:off x="739439" y="1053077"/>
            <a:ext cx="5469975" cy="47518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215432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82D2B3E-B478-4485-8BFD-D77D7B000F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140" y="1253331"/>
            <a:ext cx="1068572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Далее пройдите создание подстановки.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99AC8836-55DC-4854-A1BA-8FD5709C4D8C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" t="1876" r="1184" b="2153"/>
          <a:stretch/>
        </p:blipFill>
        <p:spPr bwMode="auto">
          <a:xfrm>
            <a:off x="753138" y="1898422"/>
            <a:ext cx="4852185" cy="3037657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 descr="Стрелка: прямо со сплошной заливкой">
            <a:extLst>
              <a:ext uri="{FF2B5EF4-FFF2-40B4-BE49-F238E27FC236}">
                <a16:creationId xmlns:a16="http://schemas.microsoft.com/office/drawing/2014/main" id="{EF224A88-83AA-4D77-877E-BB9FEBBE26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5691609" y="3040777"/>
            <a:ext cx="752945" cy="752945"/>
          </a:xfrm>
          <a:prstGeom prst="rect">
            <a:avLst/>
          </a:prstGeom>
        </p:spPr>
      </p:pic>
      <p:pic>
        <p:nvPicPr>
          <p:cNvPr id="18" name="Picture 3">
            <a:extLst>
              <a:ext uri="{FF2B5EF4-FFF2-40B4-BE49-F238E27FC236}">
                <a16:creationId xmlns:a16="http://schemas.microsoft.com/office/drawing/2014/main" id="{1B4EE8BD-5CEA-4927-B697-035000064E11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" t="1796" r="1254" b="2230"/>
          <a:stretch/>
        </p:blipFill>
        <p:spPr bwMode="auto">
          <a:xfrm>
            <a:off x="6530839" y="1926314"/>
            <a:ext cx="4908021" cy="2981869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26247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03C6653-91EF-418D-B8C1-1E3A79F91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" y="2262"/>
            <a:ext cx="12186096" cy="685347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4BA6E-A0E4-4BFF-8881-E6F5B1B20037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база данных?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22E773-664F-42BE-A347-826ECB71FD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55814"/>
            <a:ext cx="10515600" cy="3442652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База данных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набор сведений, хранящихся некоторым упорядоченным способом. Базу данных можно сравнить: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Картотека библиотеки;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Регистратура поликлиники: медкарты и персонал;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Клиенты, ассортимент и заказы интернет магазина;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Школьники, учителя и др. работники образовательного учреждения;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Аптечный склад и т.д. 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10176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Стрелка: прямо со сплошной заливкой">
            <a:extLst>
              <a:ext uri="{FF2B5EF4-FFF2-40B4-BE49-F238E27FC236}">
                <a16:creationId xmlns:a16="http://schemas.microsoft.com/office/drawing/2014/main" id="{EF224A88-83AA-4D77-877E-BB9FEBBE26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5719527" y="3040775"/>
            <a:ext cx="752945" cy="752945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25F39C9F-070C-4ED7-BE3E-CBE521E264CC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" t="1179" r="2345" b="2331"/>
          <a:stretch/>
        </p:blipFill>
        <p:spPr bwMode="auto">
          <a:xfrm>
            <a:off x="811510" y="1898418"/>
            <a:ext cx="4852185" cy="3037658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EAE8C95D-6722-4A25-849A-FB994E2BC033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" t="1761" r="2577" b="2063"/>
          <a:stretch/>
        </p:blipFill>
        <p:spPr bwMode="auto">
          <a:xfrm>
            <a:off x="6528305" y="1910170"/>
            <a:ext cx="4852185" cy="3037659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56997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Стрелка: прямо со сплошной заливкой">
            <a:extLst>
              <a:ext uri="{FF2B5EF4-FFF2-40B4-BE49-F238E27FC236}">
                <a16:creationId xmlns:a16="http://schemas.microsoft.com/office/drawing/2014/main" id="{EF224A88-83AA-4D77-877E-BB9FEBBE26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5719527" y="3040775"/>
            <a:ext cx="752945" cy="752945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7A23D4BD-C49E-43C7-AB2E-6C88E4BE2979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" t="1760" r="1433" b="1789"/>
          <a:stretch/>
        </p:blipFill>
        <p:spPr bwMode="auto">
          <a:xfrm>
            <a:off x="808605" y="1898417"/>
            <a:ext cx="4852185" cy="3037659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AB082DE0-8E91-4504-88E9-964B7B55E053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" t="1743" r="1681" b="1760"/>
          <a:stretch/>
        </p:blipFill>
        <p:spPr bwMode="auto">
          <a:xfrm>
            <a:off x="6531210" y="1898416"/>
            <a:ext cx="4852185" cy="3037660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684131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FEB0A173-B3F1-49BE-82C4-44C24BF6F0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816" y="1029003"/>
            <a:ext cx="5942330" cy="1555265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Нажмите «Готово» и перед созданием связи необходимо сохранить таблицу. Выполните предлагаемое действие и нажмите «Да».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5B5A20-9505-4E39-A9A4-DA9D015E61E5}"/>
              </a:ext>
            </a:extLst>
          </p:cNvPr>
          <p:cNvSpPr txBox="1"/>
          <p:nvPr/>
        </p:nvSpPr>
        <p:spPr>
          <a:xfrm>
            <a:off x="7203407" y="3429000"/>
            <a:ext cx="3894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Сохраните таблицу с названием «Книги».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5336CE9B-08BC-433F-AB84-626A2244B269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" t="3386" r="2067" b="11995"/>
          <a:stretch/>
        </p:blipFill>
        <p:spPr bwMode="auto">
          <a:xfrm>
            <a:off x="944354" y="3145179"/>
            <a:ext cx="5309253" cy="1398638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5CDD94FE-72A9-438B-81FE-7324BBC47F09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7" t="3889" r="3900" b="8594"/>
          <a:stretch/>
        </p:blipFill>
        <p:spPr bwMode="auto">
          <a:xfrm>
            <a:off x="7146548" y="1029003"/>
            <a:ext cx="4008101" cy="1555264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578010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BDD29B0D-EC02-4998-B670-401E93D871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230140" y="2782518"/>
            <a:ext cx="4009359" cy="129296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Добавьте поле «Год». В типе данных установите тип «Числовой».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B95F6E0-FD62-4279-A811-2D8E0887B42A}"/>
              </a:ext>
            </a:extLst>
          </p:cNvPr>
          <p:cNvPicPr/>
          <p:nvPr/>
        </p:nvPicPr>
        <p:blipFill rotWithShape="1">
          <a:blip r:embed="rId2"/>
          <a:srcRect t="5094" r="57209" b="56087"/>
          <a:stretch/>
        </p:blipFill>
        <p:spPr bwMode="auto">
          <a:xfrm>
            <a:off x="952501" y="1913889"/>
            <a:ext cx="5939155" cy="30302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92389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6B2E3B9-47CB-4E73-951C-932A711D7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7776"/>
            <a:ext cx="10515600" cy="1119705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Перейдите в режим таблицы. Введите в таблицу данные о книгах.</a:t>
            </a:r>
            <a:b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Код: 1. Наименование: Муму. Автор: Тургенев И. С. Издательство: Детская литература. Год: 2010.</a:t>
            </a:r>
            <a:endParaRPr lang="ru-RU" sz="24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A616E26-63EA-478B-9475-CB8A4E91127E}"/>
              </a:ext>
            </a:extLst>
          </p:cNvPr>
          <p:cNvPicPr/>
          <p:nvPr/>
        </p:nvPicPr>
        <p:blipFill rotWithShape="1">
          <a:blip r:embed="rId2"/>
          <a:srcRect t="4773" r="47353" b="60224"/>
          <a:stretch/>
        </p:blipFill>
        <p:spPr bwMode="auto">
          <a:xfrm>
            <a:off x="2562672" y="2563250"/>
            <a:ext cx="7066656" cy="28912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EFB6062F-C576-4926-A73B-8166885305F2}"/>
              </a:ext>
            </a:extLst>
          </p:cNvPr>
          <p:cNvSpPr txBox="1">
            <a:spLocks/>
          </p:cNvSpPr>
          <p:nvPr/>
        </p:nvSpPr>
        <p:spPr>
          <a:xfrm>
            <a:off x="838200" y="1562987"/>
            <a:ext cx="10515600" cy="7626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Код: 2. Наименование: Записки охотника. Автор: Тургенев И. С. Издательство: Детская литература. Год: 2016.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687304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C21862-115C-4CF9-B6C2-6A0DE4D60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формы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AA230F-1C11-44E4-AA6A-48A7EE183F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64326" y="2694643"/>
            <a:ext cx="4389474" cy="1468712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вкладке «Создание» в группе «Формы» щелкните по кнопке «Форма» или вызовите «Мастер форм».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E0522E4-FA05-4517-AF2C-671594C13256}"/>
              </a:ext>
            </a:extLst>
          </p:cNvPr>
          <p:cNvPicPr/>
          <p:nvPr/>
        </p:nvPicPr>
        <p:blipFill rotWithShape="1">
          <a:blip r:embed="rId2"/>
          <a:srcRect t="5094" r="40193" b="59906"/>
          <a:stretch/>
        </p:blipFill>
        <p:spPr bwMode="auto">
          <a:xfrm>
            <a:off x="838200" y="2400606"/>
            <a:ext cx="5796516" cy="20567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506966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BDD29B0D-EC02-4998-B670-401E93D871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262037" y="2571473"/>
            <a:ext cx="3977462" cy="171505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Выберете таблицу «Книги» и все доступные поля переносите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««выбранные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поля». Нажмите Готово».</a:t>
            </a:r>
            <a:endParaRPr lang="ru-RU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14A7D347-76F9-48A7-935F-DF4ECF29A797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" b="1798"/>
          <a:stretch/>
        </p:blipFill>
        <p:spPr bwMode="auto">
          <a:xfrm>
            <a:off x="952501" y="1413192"/>
            <a:ext cx="5940425" cy="403161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545425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CBDCB5-2D5E-4A5E-B2D4-85353D089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Введите с помощью формы данные не менее чем о трех книгах. Перед началом внесения данных в форму переключатель записей установите на 3-ю запись.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033BCB-E8BC-4424-954E-B97F3DDC47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469490"/>
            <a:ext cx="5181600" cy="4351338"/>
          </a:xfrm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Наименование: Муму.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Автор: Тургенев И. С.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Издательство (автоматически): Детская литература.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Год: 2010.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Наименование: Записки охотника.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Автор: Тургенев И. С.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Издательство (автоматически): Детская литература.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Год: 2016.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Наименование: Информатика. 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Автор: Босова Л. Л. 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Издательство (автоматически): БИНОМ. 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Год: 2019.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B1C3259-BA58-4343-A93C-960EF9FD9D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2" y="1469490"/>
            <a:ext cx="5181600" cy="4351338"/>
          </a:xfrm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0" lv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Наименование: Информатика. </a:t>
            </a:r>
            <a:endParaRPr lang="ru-RU" sz="1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Автор: Угринович Н. Д. </a:t>
            </a:r>
          </a:p>
          <a:p>
            <a:pPr marL="0" lv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Издательство (автоматически): БИНОМ. </a:t>
            </a:r>
          </a:p>
          <a:p>
            <a:pPr marL="0" lv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Год: 2019.</a:t>
            </a:r>
          </a:p>
          <a:p>
            <a:pPr marL="0" lv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Наименование: Руслан и Людмила. </a:t>
            </a:r>
            <a:endParaRPr lang="ru-RU" sz="1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Автор: Пушкин А. С. </a:t>
            </a:r>
            <a:endParaRPr 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Издательство (автоматически): Детская литература. </a:t>
            </a:r>
            <a:endParaRPr 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Год: 2012.</a:t>
            </a:r>
          </a:p>
        </p:txBody>
      </p:sp>
    </p:spTree>
    <p:extLst>
      <p:ext uri="{BB962C8B-B14F-4D97-AF65-F5344CB8AC3E}">
        <p14:creationId xmlns:p14="http://schemas.microsoft.com/office/powerpoint/2010/main" val="40227815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A4B5A399-E894-4159-9C91-C8954EC15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59928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вкладке «Главная» в группе «Записи» щелкните по кнопке «Сохранить».</a:t>
            </a:r>
            <a:b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Перейдите в таблицу «Книги». Если информация не отобразилась, то на вкладке «Главная» в группе «Записи» щелкните по кнопке «Обновить всё».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D7015E2-063C-48D4-9655-A0C270E520C9}"/>
              </a:ext>
            </a:extLst>
          </p:cNvPr>
          <p:cNvPicPr/>
          <p:nvPr/>
        </p:nvPicPr>
        <p:blipFill rotWithShape="1">
          <a:blip r:embed="rId2"/>
          <a:srcRect t="5408" r="49155" b="55129"/>
          <a:stretch/>
        </p:blipFill>
        <p:spPr bwMode="auto">
          <a:xfrm>
            <a:off x="2493336" y="1925053"/>
            <a:ext cx="7205328" cy="33059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98119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C21862-115C-4CF9-B6C2-6A0DE4D60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Сортировки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AA230F-1C11-44E4-AA6A-48A7EE183F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26442" y="2679710"/>
            <a:ext cx="4327357" cy="190833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Отсортируйте фамилии авторов по алфавиту. Для этого укажите поле сортировки и выберете команду сортировки «Сортировка от А до Я».</a:t>
            </a:r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8F66F73-4D05-4196-9144-516785E4E4C8}"/>
              </a:ext>
            </a:extLst>
          </p:cNvPr>
          <p:cNvPicPr/>
          <p:nvPr/>
        </p:nvPicPr>
        <p:blipFill rotWithShape="1">
          <a:blip r:embed="rId2"/>
          <a:srcRect t="5091" r="48969" b="54814"/>
          <a:stretch/>
        </p:blipFill>
        <p:spPr bwMode="auto">
          <a:xfrm>
            <a:off x="838198" y="2260834"/>
            <a:ext cx="5940425" cy="26250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8319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A7BA06D-B3FF-4E91-8639-B4569AE3A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/>
            <a:ahLst/>
            <a:cxnLst/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2B30C86D-5A07-48BC-9C9D-6F9A2DB1E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E2CFBC99-FB8F-41F7-A81D-A5288D688D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1E530A3-E030-4934-854D-CE1EA5F3003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t="-12050" r="23" b="34444"/>
          <a:stretch/>
        </p:blipFill>
        <p:spPr bwMode="auto">
          <a:xfrm>
            <a:off x="20" y="10"/>
            <a:ext cx="12188932" cy="6857990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1EF86BFA-9133-4F6B-98BE-1CBB87EB62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307" y="3666683"/>
            <a:ext cx="12188952" cy="3191317"/>
          </a:xfrm>
          <a:prstGeom prst="rect">
            <a:avLst/>
          </a:prstGeom>
          <a:gradFill>
            <a:gsLst>
              <a:gs pos="42000">
                <a:schemeClr val="bg1">
                  <a:alpha val="23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3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BE535E-0A8D-41FD-A6C8-B717665FE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77" y="379024"/>
            <a:ext cx="9021261" cy="68580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400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баз данных</a:t>
            </a:r>
          </a:p>
        </p:txBody>
      </p:sp>
    </p:spTree>
    <p:extLst>
      <p:ext uri="{BB962C8B-B14F-4D97-AF65-F5344CB8AC3E}">
        <p14:creationId xmlns:p14="http://schemas.microsoft.com/office/powerpoint/2010/main" val="18393652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E07D84E5-3BB3-4C25-A244-732154E16C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66021" y="2172702"/>
            <a:ext cx="4519860" cy="2512590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Отсортируйте записи по годам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 минимального к максимальному). Для этого укажите поле сортировки и выберете команду сортировки «От минимального к максимальному».</a:t>
            </a:r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32EDDE4-9B68-40C7-93E3-88A16854E16A}"/>
              </a:ext>
            </a:extLst>
          </p:cNvPr>
          <p:cNvPicPr/>
          <p:nvPr/>
        </p:nvPicPr>
        <p:blipFill rotWithShape="1">
          <a:blip r:embed="rId2"/>
          <a:srcRect t="5092" r="48974" b="54814"/>
          <a:stretch/>
        </p:blipFill>
        <p:spPr bwMode="auto">
          <a:xfrm>
            <a:off x="806119" y="2116452"/>
            <a:ext cx="5940425" cy="26250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419183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4F4B22-4071-4C29-87D7-D84FF3EB1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19296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Фильтры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65EB21E6-AF60-4C9D-AED5-5D8D42DAE4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2274" y="2222667"/>
            <a:ext cx="4391526" cy="29244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Примените фильтр «БИНОМ» на основе значения поля «Издательство».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Снимите флажки возле значений, для которых не следует применять фильтр, и затем нажмите на кнопку «ОК».</a:t>
            </a:r>
          </a:p>
          <a:p>
            <a:pPr marL="0" indent="0" algn="just">
              <a:buNone/>
            </a:pPr>
            <a:endParaRPr lang="ru-RU" sz="24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263806B-1DCE-45F8-8A2C-98602DCA7E57}"/>
              </a:ext>
            </a:extLst>
          </p:cNvPr>
          <p:cNvPicPr/>
          <p:nvPr/>
        </p:nvPicPr>
        <p:blipFill rotWithShape="1">
          <a:blip r:embed="rId2"/>
          <a:srcRect t="5728" r="33765" b="24072"/>
          <a:stretch/>
        </p:blipFill>
        <p:spPr bwMode="auto">
          <a:xfrm>
            <a:off x="838200" y="1914832"/>
            <a:ext cx="5938520" cy="35401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521974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1CB84E-EABC-4DBA-9E7F-94BEDDF77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1005"/>
            <a:ext cx="10515600" cy="1607419"/>
          </a:xfrm>
        </p:spPr>
        <p:txBody>
          <a:bodyPr>
            <a:norm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Результат, полученный при применении фильтра «БИНОМ»: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6520921-E1CD-4555-86EC-0AC51FEE2CD4}"/>
              </a:ext>
            </a:extLst>
          </p:cNvPr>
          <p:cNvPicPr/>
          <p:nvPr/>
        </p:nvPicPr>
        <p:blipFill rotWithShape="1">
          <a:blip r:embed="rId2"/>
          <a:srcRect t="5076" r="43527" b="54812"/>
          <a:stretch/>
        </p:blipFill>
        <p:spPr bwMode="auto">
          <a:xfrm>
            <a:off x="2550118" y="1911642"/>
            <a:ext cx="7091763" cy="30347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953946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B33248-50D3-4C60-BD16-5A7369B39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Снимите фильтр с поля «Издательство»:</a:t>
            </a:r>
            <a:endParaRPr lang="ru-RU" sz="2400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3A7F75D-32D6-4EF4-B53F-BCED4FB09942}"/>
              </a:ext>
            </a:extLst>
          </p:cNvPr>
          <p:cNvPicPr/>
          <p:nvPr/>
        </p:nvPicPr>
        <p:blipFill rotWithShape="1">
          <a:blip r:embed="rId2"/>
          <a:srcRect t="5411" r="33754" b="23947"/>
          <a:stretch/>
        </p:blipFill>
        <p:spPr bwMode="auto">
          <a:xfrm>
            <a:off x="2903045" y="1502009"/>
            <a:ext cx="6385910" cy="385398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467224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B33248-50D3-4C60-BD16-5A7369B39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Полученный результат:</a:t>
            </a:r>
            <a:endParaRPr lang="ru-RU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BF21970-9D15-433B-8D31-D73AC0B9F503}"/>
              </a:ext>
            </a:extLst>
          </p:cNvPr>
          <p:cNvPicPr/>
          <p:nvPr/>
        </p:nvPicPr>
        <p:blipFill rotWithShape="1">
          <a:blip r:embed="rId2"/>
          <a:srcRect t="9161" r="48960" b="54496"/>
          <a:stretch/>
        </p:blipFill>
        <p:spPr bwMode="auto">
          <a:xfrm>
            <a:off x="2590382" y="1958340"/>
            <a:ext cx="7011236" cy="29413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86273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4F4B22-4071-4C29-87D7-D84FF3EB1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19296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Запросы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65EB21E6-AF60-4C9D-AED5-5D8D42DAE4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2274" y="2013701"/>
            <a:ext cx="4391526" cy="2830596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Найдите книги, вышедшие до 2019 года, автором которых является Тургенев И. С.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Для этого на вкладке «Создание» в группе «Запросы» щелкните по кнопке «Конструктор запросов».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just">
              <a:buNone/>
            </a:pP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EE612B5-3CB0-4EFE-805E-87F6CFCD111E}"/>
              </a:ext>
            </a:extLst>
          </p:cNvPr>
          <p:cNvPicPr/>
          <p:nvPr/>
        </p:nvPicPr>
        <p:blipFill rotWithShape="1">
          <a:blip r:embed="rId2"/>
          <a:srcRect t="4692" r="40239" b="53938"/>
          <a:stretch/>
        </p:blipFill>
        <p:spPr bwMode="auto">
          <a:xfrm>
            <a:off x="838200" y="2271712"/>
            <a:ext cx="5944870" cy="23145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506418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>
            <a:extLst>
              <a:ext uri="{FF2B5EF4-FFF2-40B4-BE49-F238E27FC236}">
                <a16:creationId xmlns:a16="http://schemas.microsoft.com/office/drawing/2014/main" id="{65EB21E6-AF60-4C9D-AED5-5D8D42DAE4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2274" y="2831639"/>
            <a:ext cx="4391526" cy="119472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Выберете таблицу «Книги» и нажмите «добавить выбранные таблицы».</a:t>
            </a:r>
          </a:p>
          <a:p>
            <a:pPr marL="0" indent="0" algn="just">
              <a:buNone/>
            </a:pPr>
            <a:endParaRPr lang="ru-RU" sz="24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DCAF51-CBFA-4CAB-A6E5-0DF825FEA312}"/>
              </a:ext>
            </a:extLst>
          </p:cNvPr>
          <p:cNvPicPr/>
          <p:nvPr/>
        </p:nvPicPr>
        <p:blipFill rotWithShape="1">
          <a:blip r:embed="rId2"/>
          <a:srcRect t="5148" b="5436"/>
          <a:stretch/>
        </p:blipFill>
        <p:spPr bwMode="auto">
          <a:xfrm>
            <a:off x="838200" y="1935479"/>
            <a:ext cx="5939790" cy="29870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85982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>
            <a:extLst>
              <a:ext uri="{FF2B5EF4-FFF2-40B4-BE49-F238E27FC236}">
                <a16:creationId xmlns:a16="http://schemas.microsoft.com/office/drawing/2014/main" id="{65EB21E6-AF60-4C9D-AED5-5D8D42DAE4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3489" y="1948139"/>
            <a:ext cx="5590874" cy="95285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Двойным нажатием добавьте поля «наименование», «автор», «год».</a:t>
            </a:r>
          </a:p>
          <a:p>
            <a:pPr marL="0" indent="0" algn="just">
              <a:buNone/>
            </a:pPr>
            <a:endParaRPr lang="ru-RU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BC58B3-6060-4D58-8630-1F6F2E405A07}"/>
              </a:ext>
            </a:extLst>
          </p:cNvPr>
          <p:cNvPicPr/>
          <p:nvPr/>
        </p:nvPicPr>
        <p:blipFill rotWithShape="1">
          <a:blip r:embed="rId2"/>
          <a:srcRect l="13709" t="25473" r="72468" b="50051"/>
          <a:stretch/>
        </p:blipFill>
        <p:spPr bwMode="auto">
          <a:xfrm>
            <a:off x="868814" y="1086869"/>
            <a:ext cx="2788786" cy="26753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6004F4A-93D6-4BC7-8A3B-079035EE98AE}"/>
              </a:ext>
            </a:extLst>
          </p:cNvPr>
          <p:cNvPicPr/>
          <p:nvPr/>
        </p:nvPicPr>
        <p:blipFill rotWithShape="1">
          <a:blip r:embed="rId3"/>
          <a:srcRect l="13689" t="66383" r="52558" b="14353"/>
          <a:stretch/>
        </p:blipFill>
        <p:spPr bwMode="auto">
          <a:xfrm>
            <a:off x="868815" y="3762259"/>
            <a:ext cx="5227185" cy="17945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Объект 4">
            <a:extLst>
              <a:ext uri="{FF2B5EF4-FFF2-40B4-BE49-F238E27FC236}">
                <a16:creationId xmlns:a16="http://schemas.microsoft.com/office/drawing/2014/main" id="{0B3903F3-84BA-49B8-9D05-23EA4DE299A5}"/>
              </a:ext>
            </a:extLst>
          </p:cNvPr>
          <p:cNvSpPr txBox="1">
            <a:spLocks/>
          </p:cNvSpPr>
          <p:nvPr/>
        </p:nvSpPr>
        <p:spPr>
          <a:xfrm>
            <a:off x="6400801" y="3853591"/>
            <a:ext cx="4922384" cy="1611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Добавьте условия отбора. Наименование – «по возрастанию»; автор – «=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‘’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Тургенев И. С.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’’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»; год – «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&lt;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2019».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943899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A4B5A399-E894-4159-9C91-C8954EC15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59928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вкладке «Конструктор» в группе «Результаты» щелкните по кнопке «Выполнить».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Полученный результат запроса:</a:t>
            </a:r>
            <a:endParaRPr lang="ru-RU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3254703-7EC7-477A-936A-EF6267EFCD01}"/>
              </a:ext>
            </a:extLst>
          </p:cNvPr>
          <p:cNvPicPr/>
          <p:nvPr/>
        </p:nvPicPr>
        <p:blipFill rotWithShape="1">
          <a:blip r:embed="rId2"/>
          <a:srcRect t="5149" r="49097" b="52584"/>
          <a:stretch/>
        </p:blipFill>
        <p:spPr bwMode="auto">
          <a:xfrm>
            <a:off x="2557663" y="1925053"/>
            <a:ext cx="7076674" cy="36688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525733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3CF32F7-0529-4FDB-9E24-D615AE7BF5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5E2355-F5D3-4230-B500-78C4DCCDE4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17706" y="2837230"/>
            <a:ext cx="4356588" cy="798528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у вас всё получилось, как было показано, то вы молодцы!</a:t>
            </a:r>
          </a:p>
        </p:txBody>
      </p:sp>
    </p:spTree>
    <p:extLst>
      <p:ext uri="{BB962C8B-B14F-4D97-AF65-F5344CB8AC3E}">
        <p14:creationId xmlns:p14="http://schemas.microsoft.com/office/powerpoint/2010/main" val="445539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: Shape 19">
            <a:extLst>
              <a:ext uri="{FF2B5EF4-FFF2-40B4-BE49-F238E27FC236}">
                <a16:creationId xmlns:a16="http://schemas.microsoft.com/office/drawing/2014/main" id="{8A7BA06D-B3FF-4E91-8639-B4569AE3A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/>
            <a:ahLst/>
            <a:cxnLst/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Arc 21">
            <a:extLst>
              <a:ext uri="{FF2B5EF4-FFF2-40B4-BE49-F238E27FC236}">
                <a16:creationId xmlns:a16="http://schemas.microsoft.com/office/drawing/2014/main" id="{2B30C86D-5A07-48BC-9C9D-6F9A2DB1E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0" name="Rectangle 23">
            <a:extLst>
              <a:ext uri="{FF2B5EF4-FFF2-40B4-BE49-F238E27FC236}">
                <a16:creationId xmlns:a16="http://schemas.microsoft.com/office/drawing/2014/main" id="{E2CFBC99-FB8F-41F7-A81D-A5288D688D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55687BD-4C90-4968-9C3A-59535EDFB59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" t="-9706" r="58" b="43079"/>
          <a:stretch/>
        </p:blipFill>
        <p:spPr bwMode="auto">
          <a:xfrm>
            <a:off x="20" y="0"/>
            <a:ext cx="12188932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1" name="Rectangle 25">
            <a:extLst>
              <a:ext uri="{FF2B5EF4-FFF2-40B4-BE49-F238E27FC236}">
                <a16:creationId xmlns:a16="http://schemas.microsoft.com/office/drawing/2014/main" id="{1EF86BFA-9133-4F6B-98BE-1CBB87EB62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307" y="3666683"/>
            <a:ext cx="12188952" cy="3191317"/>
          </a:xfrm>
          <a:prstGeom prst="rect">
            <a:avLst/>
          </a:prstGeom>
          <a:gradFill>
            <a:gsLst>
              <a:gs pos="42000">
                <a:schemeClr val="bg1">
                  <a:alpha val="23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3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00DC9F-A816-468E-8EF8-D8FEACE7E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002" y="413762"/>
            <a:ext cx="6670795" cy="651062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just"/>
            <a:r>
              <a:rPr lang="en-US" sz="4400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баз данных</a:t>
            </a:r>
          </a:p>
        </p:txBody>
      </p:sp>
    </p:spTree>
    <p:extLst>
      <p:ext uri="{BB962C8B-B14F-4D97-AF65-F5344CB8AC3E}">
        <p14:creationId xmlns:p14="http://schemas.microsoft.com/office/powerpoint/2010/main" val="42281992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EE430D47-FE5E-4C6E-8731-4178C3A4F6B5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524" y="2211679"/>
            <a:ext cx="8212951" cy="4646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>
            <a:extLst>
              <a:ext uri="{FF2B5EF4-FFF2-40B4-BE49-F238E27FC236}">
                <a16:creationId xmlns:a16="http://schemas.microsoft.com/office/drawing/2014/main" id="{01C2D931-D81D-46D4-82BD-5E3B8AEE77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8" y="960700"/>
            <a:ext cx="10515602" cy="1221502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Разработчик баз данных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это специалист, который занимается созданием баз данных, их отладкой, модернизацией, обслуживанием. </a:t>
            </a: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49AEFF7C-0F6C-40FA-A844-9165CCD9811F}"/>
              </a:ext>
            </a:extLst>
          </p:cNvPr>
          <p:cNvCxnSpPr>
            <a:cxnSpLocks/>
          </p:cNvCxnSpPr>
          <p:nvPr/>
        </p:nvCxnSpPr>
        <p:spPr>
          <a:xfrm flipH="1">
            <a:off x="6539696" y="5503762"/>
            <a:ext cx="237281" cy="816015"/>
          </a:xfrm>
          <a:prstGeom prst="line">
            <a:avLst/>
          </a:prstGeom>
          <a:ln w="28575">
            <a:solidFill>
              <a:srgbClr val="A19D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 descr="Изображение выглядит как ночное небо&#10;&#10;Автоматически созданное описание">
            <a:extLst>
              <a:ext uri="{FF2B5EF4-FFF2-40B4-BE49-F238E27FC236}">
                <a16:creationId xmlns:a16="http://schemas.microsoft.com/office/drawing/2014/main" id="{CB0E51A5-5BDA-4014-849F-0CAF322437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474" y="4780722"/>
            <a:ext cx="1838503" cy="1116578"/>
          </a:xfrm>
          <a:prstGeom prst="rect">
            <a:avLst/>
          </a:prstGeom>
        </p:spPr>
      </p:pic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31308098-81D0-43A6-9884-97CBB68699DA}"/>
              </a:ext>
            </a:extLst>
          </p:cNvPr>
          <p:cNvCxnSpPr>
            <a:cxnSpLocks/>
          </p:cNvCxnSpPr>
          <p:nvPr/>
        </p:nvCxnSpPr>
        <p:spPr>
          <a:xfrm>
            <a:off x="6776978" y="5503761"/>
            <a:ext cx="700268" cy="1"/>
          </a:xfrm>
          <a:prstGeom prst="line">
            <a:avLst/>
          </a:prstGeom>
          <a:ln w="28575">
            <a:solidFill>
              <a:srgbClr val="A19D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97523427-6786-4797-B869-6002B66994DD}"/>
              </a:ext>
            </a:extLst>
          </p:cNvPr>
          <p:cNvCxnSpPr>
            <a:cxnSpLocks/>
          </p:cNvCxnSpPr>
          <p:nvPr/>
        </p:nvCxnSpPr>
        <p:spPr>
          <a:xfrm flipH="1">
            <a:off x="6623612" y="5532699"/>
            <a:ext cx="190982" cy="688692"/>
          </a:xfrm>
          <a:prstGeom prst="line">
            <a:avLst/>
          </a:prstGeom>
          <a:ln w="28575">
            <a:solidFill>
              <a:srgbClr val="2232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6FED2BB4-C923-4652-A196-7FD68174A9FF}"/>
              </a:ext>
            </a:extLst>
          </p:cNvPr>
          <p:cNvCxnSpPr>
            <a:cxnSpLocks/>
          </p:cNvCxnSpPr>
          <p:nvPr/>
        </p:nvCxnSpPr>
        <p:spPr>
          <a:xfrm flipH="1">
            <a:off x="6652547" y="5555851"/>
            <a:ext cx="190982" cy="688692"/>
          </a:xfrm>
          <a:prstGeom prst="line">
            <a:avLst/>
          </a:prstGeom>
          <a:ln w="28575">
            <a:solidFill>
              <a:srgbClr val="2232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7F010608-B588-4098-ACBD-90FFFC73E8E5}"/>
              </a:ext>
            </a:extLst>
          </p:cNvPr>
          <p:cNvCxnSpPr>
            <a:cxnSpLocks/>
          </p:cNvCxnSpPr>
          <p:nvPr/>
        </p:nvCxnSpPr>
        <p:spPr>
          <a:xfrm flipH="1">
            <a:off x="6638080" y="5579000"/>
            <a:ext cx="190982" cy="688692"/>
          </a:xfrm>
          <a:prstGeom prst="line">
            <a:avLst/>
          </a:prstGeom>
          <a:ln w="28575">
            <a:solidFill>
              <a:srgbClr val="2232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D948AF07-3D74-4D9D-9601-5B0F67179077}"/>
              </a:ext>
            </a:extLst>
          </p:cNvPr>
          <p:cNvCxnSpPr>
            <a:cxnSpLocks/>
          </p:cNvCxnSpPr>
          <p:nvPr/>
        </p:nvCxnSpPr>
        <p:spPr>
          <a:xfrm flipH="1">
            <a:off x="6564289" y="5497973"/>
            <a:ext cx="237281" cy="816015"/>
          </a:xfrm>
          <a:prstGeom prst="line">
            <a:avLst/>
          </a:prstGeom>
          <a:ln w="28575">
            <a:solidFill>
              <a:srgbClr val="A19D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E8B45517-9BE3-45E0-9890-F5191F28BDEE}"/>
              </a:ext>
            </a:extLst>
          </p:cNvPr>
          <p:cNvCxnSpPr>
            <a:cxnSpLocks/>
          </p:cNvCxnSpPr>
          <p:nvPr/>
        </p:nvCxnSpPr>
        <p:spPr>
          <a:xfrm flipH="1">
            <a:off x="6539696" y="5497973"/>
            <a:ext cx="237281" cy="816015"/>
          </a:xfrm>
          <a:prstGeom prst="line">
            <a:avLst/>
          </a:prstGeom>
          <a:ln w="28575">
            <a:solidFill>
              <a:srgbClr val="A19D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0994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19">
            <a:extLst>
              <a:ext uri="{FF2B5EF4-FFF2-40B4-BE49-F238E27FC236}">
                <a16:creationId xmlns:a16="http://schemas.microsoft.com/office/drawing/2014/main" id="{AA5ED585-FEBB-4DAD-84C0-97BEE6C36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388933" y="4841194"/>
            <a:ext cx="1737401" cy="959536"/>
          </a:xfrm>
          <a:custGeom>
            <a:avLst/>
            <a:gdLst/>
            <a:ahLst/>
            <a:cxnLst/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Freeform: Shape 21">
            <a:extLst>
              <a:ext uri="{FF2B5EF4-FFF2-40B4-BE49-F238E27FC236}">
                <a16:creationId xmlns:a16="http://schemas.microsoft.com/office/drawing/2014/main" id="{EF6AC352-A720-4DB3-87CA-A33B0607CA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94433" y="2"/>
            <a:ext cx="849328" cy="357668"/>
          </a:xfrm>
          <a:custGeom>
            <a:avLst/>
            <a:gdLst/>
            <a:ahLst/>
            <a:cxnLst/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2" name="Rectangle 23">
            <a:extLst>
              <a:ext uri="{FF2B5EF4-FFF2-40B4-BE49-F238E27FC236}">
                <a16:creationId xmlns:a16="http://schemas.microsoft.com/office/drawing/2014/main" id="{8ECBFEF8-9038-4E5E-A5F1-E4DC23035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Arc 25">
            <a:extLst>
              <a:ext uri="{FF2B5EF4-FFF2-40B4-BE49-F238E27FC236}">
                <a16:creationId xmlns:a16="http://schemas.microsoft.com/office/drawing/2014/main" id="{F37E8EB2-7BE0-4F3D-921C-F4E9C2C149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7715">
            <a:off x="8958979" y="368138"/>
            <a:ext cx="2987899" cy="2987899"/>
          </a:xfrm>
          <a:prstGeom prst="arc">
            <a:avLst>
              <a:gd name="adj1" fmla="val 16200000"/>
              <a:gd name="adj2" fmla="val 2287352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1" name="Picture 2" descr="https://www.pvsm.ru/images/kak-ponyat-skolko-ty-stoish-ili-zarplatnye-klastery-v-deistvii-4.png">
            <a:extLst>
              <a:ext uri="{FF2B5EF4-FFF2-40B4-BE49-F238E27FC236}">
                <a16:creationId xmlns:a16="http://schemas.microsoft.com/office/drawing/2014/main" id="{11B72493-E110-4437-A436-5B9316AE1F7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9" t="3274" r="1123" b="3036"/>
          <a:stretch/>
        </p:blipFill>
        <p:spPr bwMode="auto">
          <a:xfrm>
            <a:off x="172159" y="617609"/>
            <a:ext cx="11847684" cy="5446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Oval 27">
            <a:extLst>
              <a:ext uri="{FF2B5EF4-FFF2-40B4-BE49-F238E27FC236}">
                <a16:creationId xmlns:a16="http://schemas.microsoft.com/office/drawing/2014/main" id="{E77AE46B-A945-4A7E-9911-903176079D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969" y="5694291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64790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3213" y="330552"/>
            <a:ext cx="7545572" cy="850106"/>
          </a:xfrm>
        </p:spPr>
        <p:txBody>
          <a:bodyPr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хранится информация в БД?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012" y="1632259"/>
            <a:ext cx="6331974" cy="4316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9373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C355ED-C1D3-421B-84AD-B5133BDDC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8158" y="295649"/>
            <a:ext cx="5975682" cy="1325563"/>
          </a:xfrm>
        </p:spPr>
        <p:txBody>
          <a:bodyPr/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система </a:t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Моя библиотека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53C9EDE-B3D0-4489-9844-836788F7C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17106" y="1655950"/>
            <a:ext cx="5157787" cy="570999"/>
          </a:xfrm>
        </p:spPr>
        <p:txBody>
          <a:bodyPr>
            <a:normAutofit/>
          </a:bodyPr>
          <a:lstStyle/>
          <a:p>
            <a:pPr algn="ctr"/>
            <a:r>
              <a:rPr lang="ru-RU" sz="3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Книги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F2358B7D-5B37-4D4C-9C56-DA139DFA627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23477" t="32684" r="7811" b="17432"/>
          <a:stretch/>
        </p:blipFill>
        <p:spPr>
          <a:xfrm>
            <a:off x="1224808" y="2261687"/>
            <a:ext cx="9742384" cy="3978532"/>
          </a:xfrm>
        </p:spPr>
      </p:pic>
      <p:sp>
        <p:nvSpPr>
          <p:cNvPr id="10" name="Прямоугольная выноска 7">
            <a:extLst>
              <a:ext uri="{FF2B5EF4-FFF2-40B4-BE49-F238E27FC236}">
                <a16:creationId xmlns:a16="http://schemas.microsoft.com/office/drawing/2014/main" id="{F866716C-EFE7-444B-84BB-7A34D2FC3436}"/>
              </a:ext>
            </a:extLst>
          </p:cNvPr>
          <p:cNvSpPr/>
          <p:nvPr/>
        </p:nvSpPr>
        <p:spPr>
          <a:xfrm>
            <a:off x="1224807" y="1690688"/>
            <a:ext cx="1800200" cy="432048"/>
          </a:xfrm>
          <a:prstGeom prst="wedgeRectCallout">
            <a:avLst>
              <a:gd name="adj1" fmla="val 48348"/>
              <a:gd name="adj2" fmla="val 105009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Имя поля</a:t>
            </a:r>
          </a:p>
        </p:txBody>
      </p:sp>
      <p:sp>
        <p:nvSpPr>
          <p:cNvPr id="11" name="Прямоугольная выноска 9">
            <a:extLst>
              <a:ext uri="{FF2B5EF4-FFF2-40B4-BE49-F238E27FC236}">
                <a16:creationId xmlns:a16="http://schemas.microsoft.com/office/drawing/2014/main" id="{6C52358B-1996-493E-A939-EF6417316C4A}"/>
              </a:ext>
            </a:extLst>
          </p:cNvPr>
          <p:cNvSpPr/>
          <p:nvPr/>
        </p:nvSpPr>
        <p:spPr>
          <a:xfrm>
            <a:off x="3517106" y="6307002"/>
            <a:ext cx="1440160" cy="318387"/>
          </a:xfrm>
          <a:prstGeom prst="wedgeRectCallout">
            <a:avLst>
              <a:gd name="adj1" fmla="val -64928"/>
              <a:gd name="adj2" fmla="val -116786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поле</a:t>
            </a:r>
          </a:p>
        </p:txBody>
      </p:sp>
    </p:spTree>
    <p:extLst>
      <p:ext uri="{BB962C8B-B14F-4D97-AF65-F5344CB8AC3E}">
        <p14:creationId xmlns:p14="http://schemas.microsoft.com/office/powerpoint/2010/main" val="19904309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331516" y="3753036"/>
            <a:ext cx="2232248" cy="269071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Поле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Издательство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издания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744070" y="4437112"/>
            <a:ext cx="4549572" cy="156968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Издательства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			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Счетчик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Издательство 		Т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екстовый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518697"/>
              </p:ext>
            </p:extLst>
          </p:nvPr>
        </p:nvGraphicFramePr>
        <p:xfrm>
          <a:off x="1331516" y="537239"/>
          <a:ext cx="9316090" cy="253172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37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05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77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684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5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95333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Автор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Издательство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издания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768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Муму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Тургенев И.С.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Детская литература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050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Записки</a:t>
                      </a:r>
                      <a:r>
                        <a:rPr lang="ru-RU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охотника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Тургенев И.С.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Детская литература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Информатика.</a:t>
                      </a:r>
                      <a:r>
                        <a:rPr lang="ru-RU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 класс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Босова Л.Л.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Бином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0050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Информатика. 10 класс.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Угринович</a:t>
                      </a:r>
                      <a:r>
                        <a:rPr lang="ru-RU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Н.Д.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Бином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Руслан и Людмила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Пушкин А.С.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Детская литература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8" name="Прямая со стрелкой 7"/>
          <p:cNvCxnSpPr>
            <a:cxnSpLocks/>
          </p:cNvCxnSpPr>
          <p:nvPr/>
        </p:nvCxnSpPr>
        <p:spPr>
          <a:xfrm flipV="1">
            <a:off x="3384884" y="5468545"/>
            <a:ext cx="3359186" cy="370781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8694828" y="3220924"/>
            <a:ext cx="648053" cy="4994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39779" y="3220924"/>
            <a:ext cx="648020" cy="4994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id="{915A1092-36A9-447E-9FCA-7188C024B19B}"/>
              </a:ext>
            </a:extLst>
          </p:cNvPr>
          <p:cNvSpPr txBox="1">
            <a:spLocks/>
          </p:cNvSpPr>
          <p:nvPr/>
        </p:nvSpPr>
        <p:spPr>
          <a:xfrm>
            <a:off x="4009342" y="3753036"/>
            <a:ext cx="2232246" cy="2690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Счётчик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Текстовый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Текстовый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Числовой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DBBD51-67E8-40DF-A105-5CAA544918CD}"/>
              </a:ext>
            </a:extLst>
          </p:cNvPr>
          <p:cNvSpPr txBox="1"/>
          <p:nvPr/>
        </p:nvSpPr>
        <p:spPr>
          <a:xfrm>
            <a:off x="2591656" y="3706985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Книги</a:t>
            </a:r>
          </a:p>
        </p:txBody>
      </p: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2627EFEC-753E-473B-AD68-EC11E18D05F1}"/>
              </a:ext>
            </a:extLst>
          </p:cNvPr>
          <p:cNvCxnSpPr>
            <a:cxnSpLocks/>
          </p:cNvCxnSpPr>
          <p:nvPr/>
        </p:nvCxnSpPr>
        <p:spPr>
          <a:xfrm flipH="1">
            <a:off x="2447640" y="4795867"/>
            <a:ext cx="126014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029B4FB7-8D24-4540-AD6C-7FF5AAF8CD49}"/>
              </a:ext>
            </a:extLst>
          </p:cNvPr>
          <p:cNvCxnSpPr>
            <a:cxnSpLocks/>
          </p:cNvCxnSpPr>
          <p:nvPr/>
        </p:nvCxnSpPr>
        <p:spPr>
          <a:xfrm flipH="1">
            <a:off x="3445749" y="5098391"/>
            <a:ext cx="572442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EDD48A70-EF0B-420D-A10F-FA796B554633}"/>
              </a:ext>
            </a:extLst>
          </p:cNvPr>
          <p:cNvCxnSpPr>
            <a:cxnSpLocks/>
          </p:cNvCxnSpPr>
          <p:nvPr/>
        </p:nvCxnSpPr>
        <p:spPr>
          <a:xfrm flipH="1">
            <a:off x="2471830" y="5528058"/>
            <a:ext cx="126014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DA091EBA-013A-4C7D-A117-FA95FFC25722}"/>
              </a:ext>
            </a:extLst>
          </p:cNvPr>
          <p:cNvCxnSpPr>
            <a:cxnSpLocks/>
          </p:cNvCxnSpPr>
          <p:nvPr/>
        </p:nvCxnSpPr>
        <p:spPr>
          <a:xfrm flipH="1">
            <a:off x="3421559" y="6229359"/>
            <a:ext cx="572442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2E3F94C4-B0F2-49FE-A021-094630DC3831}"/>
              </a:ext>
            </a:extLst>
          </p:cNvPr>
          <p:cNvCxnSpPr>
            <a:cxnSpLocks/>
          </p:cNvCxnSpPr>
          <p:nvPr/>
        </p:nvCxnSpPr>
        <p:spPr>
          <a:xfrm flipH="1">
            <a:off x="7824192" y="5089647"/>
            <a:ext cx="126014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5FFB82BB-7899-406D-BC0B-D15A3E9405BF}"/>
              </a:ext>
            </a:extLst>
          </p:cNvPr>
          <p:cNvCxnSpPr>
            <a:cxnSpLocks/>
          </p:cNvCxnSpPr>
          <p:nvPr/>
        </p:nvCxnSpPr>
        <p:spPr>
          <a:xfrm flipH="1">
            <a:off x="8773720" y="5409295"/>
            <a:ext cx="572442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D7C15956-5FCF-4047-9993-6077731CCF9C}"/>
              </a:ext>
            </a:extLst>
          </p:cNvPr>
          <p:cNvCxnSpPr>
            <a:cxnSpLocks/>
          </p:cNvCxnSpPr>
          <p:nvPr/>
        </p:nvCxnSpPr>
        <p:spPr>
          <a:xfrm flipV="1">
            <a:off x="9018855" y="3816734"/>
            <a:ext cx="0" cy="663346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7209514"/>
      </p:ext>
    </p:extLst>
  </p:cSld>
  <p:clrMapOvr>
    <a:masterClrMapping/>
  </p:clrMapOvr>
</p:sld>
</file>

<file path=ppt/theme/theme1.xml><?xml version="1.0" encoding="utf-8"?>
<a:theme xmlns:a="http://schemas.openxmlformats.org/drawingml/2006/main" name="ShapesVTI">
  <a:themeElements>
    <a:clrScheme name="Стандартная">
      <a:dk1>
        <a:srgbClr val="000000"/>
      </a:dk1>
      <a:lt1>
        <a:srgbClr val="FFFFFF"/>
      </a:lt1>
      <a:dk2>
        <a:srgbClr val="57495C"/>
      </a:dk2>
      <a:lt2>
        <a:srgbClr val="E7E6E6"/>
      </a:lt2>
      <a:accent1>
        <a:srgbClr val="F07C98"/>
      </a:accent1>
      <a:accent2>
        <a:srgbClr val="A6778D"/>
      </a:accent2>
      <a:accent3>
        <a:srgbClr val="768BA6"/>
      </a:accent3>
      <a:accent4>
        <a:srgbClr val="E8908B"/>
      </a:accent4>
      <a:accent5>
        <a:srgbClr val="C47A93"/>
      </a:accent5>
      <a:accent6>
        <a:srgbClr val="70A8DB"/>
      </a:accent6>
      <a:hlink>
        <a:srgbClr val="EB8067"/>
      </a:hlink>
      <a:folHlink>
        <a:srgbClr val="7BC7C0"/>
      </a:folHlink>
    </a:clrScheme>
    <a:fontScheme name="Festival">
      <a:majorFont>
        <a:latin typeface="Aharon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sVTI" id="{C78D20FD-A872-4243-8597-B534C62538FF}" vid="{7CAFCCF9-7834-41D6-B6AB-7D225A18A4E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969</Words>
  <Application>Microsoft Office PowerPoint</Application>
  <PresentationFormat>Широкоэкранный</PresentationFormat>
  <Paragraphs>144</Paragraphs>
  <Slides>39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5" baseType="lpstr">
      <vt:lpstr>Aharoni</vt:lpstr>
      <vt:lpstr>Arial</vt:lpstr>
      <vt:lpstr>Avenir Next LT Pro</vt:lpstr>
      <vt:lpstr>Calibri</vt:lpstr>
      <vt:lpstr>Times New Roman</vt:lpstr>
      <vt:lpstr>ShapesVTI</vt:lpstr>
      <vt:lpstr>Система управления базами данных. Access</vt:lpstr>
      <vt:lpstr>Что такое база данных?</vt:lpstr>
      <vt:lpstr>Примеры баз данных</vt:lpstr>
      <vt:lpstr>Примеры баз данных</vt:lpstr>
      <vt:lpstr>Презентация PowerPoint</vt:lpstr>
      <vt:lpstr>Презентация PowerPoint</vt:lpstr>
      <vt:lpstr>Как хранится информация в БД?</vt:lpstr>
      <vt:lpstr>Информационная система  Моя библиотека</vt:lpstr>
      <vt:lpstr>Презентация PowerPoint</vt:lpstr>
      <vt:lpstr>В каких средах разрабатывают БД?</vt:lpstr>
      <vt:lpstr>Создание новой БД</vt:lpstr>
      <vt:lpstr>Таблица «Издательства»</vt:lpstr>
      <vt:lpstr>Презентация PowerPoint</vt:lpstr>
      <vt:lpstr>Презентация PowerPoint</vt:lpstr>
      <vt:lpstr>Презентация PowerPoint</vt:lpstr>
      <vt:lpstr>Таблица «Книги»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Перейдите в режим таблицы. Введите в таблицу данные о книгах. Код: 1. Наименование: Муму. Автор: Тургенев И. С. Издательство: Детская литература. Год: 2010.</vt:lpstr>
      <vt:lpstr>Создание формы</vt:lpstr>
      <vt:lpstr>Презентация PowerPoint</vt:lpstr>
      <vt:lpstr>Введите с помощью формы данные не менее чем о трех книгах. Перед началом внесения данных в форму переключатель записей установите на 3-ю запись.</vt:lpstr>
      <vt:lpstr>На вкладке «Главная» в группе «Записи» щелкните по кнопке «Сохранить». Перейдите в таблицу «Книги». Если информация не отобразилась, то на вкладке «Главная» в группе «Записи» щелкните по кнопке «Обновить всё».</vt:lpstr>
      <vt:lpstr>Сортировки</vt:lpstr>
      <vt:lpstr>Презентация PowerPoint</vt:lpstr>
      <vt:lpstr>Фильтры</vt:lpstr>
      <vt:lpstr>Результат, полученный при применении фильтра «БИНОМ»:</vt:lpstr>
      <vt:lpstr>Снимите фильтр с поля «Издательство»:</vt:lpstr>
      <vt:lpstr>Полученный результат:</vt:lpstr>
      <vt:lpstr>Запросы</vt:lpstr>
      <vt:lpstr>Презентация PowerPoint</vt:lpstr>
      <vt:lpstr>Презентация PowerPoint</vt:lpstr>
      <vt:lpstr>На вкладке «Конструктор» в группе «Результаты» щелкните по кнопке «Выполнить». Полученный результат запроса:</vt:lpstr>
      <vt:lpstr>Если у вас всё получилось, как было показано, то вы молодцы!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управления базами данных. Платформа  «1С: Предприятие»</dc:title>
  <dc:creator>Егор Александрович Большаков</dc:creator>
  <cp:lastModifiedBy>Егор Большаков</cp:lastModifiedBy>
  <cp:revision>20</cp:revision>
  <dcterms:created xsi:type="dcterms:W3CDTF">2020-11-29T13:41:15Z</dcterms:created>
  <dcterms:modified xsi:type="dcterms:W3CDTF">2021-02-21T11:58:07Z</dcterms:modified>
</cp:coreProperties>
</file>