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2"/>
          <p:cNvSpPr>
            <a:spLocks/>
          </p:cNvSpPr>
          <p:nvPr/>
        </p:nvSpPr>
        <p:spPr bwMode="gray">
          <a:xfrm>
            <a:off x="690563" y="3340100"/>
            <a:ext cx="7653337" cy="485775"/>
          </a:xfrm>
          <a:custGeom>
            <a:avLst/>
            <a:gdLst/>
            <a:ahLst/>
            <a:cxnLst>
              <a:cxn ang="0">
                <a:pos x="163" y="200"/>
              </a:cxn>
              <a:cxn ang="0">
                <a:pos x="4128" y="200"/>
              </a:cxn>
              <a:cxn ang="0">
                <a:pos x="4128" y="429"/>
              </a:cxn>
              <a:cxn ang="0">
                <a:pos x="0" y="441"/>
              </a:cxn>
              <a:cxn ang="0">
                <a:pos x="163" y="200"/>
              </a:cxn>
            </a:cxnLst>
            <a:rect l="0" t="0" r="r" b="b"/>
            <a:pathLst>
              <a:path w="4128" h="479">
                <a:moveTo>
                  <a:pt x="163" y="200"/>
                </a:moveTo>
                <a:cubicBezTo>
                  <a:pt x="163" y="200"/>
                  <a:pt x="2054" y="0"/>
                  <a:pt x="4128" y="200"/>
                </a:cubicBezTo>
                <a:cubicBezTo>
                  <a:pt x="4128" y="200"/>
                  <a:pt x="4128" y="314"/>
                  <a:pt x="4128" y="429"/>
                </a:cubicBezTo>
                <a:cubicBezTo>
                  <a:pt x="2371" y="200"/>
                  <a:pt x="688" y="479"/>
                  <a:pt x="0" y="441"/>
                </a:cubicBezTo>
                <a:lnTo>
                  <a:pt x="163" y="200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578963"/>
                </a:solidFill>
              </a:defRPr>
            </a:lvl1pPr>
          </a:lstStyle>
          <a:p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578963"/>
                </a:solidFill>
              </a:defRPr>
            </a:lvl1pPr>
          </a:lstStyle>
          <a:p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578963"/>
                </a:solidFill>
              </a:defRPr>
            </a:lvl1pPr>
          </a:lstStyle>
          <a:p>
            <a:fld id="{EF29B065-6CFC-4728-BA35-E6A573EB85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36262-BAA3-437D-9E54-B76B6DAA9D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B1DA2-6748-49CE-A1A0-87BB24398B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86C05-EC6E-4827-A6B6-951EA9E749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3A4E3-C499-44B6-912B-46E1A20A4B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A9EEE-86FD-4690-A9C4-A46138A5DB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21FB6-DE7C-4B98-B246-F57C7EF7B1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2D187-C8D6-4039-84F7-FE46E52CED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0DC14-4C4E-42C9-B8B8-FD922DD0E4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60DA7-E020-407B-BC60-EE23A00482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80654-D44E-45C7-AD0C-B73E5C0E50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fld id="{80105CB9-DC03-4381-B497-37514FE22D9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mb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Monotype Sorts" pitchFamily="2" charset="2"/>
        <a:buChar char="§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50000"/>
        <a:buFont typeface="Monotype Sort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11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_____Microsoft_Office_Excel2222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</a:rPr>
              <a:t>Берёза символ России, а</a:t>
            </a:r>
            <a:endParaRPr kumimoji="0" lang="ru-RU" sz="9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</a:rPr>
              <a:t>символ Кубани…?</a:t>
            </a:r>
            <a:endParaRPr kumimoji="0" lang="ru-RU" sz="1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123" name="Object 3"/>
          <p:cNvGraphicFramePr>
            <a:graphicFrameLocks/>
          </p:cNvGraphicFramePr>
          <p:nvPr/>
        </p:nvGraphicFramePr>
        <p:xfrm>
          <a:off x="1857356" y="1928802"/>
          <a:ext cx="5500726" cy="4786346"/>
        </p:xfrm>
        <a:graphic>
          <a:graphicData uri="http://schemas.openxmlformats.org/presentationml/2006/ole">
            <p:oleObj spid="_x0000_s5123" name="Рисунок" r:id="rId4" imgW="6263353" imgH="5700238" progId="StaticMetafile">
              <p:embed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614346"/>
          </a:xfrm>
        </p:spPr>
        <p:txBody>
          <a:bodyPr/>
          <a:lstStyle/>
          <a:p>
            <a:r>
              <a:rPr lang="ru-RU" b="1" i="1" dirty="0">
                <a:ln>
                  <a:solidFill>
                    <a:srgbClr val="C00000"/>
                  </a:solidFill>
                </a:ln>
              </a:rPr>
              <a:t>Цель </a:t>
            </a:r>
            <a:r>
              <a:rPr lang="ru-RU" b="1" i="1" dirty="0" smtClean="0">
                <a:ln>
                  <a:solidFill>
                    <a:srgbClr val="C00000"/>
                  </a:solidFill>
                </a:ln>
              </a:rPr>
              <a:t>исследования</a:t>
            </a: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7772400" cy="5072098"/>
          </a:xfrm>
        </p:spPr>
        <p:txBody>
          <a:bodyPr/>
          <a:lstStyle/>
          <a:p>
            <a:pPr lvl="0"/>
            <a:r>
              <a:rPr lang="ru-RU" sz="2800" dirty="0"/>
              <a:t>Выяснить при помощи опроса учащихся, их родителей, исследования литературы и т.д.</a:t>
            </a:r>
          </a:p>
          <a:p>
            <a:pPr lvl="0"/>
            <a:r>
              <a:rPr lang="ru-RU" sz="2800" dirty="0"/>
              <a:t>Какое дерево больше всего символизирует Кубань?</a:t>
            </a:r>
          </a:p>
          <a:p>
            <a:pPr lvl="0"/>
            <a:r>
              <a:rPr lang="ru-RU" sz="2800" dirty="0"/>
              <a:t>Узнать о пользе дерева тополь.</a:t>
            </a:r>
          </a:p>
          <a:p>
            <a:r>
              <a:rPr lang="ru-RU" sz="2800" dirty="0"/>
              <a:t>Рассказать одноклассникам на классном часе, уроках </a:t>
            </a:r>
            <a:r>
              <a:rPr lang="ru-RU" sz="2800" dirty="0" err="1"/>
              <a:t>кубановедения</a:t>
            </a:r>
            <a:r>
              <a:rPr lang="ru-RU" sz="2800" dirty="0"/>
              <a:t> о своих </a:t>
            </a:r>
            <a:r>
              <a:rPr lang="ru-RU" sz="2800" dirty="0" smtClean="0"/>
              <a:t>исследованиях</a:t>
            </a:r>
          </a:p>
          <a:p>
            <a:r>
              <a:rPr lang="ru-RU" sz="2800" b="1" dirty="0" smtClean="0"/>
              <a:t>ГИПОТЕЗА :</a:t>
            </a:r>
          </a:p>
          <a:p>
            <a:r>
              <a:rPr lang="ru-RU" sz="2800" b="1" dirty="0" smtClean="0"/>
              <a:t>Предположим: Что  для тополя самые подходящие условия для </a:t>
            </a:r>
            <a:r>
              <a:rPr lang="ru-RU" sz="2800" b="1" smtClean="0"/>
              <a:t>произрастания на КУБАНИ</a:t>
            </a:r>
            <a:endParaRPr lang="ru-RU" sz="2800" b="1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214290"/>
            <a:ext cx="4929222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 w="28575">
                  <a:solidFill>
                    <a:srgbClr val="002060"/>
                  </a:solidFill>
                </a:ln>
                <a:solidFill>
                  <a:srgbClr val="00B0F0"/>
                </a:solidFill>
                <a:effectLst/>
                <a:latin typeface="Monotype Corsiva" pitchFamily="66" charset="0"/>
                <a:ea typeface="Times New Roman" pitchFamily="18" charset="0"/>
              </a:rPr>
              <a:t>Дерево Кубани - ?</a:t>
            </a:r>
            <a:endParaRPr kumimoji="0" lang="ru-RU" sz="900" b="0" i="0" u="none" strike="noStrike" cap="none" normalizeH="0" baseline="0" dirty="0" smtClean="0">
              <a:ln w="28575">
                <a:solidFill>
                  <a:srgbClr val="002060"/>
                </a:solidFill>
              </a:ln>
              <a:solidFill>
                <a:srgbClr val="00B0F0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428736"/>
            <a:ext cx="8286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Количество опрошенных составило – 52 человека.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а) Липа;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б) Орешник;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в) Тополь;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г) Ива (верба).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Анализ опроса дал следующие результаты: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85719" y="3714752"/>
          <a:ext cx="3469099" cy="2922597"/>
        </p:xfrm>
        <a:graphic>
          <a:graphicData uri="http://schemas.openxmlformats.org/presentationml/2006/ole">
            <p:oleObj spid="_x0000_s7170" name="Диаграмма" r:id="rId3" imgW="2781402" imgH="2333549" progId="">
              <p:embed/>
            </p:oleObj>
          </a:graphicData>
        </a:graphic>
      </p:graphicFrame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5286380" y="3786190"/>
          <a:ext cx="3357586" cy="2867938"/>
        </p:xfrm>
        <a:graphic>
          <a:graphicData uri="http://schemas.openxmlformats.org/presentationml/2006/ole">
            <p:oleObj spid="_x0000_s7172" name="Диаграмма" r:id="rId4" imgW="2743200" imgH="2333549" progId="">
              <p:embed/>
            </p:oleObj>
          </a:graphicData>
        </a:graphic>
      </p:graphicFrame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33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00174"/>
            <a:ext cx="354806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85720" y="214290"/>
            <a:ext cx="607223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Во дворе у нас растёт тополь одинокий.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Он ветвистый, сильный, толстобокий.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Я к нему спиной прижмусь,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Тоже силы наберусь.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топо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4343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66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928802"/>
            <a:ext cx="3467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85720" y="3643314"/>
            <a:ext cx="450059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А над Кубанью тополя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И ветлы в три обхвата.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И все поля, поля, поля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До самого заката.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6072206"/>
            <a:ext cx="1896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Антонина Баева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4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3786182" cy="52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143636" y="500042"/>
            <a:ext cx="914400" cy="558801"/>
          </a:xfrm>
          <a:prstGeom prst="rect">
            <a:avLst/>
          </a:prstGeom>
          <a:solidFill>
            <a:srgbClr val="FFFFFF"/>
          </a:solidFill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Тополь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143372" y="2071678"/>
            <a:ext cx="1600200" cy="3429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Народное дерево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000628" y="3000372"/>
            <a:ext cx="914400" cy="342900"/>
          </a:xfrm>
          <a:prstGeom prst="rect">
            <a:avLst/>
          </a:prstGeom>
          <a:solidFill>
            <a:srgbClr val="FFFFFF"/>
          </a:solidFill>
          <a:ln w="19050">
            <a:solidFill>
              <a:srgbClr val="FF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Великан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5214942" y="3929066"/>
            <a:ext cx="1143000" cy="3429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80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Богатырь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143504" y="4786322"/>
            <a:ext cx="1600200" cy="342900"/>
          </a:xfrm>
          <a:prstGeom prst="rect">
            <a:avLst/>
          </a:prstGeom>
          <a:solidFill>
            <a:srgbClr val="FFFFFF"/>
          </a:solidFill>
          <a:ln w="19050">
            <a:solidFill>
              <a:srgbClr val="8000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Охранник земли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858016" y="4786322"/>
            <a:ext cx="1485900" cy="342900"/>
          </a:xfrm>
          <a:prstGeom prst="rect">
            <a:avLst/>
          </a:prstGeom>
          <a:solidFill>
            <a:srgbClr val="FF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Земная красота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7215206" y="3943356"/>
            <a:ext cx="1028700" cy="342900"/>
          </a:xfrm>
          <a:prstGeom prst="rect">
            <a:avLst/>
          </a:prstGeom>
          <a:solidFill>
            <a:srgbClr val="FFFFFF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Могучий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7286644" y="3000372"/>
            <a:ext cx="1257300" cy="342900"/>
          </a:xfrm>
          <a:prstGeom prst="rect">
            <a:avLst/>
          </a:prstGeom>
          <a:solidFill>
            <a:srgbClr val="FFFFFF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Сильный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7500958" y="2000240"/>
            <a:ext cx="914400" cy="3429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CC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Страж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 bwMode="auto">
          <a:xfrm rot="10800000" flipV="1">
            <a:off x="5357818" y="1142984"/>
            <a:ext cx="1214446" cy="78581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Прямая со стрелкой 16"/>
          <p:cNvCxnSpPr/>
          <p:nvPr/>
        </p:nvCxnSpPr>
        <p:spPr bwMode="auto">
          <a:xfrm rot="5400000">
            <a:off x="5179223" y="1607331"/>
            <a:ext cx="1785950" cy="100013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Прямая со стрелкой 18"/>
          <p:cNvCxnSpPr/>
          <p:nvPr/>
        </p:nvCxnSpPr>
        <p:spPr bwMode="auto">
          <a:xfrm rot="5400000">
            <a:off x="4964909" y="2107397"/>
            <a:ext cx="2643206" cy="8572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Прямая со стрелкой 21"/>
          <p:cNvCxnSpPr/>
          <p:nvPr/>
        </p:nvCxnSpPr>
        <p:spPr bwMode="auto">
          <a:xfrm rot="5400000">
            <a:off x="4786314" y="2714620"/>
            <a:ext cx="3571900" cy="4286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Прямая со стрелкой 23"/>
          <p:cNvCxnSpPr/>
          <p:nvPr/>
        </p:nvCxnSpPr>
        <p:spPr bwMode="auto">
          <a:xfrm rot="16200000" flipH="1">
            <a:off x="6980255" y="1163621"/>
            <a:ext cx="798520" cy="75724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Прямая со стрелкой 28"/>
          <p:cNvCxnSpPr/>
          <p:nvPr/>
        </p:nvCxnSpPr>
        <p:spPr bwMode="auto">
          <a:xfrm rot="16200000" flipH="1">
            <a:off x="6500826" y="1643050"/>
            <a:ext cx="1714512" cy="8572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Прямая со стрелкой 31"/>
          <p:cNvCxnSpPr/>
          <p:nvPr/>
        </p:nvCxnSpPr>
        <p:spPr bwMode="auto">
          <a:xfrm rot="16200000" flipH="1">
            <a:off x="5715008" y="2285992"/>
            <a:ext cx="2714644" cy="4286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Прямая со стрелкой 34"/>
          <p:cNvCxnSpPr/>
          <p:nvPr/>
        </p:nvCxnSpPr>
        <p:spPr bwMode="auto">
          <a:xfrm rot="16200000" flipH="1">
            <a:off x="5214942" y="2857496"/>
            <a:ext cx="3500462" cy="21431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214282" y="2928934"/>
          <a:ext cx="3071834" cy="2585460"/>
        </p:xfrm>
        <a:graphic>
          <a:graphicData uri="http://schemas.openxmlformats.org/presentationml/2006/ole">
            <p:oleObj spid="_x0000_s33793" name="Диаграмма" r:id="rId3" imgW="2286135" imgH="1924169" progId="MSGraph.Chart.8">
              <p:embed/>
            </p:oleObj>
          </a:graphicData>
        </a:graphic>
      </p:graphicFrame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3357554" y="4071942"/>
          <a:ext cx="2754551" cy="2443166"/>
        </p:xfrm>
        <a:graphic>
          <a:graphicData uri="http://schemas.openxmlformats.org/presentationml/2006/ole">
            <p:oleObj spid="_x0000_s33795" name="Диаграмма" r:id="rId4" imgW="2190767" imgH="1943134" progId="MSGraph.Chart.8">
              <p:embed/>
            </p:oleObj>
          </a:graphicData>
        </a:graphic>
      </p:graphicFrame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5929322" y="2928934"/>
          <a:ext cx="2724154" cy="2483078"/>
        </p:xfrm>
        <a:graphic>
          <a:graphicData uri="http://schemas.openxmlformats.org/presentationml/2006/ole">
            <p:oleObj spid="_x0000_s33797" name="Диаграмма" r:id="rId5" imgW="2152565" imgH="1962099" progId="MSGraph.Chart.8">
              <p:embed/>
            </p:oleObj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14282" y="214290"/>
            <a:ext cx="4929222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 w="28575">
                  <a:solidFill>
                    <a:srgbClr val="002060"/>
                  </a:solidFill>
                </a:ln>
                <a:solidFill>
                  <a:srgbClr val="00B0F0"/>
                </a:solidFill>
                <a:effectLst/>
                <a:latin typeface="Monotype Corsiva" pitchFamily="66" charset="0"/>
                <a:ea typeface="Times New Roman" pitchFamily="18" charset="0"/>
              </a:rPr>
              <a:t>Опрос  родителей</a:t>
            </a:r>
            <a:endParaRPr kumimoji="0" lang="ru-RU" sz="900" b="0" i="0" u="none" strike="noStrike" cap="none" normalizeH="0" baseline="0" dirty="0" smtClean="0">
              <a:ln w="28575">
                <a:solidFill>
                  <a:srgbClr val="002060"/>
                </a:solidFill>
              </a:ln>
              <a:solidFill>
                <a:srgbClr val="00B0F0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2910" y="1785926"/>
            <a:ext cx="80724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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Какое дерево является символом Кубани?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14282" y="214290"/>
            <a:ext cx="4929222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 w="28575">
                  <a:solidFill>
                    <a:srgbClr val="002060"/>
                  </a:solidFill>
                </a:ln>
                <a:solidFill>
                  <a:srgbClr val="00B0F0"/>
                </a:solidFill>
                <a:effectLst/>
                <a:latin typeface="Monotype Corsiva" pitchFamily="66" charset="0"/>
                <a:ea typeface="Times New Roman" pitchFamily="18" charset="0"/>
              </a:rPr>
              <a:t>Польза  тополя</a:t>
            </a:r>
            <a:endParaRPr kumimoji="0" lang="ru-RU" sz="900" b="0" i="0" u="none" strike="noStrike" cap="none" normalizeH="0" baseline="0" dirty="0" smtClean="0">
              <a:ln w="28575">
                <a:solidFill>
                  <a:srgbClr val="002060"/>
                </a:solidFill>
              </a:ln>
              <a:solidFill>
                <a:srgbClr val="00B0F0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286116" y="1214422"/>
            <a:ext cx="1943100" cy="65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древесина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428596" y="4143380"/>
            <a:ext cx="1643074" cy="857256"/>
          </a:xfrm>
          <a:prstGeom prst="rect">
            <a:avLst/>
          </a:prstGeom>
          <a:solidFill>
            <a:srgbClr val="FFFFFF"/>
          </a:solidFill>
          <a:ln w="28575">
            <a:solidFill>
              <a:srgbClr val="3399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Строительный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материал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2285984" y="3786190"/>
            <a:ext cx="1285884" cy="493712"/>
          </a:xfrm>
          <a:prstGeom prst="rect">
            <a:avLst/>
          </a:prstGeom>
          <a:solidFill>
            <a:srgbClr val="FFFFFF"/>
          </a:solidFill>
          <a:ln w="28575">
            <a:solidFill>
              <a:srgbClr val="3399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Картон 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3786182" y="4214818"/>
            <a:ext cx="1071570" cy="493712"/>
          </a:xfrm>
          <a:prstGeom prst="rect">
            <a:avLst/>
          </a:prstGeom>
          <a:solidFill>
            <a:srgbClr val="FFFFFF"/>
          </a:solidFill>
          <a:ln w="28575">
            <a:solidFill>
              <a:srgbClr val="3399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Фанера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5072066" y="3786190"/>
            <a:ext cx="1143000" cy="536575"/>
          </a:xfrm>
          <a:prstGeom prst="rect">
            <a:avLst/>
          </a:prstGeom>
          <a:solidFill>
            <a:srgbClr val="FFFFFF"/>
          </a:solidFill>
          <a:ln w="28575">
            <a:solidFill>
              <a:srgbClr val="3399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Бумага 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6715140" y="4214818"/>
            <a:ext cx="1928826" cy="785818"/>
          </a:xfrm>
          <a:prstGeom prst="rect">
            <a:avLst/>
          </a:prstGeom>
          <a:solidFill>
            <a:srgbClr val="FFFFFF"/>
          </a:solidFill>
          <a:ln w="28575">
            <a:solidFill>
              <a:srgbClr val="3399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Искусственный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пластмасс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 bwMode="auto">
          <a:xfrm rot="10800000" flipV="1">
            <a:off x="928662" y="2000240"/>
            <a:ext cx="2643206" cy="207170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Прямая со стрелкой 17"/>
          <p:cNvCxnSpPr/>
          <p:nvPr/>
        </p:nvCxnSpPr>
        <p:spPr bwMode="auto">
          <a:xfrm rot="5400000">
            <a:off x="2500298" y="2285992"/>
            <a:ext cx="1714512" cy="11430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Прямая со стрелкой 18"/>
          <p:cNvCxnSpPr/>
          <p:nvPr/>
        </p:nvCxnSpPr>
        <p:spPr bwMode="auto">
          <a:xfrm rot="5400000">
            <a:off x="3071802" y="3000372"/>
            <a:ext cx="2143140" cy="14287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Прямая со стрелкой 19"/>
          <p:cNvCxnSpPr/>
          <p:nvPr/>
        </p:nvCxnSpPr>
        <p:spPr bwMode="auto">
          <a:xfrm rot="16200000" flipH="1">
            <a:off x="4143372" y="2428868"/>
            <a:ext cx="1714512" cy="8572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Прямая со стрелкой 20"/>
          <p:cNvCxnSpPr/>
          <p:nvPr/>
        </p:nvCxnSpPr>
        <p:spPr bwMode="auto">
          <a:xfrm>
            <a:off x="5000628" y="2000240"/>
            <a:ext cx="2714644" cy="214314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214282" y="5288340"/>
            <a:ext cx="87154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 w="28575">
                  <a:solidFill>
                    <a:srgbClr val="002060"/>
                  </a:solidFill>
                </a:ln>
                <a:solidFill>
                  <a:srgbClr val="00B0F0"/>
                </a:solidFill>
                <a:effectLst/>
                <a:ea typeface="Times New Roman" pitchFamily="18" charset="0"/>
              </a:rPr>
              <a:t>Одно дерево за пять лет  поглощает около 45 кг углекислого газа, т.е. столько, сколько человек выдыхает за полтора месяца</a:t>
            </a:r>
            <a:endParaRPr kumimoji="0" lang="ru-RU" sz="2400" b="0" i="0" u="none" strike="noStrike" cap="none" normalizeH="0" baseline="0" dirty="0" smtClean="0">
              <a:ln w="28575">
                <a:solidFill>
                  <a:srgbClr val="002060"/>
                </a:solidFill>
              </a:ln>
              <a:solidFill>
                <a:srgbClr val="00B0F0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57158" y="5072074"/>
            <a:ext cx="60007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Стоят тополя, как исполины,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Подперев собою небеса.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Ты, любимый край мой тополиный,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горжусь тобой, я люблю тебя!»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тополь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12" y="142852"/>
            <a:ext cx="5272106" cy="481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225520" y="6286520"/>
            <a:ext cx="2727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Ткаченко Максим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змятежность">
  <a:themeElements>
    <a:clrScheme name="">
      <a:dk1>
        <a:srgbClr val="333333"/>
      </a:dk1>
      <a:lt1>
        <a:srgbClr val="A9BDA9"/>
      </a:lt1>
      <a:dk2>
        <a:srgbClr val="004C2B"/>
      </a:dk2>
      <a:lt2>
        <a:srgbClr val="578963"/>
      </a:lt2>
      <a:accent1>
        <a:srgbClr val="FFCCCC"/>
      </a:accent1>
      <a:accent2>
        <a:srgbClr val="B3E1B3"/>
      </a:accent2>
      <a:accent3>
        <a:srgbClr val="D1DBD1"/>
      </a:accent3>
      <a:accent4>
        <a:srgbClr val="2A2A2A"/>
      </a:accent4>
      <a:accent5>
        <a:srgbClr val="FFE2E2"/>
      </a:accent5>
      <a:accent6>
        <a:srgbClr val="A2CCA2"/>
      </a:accent6>
      <a:hlink>
        <a:srgbClr val="BDD7E5"/>
      </a:hlink>
      <a:folHlink>
        <a:srgbClr val="D2AAD2"/>
      </a:folHlink>
    </a:clrScheme>
    <a:fontScheme name="Безмятежност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Безмятежность 1">
        <a:dk1>
          <a:srgbClr val="333333"/>
        </a:dk1>
        <a:lt1>
          <a:srgbClr val="A9BDA9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D1DBD1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змятежность 2">
        <a:dk1>
          <a:srgbClr val="333333"/>
        </a:dk1>
        <a:lt1>
          <a:srgbClr val="FFFFFF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FFFFFF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змятежность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333333"/>
    </a:dk1>
    <a:lt1>
      <a:srgbClr val="4549E1"/>
    </a:lt1>
    <a:dk2>
      <a:srgbClr val="004C2B"/>
    </a:dk2>
    <a:lt2>
      <a:srgbClr val="578963"/>
    </a:lt2>
    <a:accent1>
      <a:srgbClr val="FFCCCC"/>
    </a:accent1>
    <a:accent2>
      <a:srgbClr val="5C1CDC"/>
    </a:accent2>
    <a:accent3>
      <a:srgbClr val="B0B1EE"/>
    </a:accent3>
    <a:accent4>
      <a:srgbClr val="2A2A2A"/>
    </a:accent4>
    <a:accent5>
      <a:srgbClr val="FFE2E2"/>
    </a:accent5>
    <a:accent6>
      <a:srgbClr val="5318C7"/>
    </a:accent6>
    <a:hlink>
      <a:srgbClr val="BDD7E5"/>
    </a:hlink>
    <a:folHlink>
      <a:srgbClr val="D2AAD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180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Безмятежность</vt:lpstr>
      <vt:lpstr>Рисунок</vt:lpstr>
      <vt:lpstr>Диаграмма</vt:lpstr>
      <vt:lpstr>Слайд 1</vt:lpstr>
      <vt:lpstr>Цель исследования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53 кабинет</dc:creator>
  <cp:lastModifiedBy>1</cp:lastModifiedBy>
  <cp:revision>43</cp:revision>
  <dcterms:created xsi:type="dcterms:W3CDTF">2011-10-24T11:01:57Z</dcterms:created>
  <dcterms:modified xsi:type="dcterms:W3CDTF">2014-03-14T12:37:38Z</dcterms:modified>
</cp:coreProperties>
</file>