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90" r:id="rId3"/>
    <p:sldId id="396" r:id="rId4"/>
    <p:sldId id="395" r:id="rId5"/>
    <p:sldId id="392" r:id="rId6"/>
    <p:sldId id="400" r:id="rId7"/>
    <p:sldId id="398" r:id="rId8"/>
    <p:sldId id="393" r:id="rId9"/>
    <p:sldId id="397" r:id="rId10"/>
    <p:sldId id="270" r:id="rId11"/>
  </p:sldIdLst>
  <p:sldSz cx="9906000" cy="6858000" type="A4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2">
          <p15:clr>
            <a:srgbClr val="A4A3A4"/>
          </p15:clr>
        </p15:guide>
        <p15:guide id="2" pos="5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6724"/>
    <a:srgbClr val="E62B25"/>
    <a:srgbClr val="F99B1C"/>
    <a:srgbClr val="F18420"/>
    <a:srgbClr val="E78E24"/>
    <a:srgbClr val="FFFF00"/>
    <a:srgbClr val="951A1D"/>
    <a:srgbClr val="921A1D"/>
    <a:srgbClr val="FE7D19"/>
    <a:srgbClr val="903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65" autoAdjust="0"/>
    <p:restoredTop sz="94660"/>
  </p:normalViewPr>
  <p:slideViewPr>
    <p:cSldViewPr snapToGrid="0">
      <p:cViewPr varScale="1">
        <p:scale>
          <a:sx n="90" d="100"/>
          <a:sy n="90" d="100"/>
        </p:scale>
        <p:origin x="950" y="53"/>
      </p:cViewPr>
      <p:guideLst>
        <p:guide orient="horz" pos="812"/>
        <p:guide pos="558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AD1885-E098-4B7A-990F-592BFF924F9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919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45306-B2CB-4645-898C-C2FCC6886318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F20C5-343F-447E-95CE-BEBA09498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66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F20C5-343F-447E-95CE-BEBA09498CFE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748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F20C5-343F-447E-95CE-BEBA09498CFE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3428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41858-E3CA-4C30-9D94-B3E7454F73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355F6-8B83-4D65-896D-3EEBFD7511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A39E0-91F1-4BC9-BE67-AB32F1E71E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33E49-F42B-4B24-8ECA-067FDC6D3F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D68EA-4154-45CC-BBE3-438B7F56B3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9AF0C-A13A-461F-987E-CD43E91FF7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306DE-A36F-4B98-B5B7-872FDA113A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3BCCF-00E1-43E0-A013-7B74FDB6F7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F3A33-6A4A-4395-8324-C6DCD486F1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F35FE-C004-4173-8268-FCF9B3B392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5E57B-67AF-45F9-A9C5-5C088F397C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654A06-2576-4317-9918-DE566674560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comb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6" y="854094"/>
            <a:ext cx="2540005" cy="79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 flipH="1">
            <a:off x="-2" y="2640555"/>
            <a:ext cx="3079561" cy="1537745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dirty="0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3316530" y="2902237"/>
            <a:ext cx="5809700" cy="10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Экологическая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бухгалтерия и отчетность по окружающей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среде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3316530" y="5587176"/>
            <a:ext cx="1295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1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21.04.2022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25FCA5-0F29-4E5B-9FE5-E3CD6F0F3805}"/>
              </a:ext>
            </a:extLst>
          </p:cNvPr>
          <p:cNvSpPr txBox="1"/>
          <p:nvPr/>
        </p:nvSpPr>
        <p:spPr>
          <a:xfrm>
            <a:off x="4611930" y="4833123"/>
            <a:ext cx="517711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0200" algn="l">
              <a:spcAft>
                <a:spcPts val="0"/>
              </a:spcAft>
            </a:pP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Авторы работы:  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70200" algn="l"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Студентки 3 курса </a:t>
            </a:r>
          </a:p>
          <a:p>
            <a:pPr marL="2870200" algn="l"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очной формы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обучения Кондрашева Алёна Сергеевна</a:t>
            </a:r>
            <a:endParaRPr lang="ru-RU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70200" algn="l"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Дудукина Дарья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Даниловна</a:t>
            </a:r>
          </a:p>
          <a:p>
            <a:pPr marL="2870200" algn="l">
              <a:spcAft>
                <a:spcPts val="0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Научный руководитель: </a:t>
            </a:r>
            <a:r>
              <a:rPr lang="ru-RU" sz="1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Маковоз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Ирина Тарасовна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Click="0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27" y="2988747"/>
            <a:ext cx="2827683" cy="88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678878" y="0"/>
            <a:ext cx="5227121" cy="6858000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/>
          </a:p>
        </p:txBody>
      </p:sp>
      <p:sp>
        <p:nvSpPr>
          <p:cNvPr id="35844" name="Text Box 2052"/>
          <p:cNvSpPr txBox="1">
            <a:spLocks noChangeArrowheads="1"/>
          </p:cNvSpPr>
          <p:nvPr/>
        </p:nvSpPr>
        <p:spPr bwMode="auto">
          <a:xfrm>
            <a:off x="4678878" y="3165800"/>
            <a:ext cx="52271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slow" advClick="0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" y="463137"/>
            <a:ext cx="581890" cy="843149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>
                <a:solidFill>
                  <a:schemeClr val="bg2">
                    <a:lumMod val="75000"/>
                  </a:schemeClr>
                </a:solidFill>
              </a:rPr>
              <a:pPr/>
              <a:t>2</a:t>
            </a:fld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Line 30"/>
          <p:cNvSpPr>
            <a:spLocks noChangeShapeType="1"/>
          </p:cNvSpPr>
          <p:nvPr/>
        </p:nvSpPr>
        <p:spPr bwMode="auto">
          <a:xfrm flipV="1">
            <a:off x="895350" y="1307914"/>
            <a:ext cx="8486155" cy="9523"/>
          </a:xfrm>
          <a:prstGeom prst="line">
            <a:avLst/>
          </a:prstGeom>
          <a:noFill/>
          <a:ln w="19050" cap="sq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336" y="358086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83328" y="609601"/>
            <a:ext cx="65710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Объект, предмет и цель исследования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8505" y="1520761"/>
            <a:ext cx="4953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Объектом исследования стали экологический учет и отчетность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 исследования – система экологического учета и отчетности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работы: изучение экологического учёта на предприятиях и видах экологической отчетности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2" descr="Пример методов исследования 📝 в курсовой работе - Все Сда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81" y="1348265"/>
            <a:ext cx="4378261" cy="437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0E66196-30A5-4D5E-9769-DB68927B0A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7160" y="0"/>
            <a:ext cx="5143500" cy="6858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892426-E828-4081-9C0B-7473A2AD5C28}"/>
              </a:ext>
            </a:extLst>
          </p:cNvPr>
          <p:cNvSpPr txBox="1"/>
          <p:nvPr/>
        </p:nvSpPr>
        <p:spPr>
          <a:xfrm>
            <a:off x="116984" y="201178"/>
            <a:ext cx="2380176" cy="5864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сожалению, с тем на сколько быстро растут проблемы экологии в современном мире вскоре эта пышущая жизнью, чудесная планета может превратиться в одну сплошную свалку, загазованный воздух и загрязнённая отходами вода будут убивать всё живое.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B3F146-37FC-4F70-9B46-A21E51C1CF15}"/>
              </a:ext>
            </a:extLst>
          </p:cNvPr>
          <p:cNvSpPr txBox="1"/>
          <p:nvPr/>
        </p:nvSpPr>
        <p:spPr>
          <a:xfrm>
            <a:off x="7465481" y="201178"/>
            <a:ext cx="2380176" cy="6280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Скорее всего вы рассчитываете на то что вы и ваши дети будете жить, слыша пение птиц в чистом голубом небе и наблюдая за рыбой в прозрачной воде. Если вы и правда настроены на именно такое будущее, то стоит задуматься о путях решения экологических проблем.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chayki-krichat-nad-shumom-morya-26182">
            <a:hlinkClick r:id="" action="ppaction://media"/>
            <a:extLst>
              <a:ext uri="{FF2B5EF4-FFF2-40B4-BE49-F238E27FC236}">
                <a16:creationId xmlns:a16="http://schemas.microsoft.com/office/drawing/2014/main" id="{9A37D5CF-62AD-49E0-B190-4F8BA126A8E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915150" y="1145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655880"/>
      </p:ext>
    </p:extLst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72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0" y="345775"/>
            <a:ext cx="581890" cy="843149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>
                <a:solidFill>
                  <a:schemeClr val="bg2">
                    <a:lumMod val="75000"/>
                  </a:schemeClr>
                </a:solidFill>
              </a:rPr>
              <a:pPr/>
              <a:t>4</a:t>
            </a:fld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Line 30"/>
          <p:cNvSpPr>
            <a:spLocks noChangeShapeType="1"/>
          </p:cNvSpPr>
          <p:nvPr/>
        </p:nvSpPr>
        <p:spPr bwMode="auto">
          <a:xfrm flipV="1">
            <a:off x="895350" y="1307914"/>
            <a:ext cx="8486155" cy="9523"/>
          </a:xfrm>
          <a:prstGeom prst="line">
            <a:avLst/>
          </a:prstGeom>
          <a:noFill/>
          <a:ln w="19050" cap="sq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253D660-673F-4C1C-824A-F26550F1E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41" y="1218371"/>
            <a:ext cx="9706059" cy="5371480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336" y="345775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comb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0" name="Picture 32" descr="C:\Users\Roman\Desktop\concept .jpg"/>
          <p:cNvPicPr>
            <a:picLocks noChangeAspect="1" noChangeArrowheads="1"/>
          </p:cNvPicPr>
          <p:nvPr/>
        </p:nvPicPr>
        <p:blipFill>
          <a:blip r:embed="rId2" cstate="print">
            <a:lum contrast="70000"/>
          </a:blip>
          <a:srcRect/>
          <a:stretch>
            <a:fillRect/>
          </a:stretch>
        </p:blipFill>
        <p:spPr bwMode="auto">
          <a:xfrm rot="5400000">
            <a:off x="4457699" y="-4457698"/>
            <a:ext cx="990602" cy="9906000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>
                <a:solidFill>
                  <a:schemeClr val="bg2">
                    <a:lumMod val="75000"/>
                  </a:schemeClr>
                </a:solidFill>
              </a:rPr>
              <a:pPr/>
              <a:t>5</a:t>
            </a:fld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0" y="147454"/>
            <a:ext cx="581890" cy="843149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 dirty="0"/>
          </a:p>
        </p:txBody>
      </p:sp>
      <p:sp>
        <p:nvSpPr>
          <p:cNvPr id="16" name="Line 30"/>
          <p:cNvSpPr>
            <a:spLocks noChangeShapeType="1"/>
          </p:cNvSpPr>
          <p:nvPr/>
        </p:nvSpPr>
        <p:spPr bwMode="auto">
          <a:xfrm flipV="1">
            <a:off x="895350" y="1307914"/>
            <a:ext cx="8486155" cy="9523"/>
          </a:xfrm>
          <a:prstGeom prst="line">
            <a:avLst/>
          </a:prstGeom>
          <a:noFill/>
          <a:ln w="19050" cap="sq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92668B3-E385-47AB-A004-743E82A3B1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35" y="1045764"/>
            <a:ext cx="9812865" cy="5812236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336" y="345775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" y="463137"/>
            <a:ext cx="581890" cy="843149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>
                <a:solidFill>
                  <a:schemeClr val="bg2">
                    <a:lumMod val="75000"/>
                  </a:schemeClr>
                </a:solidFill>
              </a:rPr>
              <a:pPr/>
              <a:t>6</a:t>
            </a:fld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Line 30"/>
          <p:cNvSpPr>
            <a:spLocks noChangeShapeType="1"/>
          </p:cNvSpPr>
          <p:nvPr/>
        </p:nvSpPr>
        <p:spPr bwMode="auto">
          <a:xfrm flipV="1">
            <a:off x="895350" y="1307914"/>
            <a:ext cx="8486155" cy="9523"/>
          </a:xfrm>
          <a:prstGeom prst="line">
            <a:avLst/>
          </a:prstGeom>
          <a:noFill/>
          <a:ln w="19050" cap="sq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336" y="358086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5350" y="655467"/>
            <a:ext cx="4272323" cy="6508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Предприятия и экология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22800" y="1460632"/>
            <a:ext cx="4953000" cy="53230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19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Многие предприятия наносят большой вред экологии своей </a:t>
            </a:r>
            <a:r>
              <a:rPr lang="ru-RU" sz="19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деятельность, к примеру всем </a:t>
            </a:r>
            <a:r>
              <a:rPr lang="ru-RU" sz="19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известное ОАО «</a:t>
            </a:r>
            <a:r>
              <a:rPr lang="ru-RU" sz="19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РЖД»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19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Однако </a:t>
            </a:r>
            <a:r>
              <a:rPr lang="ru-RU" sz="19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главной целью предприятия являться с учетом приоритетов государственной политики в сфере охраны окружающей среды в области природоохранной деятельности – повышение уровня экологической безопасности, рационального природопользования и сохранения природных систем.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endParaRPr lang="ru-RU" sz="2000" dirty="0">
              <a:solidFill>
                <a:srgbClr val="22222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Ответ на пост «Внимание жд фотографам, паровозное расписание из Москвы» |  Пикаб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34" y="1460632"/>
            <a:ext cx="3445934" cy="4901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670728"/>
      </p:ext>
    </p:extLst>
  </p:cSld>
  <p:clrMapOvr>
    <a:masterClrMapping/>
  </p:clrMapOvr>
  <p:transition spd="slow" advClick="0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4A80CBB-BD3E-4C24-A5FE-18C44019E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72A5605-3C64-4B98-B671-BAC1A61CE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463137"/>
            <a:ext cx="581890" cy="843149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/>
          </a:p>
        </p:txBody>
      </p:sp>
      <p:sp>
        <p:nvSpPr>
          <p:cNvPr id="4" name="Line 30">
            <a:extLst>
              <a:ext uri="{FF2B5EF4-FFF2-40B4-BE49-F238E27FC236}">
                <a16:creationId xmlns:a16="http://schemas.microsoft.com/office/drawing/2014/main" id="{0967452A-1108-4286-9E1B-5A9BEFD7985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95350" y="1307914"/>
            <a:ext cx="8486155" cy="9523"/>
          </a:xfrm>
          <a:prstGeom prst="line">
            <a:avLst/>
          </a:prstGeom>
          <a:noFill/>
          <a:ln w="19050" cap="sq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336" y="358086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5350" y="655467"/>
            <a:ext cx="4272323" cy="6508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Предприятия и экология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0" name="Picture 2" descr="Ущерб окружающей среде: как доказать, и кто возместит?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91" y="1777780"/>
            <a:ext cx="3837709" cy="4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22800" y="1777780"/>
            <a:ext cx="4953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Предприятия по Калининградской области обязаны предоставить отчетность о выполнении нормативов утилизации согласно постановления Правительства Российской Федерации от 08.12.2015 № 1342 и декларации о количестве выпущенных в обращение на территории Российской Федерации за предыдущий календарный год товаров, упаковки товаров согласно Постановления Правительства Российской Федерации от 24.12.2015 № 1417 до 01.04.2018.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их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мусороперерабатывающих заводов.</a:t>
            </a:r>
          </a:p>
        </p:txBody>
      </p:sp>
    </p:spTree>
    <p:extLst>
      <p:ext uri="{BB962C8B-B14F-4D97-AF65-F5344CB8AC3E}">
        <p14:creationId xmlns:p14="http://schemas.microsoft.com/office/powerpoint/2010/main" val="979052609"/>
      </p:ext>
    </p:extLst>
  </p:cSld>
  <p:clrMapOvr>
    <a:masterClrMapping/>
  </p:clrMapOvr>
  <p:transition spd="slow" advClick="0">
    <p:comb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0" name="Picture 32" descr="C:\Users\Roman\Desktop\concept .jpg"/>
          <p:cNvPicPr>
            <a:picLocks noChangeAspect="1" noChangeArrowheads="1"/>
          </p:cNvPicPr>
          <p:nvPr/>
        </p:nvPicPr>
        <p:blipFill>
          <a:blip r:embed="rId2" cstate="print">
            <a:lum contrast="70000"/>
          </a:blip>
          <a:srcRect/>
          <a:stretch>
            <a:fillRect/>
          </a:stretch>
        </p:blipFill>
        <p:spPr bwMode="auto">
          <a:xfrm rot="5400000">
            <a:off x="4457699" y="-4457698"/>
            <a:ext cx="990602" cy="9906000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>
                <a:solidFill>
                  <a:schemeClr val="bg2">
                    <a:lumMod val="75000"/>
                  </a:schemeClr>
                </a:solidFill>
              </a:rPr>
              <a:pPr/>
              <a:t>8</a:t>
            </a:fld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" y="463137"/>
            <a:ext cx="581890" cy="843149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/>
          </a:p>
        </p:txBody>
      </p:sp>
      <p:sp>
        <p:nvSpPr>
          <p:cNvPr id="16" name="Line 30"/>
          <p:cNvSpPr>
            <a:spLocks noChangeShapeType="1"/>
          </p:cNvSpPr>
          <p:nvPr/>
        </p:nvSpPr>
        <p:spPr bwMode="auto">
          <a:xfrm flipV="1">
            <a:off x="895350" y="1307914"/>
            <a:ext cx="8486155" cy="9523"/>
          </a:xfrm>
          <a:prstGeom prst="line">
            <a:avLst/>
          </a:prstGeom>
          <a:noFill/>
          <a:ln w="19050" cap="sq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797139C-3308-4E3A-AF9D-DEF47904D952}"/>
              </a:ext>
            </a:extLst>
          </p:cNvPr>
          <p:cNvSpPr txBox="1"/>
          <p:nvPr/>
        </p:nvSpPr>
        <p:spPr>
          <a:xfrm>
            <a:off x="5138427" y="1392139"/>
            <a:ext cx="457975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Осуществить такую помощь можно несколькими способами, один из них это банальное распределение мусора и правильная его утилизация. Например есть правила утилизации таких отходов как батарейки, пластик и стеклотара которые ни в коем случае нельзя выкидывать просто в окружающую среду, а в первом случае даже просто в мусорный мешок.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Ещё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 способ помочь окружающей среде: своевременно и полноценно выплачивать налоги, сборы и платежи связанные с природопользованием, такие как например коммунальные платежи за воду вывоз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мусора</a:t>
            </a:r>
          </a:p>
          <a:p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4BA7AC9-3F7B-41BB-9637-19967B5E6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513082"/>
              </p:ext>
            </p:extLst>
          </p:nvPr>
        </p:nvGraphicFramePr>
        <p:xfrm>
          <a:off x="581891" y="1550523"/>
          <a:ext cx="4489642" cy="43084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1253">
                  <a:extLst>
                    <a:ext uri="{9D8B030D-6E8A-4147-A177-3AD203B41FA5}">
                      <a16:colId xmlns:a16="http://schemas.microsoft.com/office/drawing/2014/main" val="463067297"/>
                    </a:ext>
                  </a:extLst>
                </a:gridCol>
                <a:gridCol w="1331441">
                  <a:extLst>
                    <a:ext uri="{9D8B030D-6E8A-4147-A177-3AD203B41FA5}">
                      <a16:colId xmlns:a16="http://schemas.microsoft.com/office/drawing/2014/main" val="3051502767"/>
                    </a:ext>
                  </a:extLst>
                </a:gridCol>
                <a:gridCol w="1666948">
                  <a:extLst>
                    <a:ext uri="{9D8B030D-6E8A-4147-A177-3AD203B41FA5}">
                      <a16:colId xmlns:a16="http://schemas.microsoft.com/office/drawing/2014/main" val="2497425639"/>
                    </a:ext>
                  </a:extLst>
                </a:gridCol>
              </a:tblGrid>
              <a:tr h="7239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 dirty="0">
                          <a:effectLst/>
                        </a:rPr>
                        <a:t>Адрес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>
                          <a:effectLst/>
                        </a:rPr>
                        <a:t>Телефон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extLst>
                  <a:ext uri="{0D108BD9-81ED-4DB2-BD59-A6C34878D82A}">
                    <a16:rowId xmlns:a16="http://schemas.microsoft.com/office/drawing/2014/main" val="3087248265"/>
                  </a:ext>
                </a:extLst>
              </a:tr>
              <a:tr h="13067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 dirty="0">
                          <a:effectLst/>
                        </a:rPr>
                        <a:t>Ведущая Утилизирующая Компания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 dirty="0">
                          <a:effectLst/>
                        </a:rPr>
                        <a:t>ул. Нарвская, дом 54, корпус 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 dirty="0">
                          <a:effectLst/>
                        </a:rPr>
                        <a:t>+ 7(4012) 69-76-06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extLst>
                  <a:ext uri="{0D108BD9-81ED-4DB2-BD59-A6C34878D82A}">
                    <a16:rowId xmlns:a16="http://schemas.microsoft.com/office/drawing/2014/main" val="2936138252"/>
                  </a:ext>
                </a:extLst>
              </a:tr>
              <a:tr h="97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 dirty="0">
                          <a:effectLst/>
                        </a:rPr>
                        <a:t>АКБ39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 dirty="0">
                          <a:effectLst/>
                        </a:rPr>
                        <a:t>пер. Большевистский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 dirty="0">
                          <a:effectLst/>
                        </a:rPr>
                        <a:t>+ 7 911 486 93 69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extLst>
                  <a:ext uri="{0D108BD9-81ED-4DB2-BD59-A6C34878D82A}">
                    <a16:rowId xmlns:a16="http://schemas.microsoft.com/office/drawing/2014/main" val="1071462460"/>
                  </a:ext>
                </a:extLst>
              </a:tr>
              <a:tr h="13067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>
                          <a:effectLst/>
                        </a:rPr>
                        <a:t>Региональный союз переработчиков отходов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>
                          <a:effectLst/>
                        </a:rPr>
                        <a:t>ул. Вагоностроительная, д. 3/5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ru-RU" sz="1400" dirty="0">
                          <a:effectLst/>
                        </a:rPr>
                        <a:t>+7(4012) 96-00-28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ctr"/>
                </a:tc>
                <a:extLst>
                  <a:ext uri="{0D108BD9-81ED-4DB2-BD59-A6C34878D82A}">
                    <a16:rowId xmlns:a16="http://schemas.microsoft.com/office/drawing/2014/main" val="3226072701"/>
                  </a:ext>
                </a:extLst>
              </a:tr>
            </a:tbl>
          </a:graphicData>
        </a:graphic>
      </p:graphicFrame>
      <p:sp>
        <p:nvSpPr>
          <p:cNvPr id="52" name="TextBox 51">
            <a:extLst>
              <a:ext uri="{FF2B5EF4-FFF2-40B4-BE49-F238E27FC236}">
                <a16:creationId xmlns:a16="http://schemas.microsoft.com/office/drawing/2014/main" id="{39EE2A1C-4959-454C-A951-662522152382}"/>
              </a:ext>
            </a:extLst>
          </p:cNvPr>
          <p:cNvSpPr txBox="1"/>
          <p:nvPr/>
        </p:nvSpPr>
        <p:spPr>
          <a:xfrm>
            <a:off x="185427" y="783066"/>
            <a:ext cx="73646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 ты можешь помочь экологии ? 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336" y="345775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comb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1A283E7-D168-4071-B210-D5D988F7B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3A33-6A4A-4395-8324-C6DCD486F13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C987244-A8EE-4A76-A7FB-6DEDC7C94A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463137"/>
            <a:ext cx="581890" cy="843149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defTabSz="1042988"/>
            <a:endParaRPr lang="ru-RU" sz="2100" b="0"/>
          </a:p>
        </p:txBody>
      </p:sp>
      <p:sp>
        <p:nvSpPr>
          <p:cNvPr id="4" name="Line 30">
            <a:extLst>
              <a:ext uri="{FF2B5EF4-FFF2-40B4-BE49-F238E27FC236}">
                <a16:creationId xmlns:a16="http://schemas.microsoft.com/office/drawing/2014/main" id="{8FA2A02E-A41B-44DB-93CD-52E3D7C7F0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95350" y="1307914"/>
            <a:ext cx="8486155" cy="9523"/>
          </a:xfrm>
          <a:prstGeom prst="line">
            <a:avLst/>
          </a:prstGeom>
          <a:noFill/>
          <a:ln w="19050" cap="sq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ABB6F09C-6195-4F07-9C36-96FBD937B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336" y="363693"/>
            <a:ext cx="1164169" cy="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BF56FC-94C9-4144-9D51-59DDA8EB0AB7}"/>
              </a:ext>
            </a:extLst>
          </p:cNvPr>
          <p:cNvSpPr txBox="1"/>
          <p:nvPr/>
        </p:nvSpPr>
        <p:spPr>
          <a:xfrm>
            <a:off x="781232" y="1491879"/>
            <a:ext cx="8714390" cy="48115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сегодняшний день проблемы загрязнения окружающей среды можно смело поставить на первое место по значимости, поскольку от того, насколько быстро эти проблемы будут решены, зависит огромное количество глобальных </a:t>
            </a:r>
            <a:r>
              <a:rPr lang="ru-RU" sz="20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факторов. Для этого придумали множество способов.</a:t>
            </a:r>
          </a:p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Одним </a:t>
            </a: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</a:t>
            </a:r>
            <a:r>
              <a:rPr lang="ru-RU" sz="2000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таких </a:t>
            </a:r>
            <a:r>
              <a:rPr lang="ru-RU" sz="20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является </a:t>
            </a:r>
            <a:r>
              <a:rPr lang="ru-RU" sz="20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экологическая отчётность. Осуществляемая предприятиями, что было проанализировано в ходе выполнения данной исследовательской работы. Данное направление в экологии нельзя недооценивать, поскольку оно помогает, оперируя числами и точными значениями, производить анализ этой предметной области и выработать последующие стратегии развития в экологии.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AE8D64-9730-45C5-A5FD-62D8A903295C}"/>
              </a:ext>
            </a:extLst>
          </p:cNvPr>
          <p:cNvSpPr txBox="1"/>
          <p:nvPr/>
        </p:nvSpPr>
        <p:spPr>
          <a:xfrm>
            <a:off x="995872" y="793934"/>
            <a:ext cx="2194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3930261658"/>
      </p:ext>
    </p:extLst>
  </p:cSld>
  <p:clrMapOvr>
    <a:masterClrMapping/>
  </p:clrMapOvr>
  <p:transition spd="slow" advClick="0">
    <p:comb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5305</TotalTime>
  <Words>471</Words>
  <Application>Microsoft Office PowerPoint</Application>
  <PresentationFormat>Лист A4 (210x297 мм)</PresentationFormat>
  <Paragraphs>45</Paragraphs>
  <Slides>10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Tahoma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Алёна</cp:lastModifiedBy>
  <cp:revision>221</cp:revision>
  <dcterms:created xsi:type="dcterms:W3CDTF">2003-02-28T13:27:04Z</dcterms:created>
  <dcterms:modified xsi:type="dcterms:W3CDTF">2022-04-20T22:38:30Z</dcterms:modified>
</cp:coreProperties>
</file>