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49E3-ABAE-46AD-9421-7CA0E628BF8E}" type="datetimeFigureOut">
              <a:rPr lang="ru-RU" smtClean="0"/>
              <a:pPr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2BA7-EE67-4B32-B96E-5AE0E1BF0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49E3-ABAE-46AD-9421-7CA0E628BF8E}" type="datetimeFigureOut">
              <a:rPr lang="ru-RU" smtClean="0"/>
              <a:pPr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2BA7-EE67-4B32-B96E-5AE0E1BF0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49E3-ABAE-46AD-9421-7CA0E628BF8E}" type="datetimeFigureOut">
              <a:rPr lang="ru-RU" smtClean="0"/>
              <a:pPr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2BA7-EE67-4B32-B96E-5AE0E1BF0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49E3-ABAE-46AD-9421-7CA0E628BF8E}" type="datetimeFigureOut">
              <a:rPr lang="ru-RU" smtClean="0"/>
              <a:pPr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2BA7-EE67-4B32-B96E-5AE0E1BF0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49E3-ABAE-46AD-9421-7CA0E628BF8E}" type="datetimeFigureOut">
              <a:rPr lang="ru-RU" smtClean="0"/>
              <a:pPr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2BA7-EE67-4B32-B96E-5AE0E1BF0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49E3-ABAE-46AD-9421-7CA0E628BF8E}" type="datetimeFigureOut">
              <a:rPr lang="ru-RU" smtClean="0"/>
              <a:pPr/>
              <a:t>23.01.2026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2BA7-EE67-4B32-B96E-5AE0E1BF0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49E3-ABAE-46AD-9421-7CA0E628BF8E}" type="datetimeFigureOut">
              <a:rPr lang="ru-RU" smtClean="0"/>
              <a:pPr/>
              <a:t>23.01.2026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2BA7-EE67-4B32-B96E-5AE0E1BF0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49E3-ABAE-46AD-9421-7CA0E628BF8E}" type="datetimeFigureOut">
              <a:rPr lang="ru-RU" smtClean="0"/>
              <a:pPr/>
              <a:t>23.01.2026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2BA7-EE67-4B32-B96E-5AE0E1BF0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49E3-ABAE-46AD-9421-7CA0E628BF8E}" type="datetimeFigureOut">
              <a:rPr lang="ru-RU" smtClean="0"/>
              <a:pPr/>
              <a:t>23.01.2026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2BA7-EE67-4B32-B96E-5AE0E1BF0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49E3-ABAE-46AD-9421-7CA0E628BF8E}" type="datetimeFigureOut">
              <a:rPr lang="ru-RU" smtClean="0"/>
              <a:pPr/>
              <a:t>23.01.2026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2BA7-EE67-4B32-B96E-5AE0E1BF0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49E3-ABAE-46AD-9421-7CA0E628BF8E}" type="datetimeFigureOut">
              <a:rPr lang="ru-RU" smtClean="0"/>
              <a:pPr/>
              <a:t>23.01.2026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2BA7-EE67-4B32-B96E-5AE0E1BF0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749E3-ABAE-46AD-9421-7CA0E628BF8E}" type="datetimeFigureOut">
              <a:rPr lang="ru-RU" smtClean="0"/>
              <a:pPr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82BA7-EE67-4B32-B96E-5AE0E1BF0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i (4)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49313" y="0"/>
            <a:ext cx="919331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32600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Book Antiqua" pitchFamily="18" charset="0"/>
              </a:rPr>
              <a:t>ПРОЕКТНАЯ ИГРА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941168"/>
            <a:ext cx="4712568" cy="108012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Автор: Коршак О.С, советник директора по воспитанию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МКОУ Андреевской СОШ</a:t>
            </a:r>
            <a:endParaRPr lang="ru-RU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1844824"/>
            <a:ext cx="8280920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«О чём говорят открытки?»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8" name="Picture 4" descr="C:\Users\User\Downloads\logotip-navigatory-detstva-02.png"/>
          <p:cNvPicPr>
            <a:picLocks noChangeAspect="1" noChangeArrowheads="1"/>
          </p:cNvPicPr>
          <p:nvPr/>
        </p:nvPicPr>
        <p:blipFill>
          <a:blip r:embed="rId3" cstate="print"/>
          <a:srcRect r="59450"/>
          <a:stretch>
            <a:fillRect/>
          </a:stretch>
        </p:blipFill>
        <p:spPr bwMode="auto">
          <a:xfrm>
            <a:off x="7164288" y="476672"/>
            <a:ext cx="1531280" cy="17086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i (4).jpg"/>
          <p:cNvPicPr>
            <a:picLocks noChangeAspect="1" noChangeArrowheads="1"/>
          </p:cNvPicPr>
          <p:nvPr/>
        </p:nvPicPr>
        <p:blipFill>
          <a:blip r:embed="rId2" cstate="print"/>
          <a:srcRect l="7802" t="11151" r="23637" b="25850"/>
          <a:stretch>
            <a:fillRect/>
          </a:stretch>
        </p:blipFill>
        <p:spPr bwMode="auto">
          <a:xfrm>
            <a:off x="0" y="0"/>
            <a:ext cx="9176912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Цель игры: </a:t>
            </a:r>
            <a:endParaRPr lang="ru-RU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772816"/>
            <a:ext cx="7200800" cy="4353347"/>
          </a:xfrm>
        </p:spPr>
        <p:txBody>
          <a:bodyPr/>
          <a:lstStyle/>
          <a:p>
            <a:r>
              <a:rPr lang="ru-RU" dirty="0">
                <a:latin typeface="Book Antiqua" pitchFamily="18" charset="0"/>
              </a:rPr>
              <a:t>Развитие </a:t>
            </a:r>
            <a:r>
              <a:rPr lang="ru-RU" dirty="0" smtClean="0">
                <a:latin typeface="Book Antiqua" pitchFamily="18" charset="0"/>
              </a:rPr>
              <a:t>коммуникативных </a:t>
            </a:r>
            <a:r>
              <a:rPr lang="ru-RU" dirty="0">
                <a:latin typeface="Book Antiqua" pitchFamily="18" charset="0"/>
              </a:rPr>
              <a:t>способностей подростков посредством анализа символов, знаков и образов, отраженных в поздравительных открытках разных эпох и культур</a:t>
            </a:r>
          </a:p>
        </p:txBody>
      </p:sp>
      <p:pic>
        <p:nvPicPr>
          <p:cNvPr id="4" name="Picture 3" descr="C:\Users\User\Downloads\i (5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18400">
            <a:off x="6748442" y="4165282"/>
            <a:ext cx="3292971" cy="3292971"/>
          </a:xfrm>
          <a:prstGeom prst="rect">
            <a:avLst/>
          </a:prstGeom>
          <a:noFill/>
        </p:spPr>
      </p:pic>
      <p:pic>
        <p:nvPicPr>
          <p:cNvPr id="1028" name="Picture 4" descr="C:\Users\User\Downloads\modern-stylish-floral-illustration-postcard-design-template_894167-1716.jpg"/>
          <p:cNvPicPr>
            <a:picLocks noChangeAspect="1" noChangeArrowheads="1"/>
          </p:cNvPicPr>
          <p:nvPr/>
        </p:nvPicPr>
        <p:blipFill>
          <a:blip r:embed="rId4" cstate="print"/>
          <a:srcRect l="20601" t="5901" r="20600" b="52100"/>
          <a:stretch>
            <a:fillRect/>
          </a:stretch>
        </p:blipFill>
        <p:spPr bwMode="auto">
          <a:xfrm rot="6802903">
            <a:off x="-1253494" y="-156845"/>
            <a:ext cx="3016587" cy="2154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i (4).jpg"/>
          <p:cNvPicPr>
            <a:picLocks noChangeAspect="1" noChangeArrowheads="1"/>
          </p:cNvPicPr>
          <p:nvPr/>
        </p:nvPicPr>
        <p:blipFill>
          <a:blip r:embed="rId2" cstate="print"/>
          <a:srcRect l="7802" t="11151" r="23637" b="25850"/>
          <a:stretch>
            <a:fillRect/>
          </a:stretch>
        </p:blipFill>
        <p:spPr bwMode="auto">
          <a:xfrm>
            <a:off x="0" y="0"/>
            <a:ext cx="9176912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Что такое «открытка»?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2052" name="Picture 4" descr="C:\Users\User\Downloads\1600-no-bg-preview (carve.photos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140968"/>
            <a:ext cx="4337720" cy="433772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Bookman Old Style" pitchFamily="18" charset="0"/>
              </a:rPr>
              <a:t>  </a:t>
            </a:r>
            <a:r>
              <a:rPr lang="ru-RU" b="1" u="sng" dirty="0" smtClean="0">
                <a:latin typeface="Bookman Old Style" pitchFamily="18" charset="0"/>
              </a:rPr>
              <a:t> Открытка </a:t>
            </a:r>
            <a:r>
              <a:rPr lang="ru-RU" dirty="0" smtClean="0">
                <a:latin typeface="Bookman Old Style" pitchFamily="18" charset="0"/>
              </a:rPr>
              <a:t>– это почтовая карточка для открытого (без конверта) письма. Карточка такого формата с художественным    изображением. 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2053" name="Picture 5" descr="C:\Users\User\Downloads\60053070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933056"/>
            <a:ext cx="3577912" cy="2554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i (4).jpg"/>
          <p:cNvPicPr>
            <a:picLocks noChangeAspect="1" noChangeArrowheads="1"/>
          </p:cNvPicPr>
          <p:nvPr/>
        </p:nvPicPr>
        <p:blipFill>
          <a:blip r:embed="rId2" cstate="print"/>
          <a:srcRect l="7802" t="11151" r="23637" b="25850"/>
          <a:stretch>
            <a:fillRect/>
          </a:stretch>
        </p:blipFill>
        <p:spPr bwMode="auto">
          <a:xfrm>
            <a:off x="0" y="0"/>
            <a:ext cx="9176912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Виды открыток 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196752"/>
            <a:ext cx="2880320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itchFamily="18" charset="0"/>
              </a:rPr>
              <a:t>Открытка – карточка 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2132856"/>
            <a:ext cx="2880320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itchFamily="18" charset="0"/>
              </a:rPr>
              <a:t>Открытка  со сгибом  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3140968"/>
            <a:ext cx="2880320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itchFamily="18" charset="0"/>
              </a:rPr>
              <a:t>Открытка  с вложением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4077072"/>
            <a:ext cx="2880320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itchFamily="18" charset="0"/>
              </a:rPr>
              <a:t>Открытка -  </a:t>
            </a:r>
            <a:r>
              <a:rPr lang="ru-RU" dirty="0" err="1" smtClean="0">
                <a:latin typeface="Bookman Old Style" pitchFamily="18" charset="0"/>
              </a:rPr>
              <a:t>транформер</a:t>
            </a:r>
            <a:r>
              <a:rPr lang="ru-RU" dirty="0" smtClean="0">
                <a:latin typeface="Bookman Old Style" pitchFamily="18" charset="0"/>
              </a:rPr>
              <a:t>  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5013176"/>
            <a:ext cx="2880320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itchFamily="18" charset="0"/>
              </a:rPr>
              <a:t>Открытка музыкальная  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5877272"/>
            <a:ext cx="2880320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itchFamily="18" charset="0"/>
              </a:rPr>
              <a:t>Открытка  со сгибом  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3078" name="Picture 6" descr="C:\Users\User\Downloads\6743537256.jpg"/>
          <p:cNvPicPr>
            <a:picLocks noChangeAspect="1" noChangeArrowheads="1"/>
          </p:cNvPicPr>
          <p:nvPr/>
        </p:nvPicPr>
        <p:blipFill>
          <a:blip r:embed="rId3" cstate="print"/>
          <a:srcRect t="10985"/>
          <a:stretch>
            <a:fillRect/>
          </a:stretch>
        </p:blipFill>
        <p:spPr bwMode="auto">
          <a:xfrm>
            <a:off x="3707904" y="1196752"/>
            <a:ext cx="3478454" cy="309634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pic>
        <p:nvPicPr>
          <p:cNvPr id="3079" name="Picture 7" descr="C:\Users\User\Downloads\33931329061f129dbb04973.61586269.jpg"/>
          <p:cNvPicPr>
            <a:picLocks noChangeAspect="1" noChangeArrowheads="1"/>
          </p:cNvPicPr>
          <p:nvPr/>
        </p:nvPicPr>
        <p:blipFill>
          <a:blip r:embed="rId4" cstate="print"/>
          <a:srcRect l="3801" t="20600" r="3801" b="19551"/>
          <a:stretch>
            <a:fillRect/>
          </a:stretch>
        </p:blipFill>
        <p:spPr bwMode="auto">
          <a:xfrm>
            <a:off x="4716016" y="1700808"/>
            <a:ext cx="4002129" cy="2592288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3080" name="Picture 8" descr="C:\Users\User\Downloads\4ffd2023772503690c4f855b20bc5ccc_94e39e3714ab0459646fc5c51886150b_139823293448_800p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2852936"/>
            <a:ext cx="3870786" cy="2448272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3081" name="Picture 9" descr="C:\Users\User\Downloads\5c87218222aa076054852354f5dx--otkrytki-otkrytka-transformer-s-elementami-pop-up-ot-vsego-s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3717032"/>
            <a:ext cx="3252986" cy="217299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3082" name="Picture 10" descr="C:\Users\User\Downloads\9f1ad48c970d06e2db7138b9d65336e60c596f9c_original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4005064"/>
            <a:ext cx="2376264" cy="2376264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3083" name="Picture 11" descr="C:\Users\User\Downloads\dc1f3781c79a9e1f1f37ade3391ad00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2160" y="4437112"/>
            <a:ext cx="216024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i (4).jpg"/>
          <p:cNvPicPr>
            <a:picLocks noChangeAspect="1" noChangeArrowheads="1"/>
          </p:cNvPicPr>
          <p:nvPr/>
        </p:nvPicPr>
        <p:blipFill>
          <a:blip r:embed="rId2" cstate="print"/>
          <a:srcRect l="7802" t="11151" r="23637" b="25850"/>
          <a:stretch>
            <a:fillRect/>
          </a:stretch>
        </p:blipFill>
        <p:spPr bwMode="auto">
          <a:xfrm>
            <a:off x="0" y="0"/>
            <a:ext cx="9176912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Зачем люди отправляют </a:t>
            </a:r>
            <a:b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друг другу открытки?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556792"/>
            <a:ext cx="3960440" cy="9361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Bookman Old Style" pitchFamily="18" charset="0"/>
              </a:rPr>
              <a:t>Выражение внимания 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1556792"/>
            <a:ext cx="3960440" cy="9361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Bookman Old Style" pitchFamily="18" charset="0"/>
              </a:rPr>
              <a:t>Обмен информацией 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852936"/>
            <a:ext cx="3960440" cy="9361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Bookman Old Style" pitchFamily="18" charset="0"/>
              </a:rPr>
              <a:t>Получение положительных эмоций 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2852936"/>
            <a:ext cx="3960440" cy="9361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Bookman Old Style" pitchFamily="18" charset="0"/>
              </a:rPr>
              <a:t>Расширение кругозора 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149080"/>
            <a:ext cx="3960440" cy="9361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Bookman Old Style" pitchFamily="18" charset="0"/>
              </a:rPr>
              <a:t>Коллекционирование 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4149080"/>
            <a:ext cx="3960440" cy="9361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Bookman Old Style" pitchFamily="18" charset="0"/>
              </a:rPr>
              <a:t>Самоидентификация </a:t>
            </a: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4098" name="Picture 2" descr="C:\Users\User\Downloads\whimsical-freehand-textured-cartoon-mailbox-vector-illustration_1323048-232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4869160"/>
            <a:ext cx="3547047" cy="1988840"/>
          </a:xfrm>
          <a:prstGeom prst="rect">
            <a:avLst/>
          </a:prstGeom>
          <a:noFill/>
        </p:spPr>
      </p:pic>
      <p:pic>
        <p:nvPicPr>
          <p:cNvPr id="4099" name="Picture 3" descr="C:\Users\User\Downloads\cartoon-mail-envelopes-handwritten-letters-with-stamps-postmarks-oldfashioned-postcard-letter-delivery-vector-collection-envelope-with-message-correspondence-illustration_102902-793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9617"/>
          <a:stretch>
            <a:fillRect/>
          </a:stretch>
        </p:blipFill>
        <p:spPr bwMode="auto">
          <a:xfrm>
            <a:off x="-1086178" y="5445224"/>
            <a:ext cx="8134678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i (4).jpg"/>
          <p:cNvPicPr>
            <a:picLocks noChangeAspect="1" noChangeArrowheads="1"/>
          </p:cNvPicPr>
          <p:nvPr/>
        </p:nvPicPr>
        <p:blipFill>
          <a:blip r:embed="rId2" cstate="print"/>
          <a:srcRect l="7802" t="11151" r="23637" b="25850"/>
          <a:stretch>
            <a:fillRect/>
          </a:stretch>
        </p:blipFill>
        <p:spPr bwMode="auto">
          <a:xfrm>
            <a:off x="0" y="0"/>
            <a:ext cx="9176912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  <a:latin typeface="Bookman Old Style" pitchFamily="18" charset="0"/>
              </a:rPr>
              <a:t>Практическое занятие</a:t>
            </a:r>
            <a:endParaRPr lang="ru-RU" sz="8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5" name="Picture 3" descr="C:\Users\User\Downloads\i (5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18400">
            <a:off x="6748442" y="4165282"/>
            <a:ext cx="3292971" cy="3292971"/>
          </a:xfrm>
          <a:prstGeom prst="rect">
            <a:avLst/>
          </a:prstGeom>
          <a:noFill/>
        </p:spPr>
      </p:pic>
      <p:pic>
        <p:nvPicPr>
          <p:cNvPr id="6" name="Picture 4" descr="C:\Users\User\Downloads\modern-stylish-floral-illustration-postcard-design-template_894167-1716.jpg"/>
          <p:cNvPicPr>
            <a:picLocks noChangeAspect="1" noChangeArrowheads="1"/>
          </p:cNvPicPr>
          <p:nvPr/>
        </p:nvPicPr>
        <p:blipFill>
          <a:blip r:embed="rId4" cstate="print"/>
          <a:srcRect l="20601" t="5901" r="20600" b="52100"/>
          <a:stretch>
            <a:fillRect/>
          </a:stretch>
        </p:blipFill>
        <p:spPr bwMode="auto">
          <a:xfrm rot="6802903">
            <a:off x="-1113053" y="-550060"/>
            <a:ext cx="2880366" cy="2057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i (4).jpg"/>
          <p:cNvPicPr>
            <a:picLocks noChangeAspect="1" noChangeArrowheads="1"/>
          </p:cNvPicPr>
          <p:nvPr/>
        </p:nvPicPr>
        <p:blipFill>
          <a:blip r:embed="rId2" cstate="print"/>
          <a:srcRect l="7802" t="11151" r="23637" b="25850"/>
          <a:stretch>
            <a:fillRect/>
          </a:stretch>
        </p:blipFill>
        <p:spPr bwMode="auto">
          <a:xfrm>
            <a:off x="0" y="0"/>
            <a:ext cx="9176912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2821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Задание №1</a:t>
            </a:r>
            <a:b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«Символика и смыслы»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>
                <a:latin typeface="Bookman Old Style" pitchFamily="18" charset="0"/>
              </a:rPr>
              <a:t>Вопросы: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Bookman Old Style" pitchFamily="18" charset="0"/>
              </a:rPr>
              <a:t>Какова тематика открытки?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Bookman Old Style" pitchFamily="18" charset="0"/>
              </a:rPr>
              <a:t>Кто мог ее отправить и кому адресовать?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Bookman Old Style" pitchFamily="18" charset="0"/>
              </a:rPr>
              <a:t>Почему выбраны именно эти символы?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Bookman Old Style" pitchFamily="18" charset="0"/>
              </a:rPr>
              <a:t>О чем рассказывает дизайн открытки?</a:t>
            </a:r>
          </a:p>
        </p:txBody>
      </p:sp>
      <p:pic>
        <p:nvPicPr>
          <p:cNvPr id="1026" name="Picture 2" descr="C:\Users\User\Downloads\2b033515-ae70-59c1-abb5-662f5559036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4437112"/>
            <a:ext cx="3747105" cy="2996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i (4).jpg"/>
          <p:cNvPicPr>
            <a:picLocks noChangeAspect="1" noChangeArrowheads="1"/>
          </p:cNvPicPr>
          <p:nvPr/>
        </p:nvPicPr>
        <p:blipFill>
          <a:blip r:embed="rId2" cstate="print"/>
          <a:srcRect l="7802" t="11151" r="23637" b="25850"/>
          <a:stretch>
            <a:fillRect/>
          </a:stretch>
        </p:blipFill>
        <p:spPr bwMode="auto">
          <a:xfrm>
            <a:off x="0" y="0"/>
            <a:ext cx="9176912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ookman Old Style" pitchFamily="18" charset="0"/>
              </a:rPr>
              <a:t>Задание №2</a:t>
            </a:r>
            <a:br>
              <a:rPr lang="ru-RU" sz="36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Bookman Old Style" pitchFamily="18" charset="0"/>
              </a:rPr>
              <a:t>Творческое оформление открытки </a:t>
            </a:r>
            <a:endParaRPr lang="ru-RU" sz="36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2051" name="Picture 3" descr="C:\Users\User\Downloads\021985d17aa52f8b71b7e58b04fc380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4188978" cy="25896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User\Downloads\i (8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772816"/>
            <a:ext cx="4139952" cy="23287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User\Downloads\i (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437112"/>
            <a:ext cx="3931929" cy="2211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Users\User\Downloads\i (10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7510" y="4335565"/>
            <a:ext cx="4020954" cy="2261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C:\Users\User\Downloads\school-materials-clip-art-cartoon-scissors-free-pn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4797152"/>
            <a:ext cx="2637756" cy="2637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i (4).jpg"/>
          <p:cNvPicPr>
            <a:picLocks noChangeAspect="1" noChangeArrowheads="1"/>
          </p:cNvPicPr>
          <p:nvPr/>
        </p:nvPicPr>
        <p:blipFill>
          <a:blip r:embed="rId2" cstate="print"/>
          <a:srcRect l="7802" t="11151" r="23637" b="25850"/>
          <a:stretch>
            <a:fillRect/>
          </a:stretch>
        </p:blipFill>
        <p:spPr bwMode="auto">
          <a:xfrm>
            <a:off x="0" y="0"/>
            <a:ext cx="9176912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Рефлексия 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2050" name="Picture 2" descr="C:\Users\User\Downloads\img4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528" y="1124744"/>
            <a:ext cx="9609404" cy="5405291"/>
          </a:xfrm>
          <a:prstGeom prst="rect">
            <a:avLst/>
          </a:prstGeom>
          <a:noFill/>
        </p:spPr>
      </p:pic>
      <p:pic>
        <p:nvPicPr>
          <p:cNvPr id="7" name="Picture 3" descr="C:\Users\User\Downloads\cartoon-mail-envelopes-handwritten-letters-with-stamps-postmarks-oldfashioned-postcard-letter-delivery-vector-collection-envelope-with-message-correspondence-illustration_102902-793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9617"/>
          <a:stretch>
            <a:fillRect/>
          </a:stretch>
        </p:blipFill>
        <p:spPr bwMode="auto">
          <a:xfrm>
            <a:off x="395536" y="5445224"/>
            <a:ext cx="8134678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137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ПРОЕКТНАЯ ИГРА </vt:lpstr>
      <vt:lpstr>Цель игры: </vt:lpstr>
      <vt:lpstr>Что такое «открытка»?</vt:lpstr>
      <vt:lpstr>Виды открыток </vt:lpstr>
      <vt:lpstr>Зачем люди отправляют  друг другу открытки?</vt:lpstr>
      <vt:lpstr>Практическое занятие</vt:lpstr>
      <vt:lpstr>Задание №1 «Символика и смыслы»</vt:lpstr>
      <vt:lpstr>Задание №2 Творческое оформление открытки </vt:lpstr>
      <vt:lpstr>Рефлексия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53</cp:revision>
  <dcterms:created xsi:type="dcterms:W3CDTF">2026-01-21T05:42:45Z</dcterms:created>
  <dcterms:modified xsi:type="dcterms:W3CDTF">2026-01-23T08:06:25Z</dcterms:modified>
</cp:coreProperties>
</file>