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5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showAnimation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28" autoAdjust="0"/>
  </p:normalViewPr>
  <p:slideViewPr>
    <p:cSldViewPr>
      <p:cViewPr varScale="1">
        <p:scale>
          <a:sx n="80" d="100"/>
          <a:sy n="80" d="100"/>
        </p:scale>
        <p:origin x="-1146" y="-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4962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E047834-D931-40ED-8C4C-14B815B1B2BD}" type="datetimeFigureOut">
              <a:rPr lang="ru-RU" smtClean="0"/>
              <a:t>19.10.2024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32E4EC4-A872-48AA-8CE9-95503701455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9448328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41CC4B-E907-4763-8E2B-7B6080F437D3}" type="slidenum">
              <a:rPr lang="ru-RU" smtClean="0"/>
              <a:pPr/>
              <a:t>12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FC847AF-792E-4401-8DEB-D29AA8C23736}" type="slidenum">
              <a:rPr lang="ru-RU"/>
              <a:pPr/>
              <a:t>14</a:t>
            </a:fld>
            <a:endParaRPr lang="ru-RU"/>
          </a:p>
        </p:txBody>
      </p:sp>
      <p:sp>
        <p:nvSpPr>
          <p:cNvPr id="645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45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DC7EAA7-250D-4565-81F7-4B56355BEFBB}" type="slidenum">
              <a:rPr lang="ru-RU"/>
              <a:pPr/>
              <a:t>15</a:t>
            </a:fld>
            <a:endParaRPr lang="ru-RU"/>
          </a:p>
        </p:txBody>
      </p:sp>
      <p:sp>
        <p:nvSpPr>
          <p:cNvPr id="624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24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2C6C309-221E-41CF-A8E2-EDA9D11FAD0A}" type="slidenum">
              <a:rPr lang="ru-RU"/>
              <a:pPr/>
              <a:t>21</a:t>
            </a:fld>
            <a:endParaRPr lang="ru-RU"/>
          </a:p>
        </p:txBody>
      </p:sp>
      <p:sp>
        <p:nvSpPr>
          <p:cNvPr id="655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55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C8ECD61-016C-4AC0-A481-C76703B15D80}" type="slidenum">
              <a:rPr lang="ru-RU"/>
              <a:pPr/>
              <a:t>22</a:t>
            </a:fld>
            <a:endParaRPr lang="ru-RU"/>
          </a:p>
        </p:txBody>
      </p:sp>
      <p:sp>
        <p:nvSpPr>
          <p:cNvPr id="593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93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6263478-4B1C-4D2A-A599-06F23F00E939}" type="slidenum">
              <a:rPr lang="ru-RU"/>
              <a:pPr/>
              <a:t>23</a:t>
            </a:fld>
            <a:endParaRPr lang="ru-RU"/>
          </a:p>
        </p:txBody>
      </p:sp>
      <p:sp>
        <p:nvSpPr>
          <p:cNvPr id="675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75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EEE95FE3-6C00-4A16-AA89-4040867AD81F}" type="datetimeFigureOut">
              <a:rPr lang="ru-RU" smtClean="0"/>
              <a:t>19.10.2024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7330DFB5-A6ED-4527-A707-7BCAD1D77D9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EE95FE3-6C00-4A16-AA89-4040867AD81F}" type="datetimeFigureOut">
              <a:rPr lang="ru-RU" smtClean="0"/>
              <a:t>19.10.2024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330DFB5-A6ED-4527-A707-7BCAD1D77D9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EE95FE3-6C00-4A16-AA89-4040867AD81F}" type="datetimeFigureOut">
              <a:rPr lang="ru-RU" smtClean="0"/>
              <a:t>19.10.2024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330DFB5-A6ED-4527-A707-7BCAD1D77D9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EE95FE3-6C00-4A16-AA89-4040867AD81F}" type="datetimeFigureOut">
              <a:rPr lang="ru-RU" smtClean="0"/>
              <a:t>19.10.2024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330DFB5-A6ED-4527-A707-7BCAD1D77D9A}" type="slidenum">
              <a:rPr lang="ru-RU" smtClean="0"/>
              <a:t>‹#›</a:t>
            </a:fld>
            <a:endParaRPr lang="ru-RU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EE95FE3-6C00-4A16-AA89-4040867AD81F}" type="datetimeFigureOut">
              <a:rPr lang="ru-RU" smtClean="0"/>
              <a:t>19.10.2024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330DFB5-A6ED-4527-A707-7BCAD1D77D9A}" type="slidenum">
              <a:rPr lang="ru-RU" smtClean="0"/>
              <a:t>‹#›</a:t>
            </a:fld>
            <a:endParaRPr lang="ru-RU"/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EE95FE3-6C00-4A16-AA89-4040867AD81F}" type="datetimeFigureOut">
              <a:rPr lang="ru-RU" smtClean="0"/>
              <a:t>19.10.2024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330DFB5-A6ED-4527-A707-7BCAD1D77D9A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EE95FE3-6C00-4A16-AA89-4040867AD81F}" type="datetimeFigureOut">
              <a:rPr lang="ru-RU" smtClean="0"/>
              <a:t>19.10.2024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330DFB5-A6ED-4527-A707-7BCAD1D77D9A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EE95FE3-6C00-4A16-AA89-4040867AD81F}" type="datetimeFigureOut">
              <a:rPr lang="ru-RU" smtClean="0"/>
              <a:t>19.10.2024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330DFB5-A6ED-4527-A707-7BCAD1D77D9A}" type="slidenum">
              <a:rPr lang="ru-RU" smtClean="0"/>
              <a:t>‹#›</a:t>
            </a:fld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EE95FE3-6C00-4A16-AA89-4040867AD81F}" type="datetimeFigureOut">
              <a:rPr lang="ru-RU" smtClean="0"/>
              <a:t>19.10.2024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330DFB5-A6ED-4527-A707-7BCAD1D77D9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EEE95FE3-6C00-4A16-AA89-4040867AD81F}" type="datetimeFigureOut">
              <a:rPr lang="ru-RU" smtClean="0"/>
              <a:t>19.10.2024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330DFB5-A6ED-4527-A707-7BCAD1D77D9A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EEE95FE3-6C00-4A16-AA89-4040867AD81F}" type="datetimeFigureOut">
              <a:rPr lang="ru-RU" smtClean="0"/>
              <a:t>19.10.2024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7330DFB5-A6ED-4527-A707-7BCAD1D77D9A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EEE95FE3-6C00-4A16-AA89-4040867AD81F}" type="datetimeFigureOut">
              <a:rPr lang="ru-RU" smtClean="0"/>
              <a:t>19.10.2024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7330DFB5-A6ED-4527-A707-7BCAD1D77D9A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404665"/>
            <a:ext cx="7772400" cy="1944216"/>
          </a:xfrm>
        </p:spPr>
        <p:txBody>
          <a:bodyPr>
            <a:normAutofit/>
          </a:bodyPr>
          <a:lstStyle/>
          <a:p>
            <a:pPr lvl="0" algn="ctr" fontAlgn="base">
              <a:spcBef>
                <a:spcPct val="20000"/>
              </a:spcBef>
              <a:spcAft>
                <a:spcPct val="0"/>
              </a:spcAft>
            </a:pPr>
            <a:r>
              <a:rPr lang="ru-RU" sz="1800" kern="0" dirty="0">
                <a:solidFill>
                  <a:schemeClr val="tx1"/>
                </a:solidFill>
                <a:effectLst/>
                <a:latin typeface="Arial"/>
                <a:ea typeface="+mn-ea"/>
                <a:cs typeface="+mn-cs"/>
              </a:rPr>
              <a:t>Муниципальное </a:t>
            </a:r>
            <a:r>
              <a:rPr lang="ru-RU" sz="1800" kern="0" dirty="0" smtClean="0">
                <a:solidFill>
                  <a:schemeClr val="tx1"/>
                </a:solidFill>
                <a:effectLst/>
                <a:latin typeface="Arial"/>
                <a:ea typeface="+mn-ea"/>
                <a:cs typeface="+mn-cs"/>
              </a:rPr>
              <a:t>бюджетное общеобразовательное </a:t>
            </a:r>
            <a:r>
              <a:rPr lang="ru-RU" sz="1800" kern="0" dirty="0">
                <a:solidFill>
                  <a:schemeClr val="tx1"/>
                </a:solidFill>
                <a:effectLst/>
                <a:latin typeface="Arial"/>
                <a:ea typeface="+mn-ea"/>
                <a:cs typeface="+mn-cs"/>
              </a:rPr>
              <a:t>учреждение </a:t>
            </a:r>
            <a:br>
              <a:rPr lang="ru-RU" sz="1800" kern="0" dirty="0">
                <a:solidFill>
                  <a:schemeClr val="tx1"/>
                </a:solidFill>
                <a:effectLst/>
                <a:latin typeface="Arial"/>
                <a:ea typeface="+mn-ea"/>
                <a:cs typeface="+mn-cs"/>
              </a:rPr>
            </a:br>
            <a:r>
              <a:rPr lang="ru-RU" sz="1800" kern="0" dirty="0" smtClean="0">
                <a:solidFill>
                  <a:schemeClr val="tx1"/>
                </a:solidFill>
                <a:effectLst/>
                <a:latin typeface="Arial"/>
                <a:ea typeface="+mn-ea"/>
                <a:cs typeface="+mn-cs"/>
              </a:rPr>
              <a:t>«Образовательный центр «Перспектива»</a:t>
            </a:r>
            <a:r>
              <a:rPr lang="ru-RU" sz="1800" kern="0" dirty="0">
                <a:solidFill>
                  <a:schemeClr val="tx1"/>
                </a:solidFill>
                <a:effectLst/>
                <a:latin typeface="Arial"/>
                <a:ea typeface="+mn-ea"/>
                <a:cs typeface="+mn-cs"/>
              </a:rPr>
              <a:t/>
            </a:r>
            <a:br>
              <a:rPr lang="ru-RU" sz="1800" kern="0" dirty="0">
                <a:solidFill>
                  <a:schemeClr val="tx1"/>
                </a:solidFill>
                <a:effectLst/>
                <a:latin typeface="Arial"/>
                <a:ea typeface="+mn-ea"/>
                <a:cs typeface="+mn-cs"/>
              </a:rPr>
            </a:br>
            <a:r>
              <a:rPr lang="ru-RU" sz="1800" kern="0" dirty="0" smtClean="0">
                <a:solidFill>
                  <a:schemeClr val="tx1"/>
                </a:solidFill>
                <a:effectLst/>
                <a:latin typeface="Arial"/>
                <a:ea typeface="+mn-ea"/>
                <a:cs typeface="+mn-cs"/>
              </a:rPr>
              <a:t>Артемовского городского округа</a:t>
            </a:r>
            <a:r>
              <a:rPr lang="ru-RU" sz="1800" kern="0" dirty="0">
                <a:solidFill>
                  <a:schemeClr val="tx1"/>
                </a:solidFill>
                <a:effectLst/>
                <a:latin typeface="Arial"/>
                <a:ea typeface="+mn-ea"/>
                <a:cs typeface="+mn-cs"/>
              </a:rPr>
              <a:t/>
            </a:r>
            <a:br>
              <a:rPr lang="ru-RU" sz="1800" kern="0" dirty="0">
                <a:solidFill>
                  <a:schemeClr val="tx1"/>
                </a:solidFill>
                <a:effectLst/>
                <a:latin typeface="Arial"/>
                <a:ea typeface="+mn-ea"/>
                <a:cs typeface="+mn-cs"/>
              </a:rPr>
            </a:b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85800" y="1628800"/>
            <a:ext cx="7772400" cy="3182511"/>
          </a:xfrm>
        </p:spPr>
        <p:txBody>
          <a:bodyPr>
            <a:noAutofit/>
          </a:bodyPr>
          <a:lstStyle/>
          <a:p>
            <a:pPr algn="ctr"/>
            <a:endParaRPr lang="ru-RU" sz="4800" dirty="0" smtClean="0">
              <a:latin typeface="Arial Black" pitchFamily="34" charset="0"/>
            </a:endParaRPr>
          </a:p>
          <a:p>
            <a:pPr algn="ctr"/>
            <a:r>
              <a:rPr lang="ru-RU" sz="2800" dirty="0" smtClean="0">
                <a:latin typeface="Arial Black" pitchFamily="34" charset="0"/>
              </a:rPr>
              <a:t>Исследовательская работа</a:t>
            </a:r>
            <a:endParaRPr lang="ru-RU" sz="2800" dirty="0">
              <a:latin typeface="Arial Black" pitchFamily="34" charset="0"/>
            </a:endParaRPr>
          </a:p>
          <a:p>
            <a:pPr algn="ctr"/>
            <a:r>
              <a:rPr lang="ru-RU" sz="4800" dirty="0" smtClean="0">
                <a:latin typeface="Arial Black" pitchFamily="34" charset="0"/>
              </a:rPr>
              <a:t>« В память о павших, </a:t>
            </a:r>
          </a:p>
          <a:p>
            <a:pPr algn="ctr"/>
            <a:r>
              <a:rPr lang="ru-RU" sz="4800" dirty="0" smtClean="0">
                <a:latin typeface="Arial Black" pitchFamily="34" charset="0"/>
              </a:rPr>
              <a:t>во славу живым».</a:t>
            </a:r>
            <a:endParaRPr lang="ru-RU" sz="4800" dirty="0"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004179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14282" y="4643446"/>
            <a:ext cx="6072198" cy="1881898"/>
          </a:xfrm>
        </p:spPr>
        <p:txBody>
          <a:bodyPr/>
          <a:lstStyle/>
          <a:p>
            <a:r>
              <a:rPr lang="ru-RU" dirty="0" smtClean="0"/>
              <a:t>   </a:t>
            </a:r>
            <a:r>
              <a:rPr lang="ru-RU" sz="4800" i="1" dirty="0" err="1" smtClean="0">
                <a:latin typeface="Arial" pitchFamily="34" charset="0"/>
                <a:cs typeface="Arial" pitchFamily="34" charset="0"/>
              </a:rPr>
              <a:t>Цевин</a:t>
            </a:r>
            <a:r>
              <a:rPr lang="ru-RU" sz="4800" i="1" dirty="0" smtClean="0">
                <a:latin typeface="Arial" pitchFamily="34" charset="0"/>
                <a:cs typeface="Arial" pitchFamily="34" charset="0"/>
              </a:rPr>
              <a:t> Алексей Николаевич</a:t>
            </a:r>
            <a:endParaRPr lang="ru-RU" sz="6000" i="1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B441B2-1541-470A-8232-5F4CF90CA2C3}" type="slidenum">
              <a:rPr lang="ru-RU"/>
              <a:pPr/>
              <a:t>10</a:t>
            </a:fld>
            <a:endParaRPr lang="ru-RU" dirty="0"/>
          </a:p>
        </p:txBody>
      </p:sp>
      <p:sp>
        <p:nvSpPr>
          <p:cNvPr id="32773" name="Rectangle 5"/>
          <p:cNvSpPr>
            <a:spLocks noChangeArrowheads="1"/>
          </p:cNvSpPr>
          <p:nvPr/>
        </p:nvSpPr>
        <p:spPr bwMode="auto">
          <a:xfrm>
            <a:off x="0" y="4868863"/>
            <a:ext cx="8893175" cy="1989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indent="441325">
              <a:spcBef>
                <a:spcPct val="20000"/>
              </a:spcBef>
              <a:buFontTx/>
              <a:buChar char="•"/>
              <a:tabLst>
                <a:tab pos="274638" algn="l"/>
              </a:tabLst>
            </a:pPr>
            <a:endParaRPr lang="ru-RU" sz="2000" b="1" i="1" dirty="0">
              <a:solidFill>
                <a:schemeClr val="accent2"/>
              </a:solidFill>
            </a:endParaRPr>
          </a:p>
        </p:txBody>
      </p:sp>
      <p:pic>
        <p:nvPicPr>
          <p:cNvPr id="10" name="Рисунок 9" descr="Цевин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472" y="214290"/>
            <a:ext cx="3081528" cy="4517136"/>
          </a:xfrm>
          <a:prstGeom prst="rect">
            <a:avLst/>
          </a:prstGeom>
        </p:spPr>
      </p:pic>
      <p:pic>
        <p:nvPicPr>
          <p:cNvPr id="12" name="Рисунок 11" descr="фото автора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43372" y="928670"/>
            <a:ext cx="2715754" cy="3714776"/>
          </a:xfrm>
          <a:prstGeom prst="rect">
            <a:avLst/>
          </a:prstGeom>
        </p:spPr>
      </p:pic>
      <p:pic>
        <p:nvPicPr>
          <p:cNvPr id="8" name="Рисунок 7" descr="фото автора2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03100" y="214290"/>
            <a:ext cx="2302751" cy="3571924"/>
          </a:xfrm>
          <a:prstGeom prst="rect">
            <a:avLst/>
          </a:prstGeom>
          <a:effectLst>
            <a:glow rad="228600">
              <a:schemeClr val="accent4">
                <a:satMod val="175000"/>
                <a:alpha val="40000"/>
              </a:schemeClr>
            </a:glow>
            <a:outerShdw blurRad="50800" dist="50800" dir="5400000" sx="24000" sy="24000" algn="ctr" rotWithShape="0">
              <a:srgbClr val="000000"/>
            </a:outerShdw>
          </a:effectLst>
        </p:spPr>
      </p:pic>
    </p:spTree>
    <p:extLst>
      <p:ext uri="{BB962C8B-B14F-4D97-AF65-F5344CB8AC3E}">
        <p14:creationId xmlns:p14="http://schemas.microsoft.com/office/powerpoint/2010/main" val="4915332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57200" y="620688"/>
            <a:ext cx="8229600" cy="5386603"/>
          </a:xfrm>
        </p:spPr>
        <p:txBody>
          <a:bodyPr/>
          <a:lstStyle/>
          <a:p>
            <a:pPr marL="109728" indent="0">
              <a:buNone/>
            </a:pPr>
            <a:r>
              <a:rPr lang="ru-RU" sz="3200" dirty="0">
                <a:latin typeface="Arial" pitchFamily="34" charset="0"/>
                <a:cs typeface="Arial" pitchFamily="34" charset="0"/>
              </a:rPr>
              <a:t>К</a:t>
            </a:r>
            <a:r>
              <a:rPr lang="ru-RU" sz="3200" dirty="0" smtClean="0">
                <a:latin typeface="Arial" pitchFamily="34" charset="0"/>
                <a:cs typeface="Arial" pitchFamily="34" charset="0"/>
              </a:rPr>
              <a:t>озлова </a:t>
            </a:r>
            <a:r>
              <a:rPr lang="ru-RU" sz="3200" dirty="0">
                <a:latin typeface="Arial" pitchFamily="34" charset="0"/>
                <a:cs typeface="Arial" pitchFamily="34" charset="0"/>
              </a:rPr>
              <a:t>Наталья Алексеевна, дочь </a:t>
            </a:r>
            <a:r>
              <a:rPr lang="ru-RU" sz="3200" dirty="0" err="1">
                <a:latin typeface="Arial" pitchFamily="34" charset="0"/>
                <a:cs typeface="Arial" pitchFamily="34" charset="0"/>
              </a:rPr>
              <a:t>Цевина</a:t>
            </a:r>
            <a:r>
              <a:rPr lang="ru-RU" sz="3200" dirty="0">
                <a:latin typeface="Arial" pitchFamily="34" charset="0"/>
                <a:cs typeface="Arial" pitchFamily="34" charset="0"/>
              </a:rPr>
              <a:t> Алексея Николаевича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51520" y="188640"/>
            <a:ext cx="7653536" cy="1143000"/>
          </a:xfrm>
        </p:spPr>
        <p:txBody>
          <a:bodyPr/>
          <a:lstStyle/>
          <a:p>
            <a:endParaRPr lang="ru-RU" b="0" dirty="0"/>
          </a:p>
        </p:txBody>
      </p:sp>
      <p:pic>
        <p:nvPicPr>
          <p:cNvPr id="4" name="Рисунок 3" descr="дочь Цевина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1520" y="1916832"/>
            <a:ext cx="5249523" cy="4429132"/>
          </a:xfrm>
          <a:prstGeom prst="rect">
            <a:avLst/>
          </a:prstGeom>
        </p:spPr>
      </p:pic>
      <p:pic>
        <p:nvPicPr>
          <p:cNvPr id="5" name="Рисунок 4" descr="P129002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652120" y="2276872"/>
            <a:ext cx="3321849" cy="44291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22334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22B3A5-818F-4F67-9068-BBC9D42BAEDB}" type="slidenum">
              <a:rPr lang="ru-RU"/>
              <a:pPr/>
              <a:t>12</a:t>
            </a:fld>
            <a:endParaRPr lang="ru-RU"/>
          </a:p>
        </p:txBody>
      </p:sp>
      <p:sp>
        <p:nvSpPr>
          <p:cNvPr id="33799" name="Rectangle 7"/>
          <p:cNvSpPr>
            <a:spLocks noChangeArrowheads="1"/>
          </p:cNvSpPr>
          <p:nvPr/>
        </p:nvSpPr>
        <p:spPr bwMode="auto">
          <a:xfrm>
            <a:off x="214282" y="357166"/>
            <a:ext cx="6659563" cy="2735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indent="441325">
              <a:spcBef>
                <a:spcPct val="20000"/>
              </a:spcBef>
              <a:buFontTx/>
              <a:buChar char="•"/>
              <a:tabLst>
                <a:tab pos="274638" algn="l"/>
              </a:tabLst>
            </a:pPr>
            <a:endParaRPr lang="ru-RU" sz="2400" b="1" i="1" dirty="0">
              <a:solidFill>
                <a:schemeClr val="accent2"/>
              </a:solidFill>
            </a:endParaRPr>
          </a:p>
        </p:txBody>
      </p:sp>
      <p:sp>
        <p:nvSpPr>
          <p:cNvPr id="10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142976" y="5000636"/>
            <a:ext cx="6072198" cy="1357322"/>
          </a:xfrm>
        </p:spPr>
        <p:txBody>
          <a:bodyPr/>
          <a:lstStyle/>
          <a:p>
            <a:r>
              <a:rPr lang="ru-RU" sz="3200" i="1" dirty="0" smtClean="0">
                <a:latin typeface="Arial" pitchFamily="34" charset="0"/>
                <a:cs typeface="Arial" pitchFamily="34" charset="0"/>
              </a:rPr>
              <a:t>Начальник КБ завода ЖБИ-3 Бабич Михаил Федорович</a:t>
            </a:r>
          </a:p>
        </p:txBody>
      </p:sp>
      <p:pic>
        <p:nvPicPr>
          <p:cNvPr id="9" name="Рисунок 8" descr="Бабич.JPG"/>
          <p:cNvPicPr>
            <a:picLocks noChangeAspect="1"/>
          </p:cNvPicPr>
          <p:nvPr/>
        </p:nvPicPr>
        <p:blipFill>
          <a:blip r:embed="rId3" cstate="print">
            <a:lum contrast="10000"/>
          </a:blip>
          <a:stretch>
            <a:fillRect/>
          </a:stretch>
        </p:blipFill>
        <p:spPr>
          <a:xfrm>
            <a:off x="755576" y="357166"/>
            <a:ext cx="6559068" cy="47148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0651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5E6639-D326-4ECF-908F-2B2DCBA25959}" type="slidenum">
              <a:rPr lang="ru-RU"/>
              <a:pPr/>
              <a:t>13</a:t>
            </a:fld>
            <a:endParaRPr lang="ru-RU"/>
          </a:p>
        </p:txBody>
      </p:sp>
      <p:sp>
        <p:nvSpPr>
          <p:cNvPr id="34822" name="Rectangle 6"/>
          <p:cNvSpPr>
            <a:spLocks noChangeArrowheads="1"/>
          </p:cNvSpPr>
          <p:nvPr/>
        </p:nvSpPr>
        <p:spPr bwMode="auto">
          <a:xfrm>
            <a:off x="0" y="4398110"/>
            <a:ext cx="7524328" cy="21233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indent="441325" algn="ctr">
              <a:spcBef>
                <a:spcPct val="20000"/>
              </a:spcBef>
              <a:tabLst>
                <a:tab pos="274638" algn="l"/>
              </a:tabLst>
            </a:pPr>
            <a:r>
              <a:rPr lang="ru-RU" sz="3200" i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3200" dirty="0" smtClean="0">
                <a:latin typeface="Arial" pitchFamily="34" charset="0"/>
                <a:cs typeface="Arial" pitchFamily="34" charset="0"/>
              </a:rPr>
              <a:t>Бабич Любовь Федоровна, жена проектировщика памятника – Бабича Алексея Федоровича. </a:t>
            </a:r>
            <a:endParaRPr lang="ru-RU" sz="32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8" name="Рисунок 7" descr="P202003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39552" y="165408"/>
            <a:ext cx="5643602" cy="42327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85050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7F393B-D746-4FAA-A2DF-453F57645BF3}" type="slidenum">
              <a:rPr lang="ru-RU"/>
              <a:pPr/>
              <a:t>14</a:t>
            </a:fld>
            <a:endParaRPr lang="ru-RU"/>
          </a:p>
        </p:txBody>
      </p:sp>
      <p:sp>
        <p:nvSpPr>
          <p:cNvPr id="36870" name="Rectangle 6"/>
          <p:cNvSpPr>
            <a:spLocks noChangeArrowheads="1"/>
          </p:cNvSpPr>
          <p:nvPr/>
        </p:nvSpPr>
        <p:spPr bwMode="auto">
          <a:xfrm>
            <a:off x="0" y="214291"/>
            <a:ext cx="9144000" cy="10001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indent="441325" algn="ctr">
              <a:spcBef>
                <a:spcPct val="20000"/>
              </a:spcBef>
              <a:tabLst>
                <a:tab pos="274638" algn="l"/>
              </a:tabLst>
            </a:pPr>
            <a:r>
              <a:rPr lang="ru-RU" sz="3200" i="1" dirty="0" smtClean="0">
                <a:latin typeface="Arial" pitchFamily="34" charset="0"/>
                <a:cs typeface="Arial" pitchFamily="34" charset="0"/>
              </a:rPr>
              <a:t>Возведение памятника</a:t>
            </a:r>
            <a:endParaRPr lang="ru-RU" sz="3200" i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8" name="Рисунок 7" descr="памятник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1472" y="803629"/>
            <a:ext cx="8072494" cy="58400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1784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звезда памятника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286248" y="214290"/>
            <a:ext cx="4591340" cy="5857916"/>
          </a:xfrm>
          <a:prstGeom prst="rect">
            <a:avLst/>
          </a:prstGeom>
        </p:spPr>
      </p:pic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5F2E7A-5239-4B42-BD65-C5C02F7573A1}" type="slidenum">
              <a:rPr lang="ru-RU"/>
              <a:pPr/>
              <a:t>15</a:t>
            </a:fld>
            <a:endParaRPr lang="ru-RU"/>
          </a:p>
        </p:txBody>
      </p:sp>
      <p:sp>
        <p:nvSpPr>
          <p:cNvPr id="61445" name="Rectangle 5"/>
          <p:cNvSpPr>
            <a:spLocks noChangeArrowheads="1"/>
          </p:cNvSpPr>
          <p:nvPr/>
        </p:nvSpPr>
        <p:spPr bwMode="auto">
          <a:xfrm>
            <a:off x="250825" y="188913"/>
            <a:ext cx="5321307" cy="63119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indent="441325">
              <a:spcBef>
                <a:spcPct val="20000"/>
              </a:spcBef>
              <a:tabLst>
                <a:tab pos="274638" algn="l"/>
              </a:tabLst>
            </a:pPr>
            <a:endParaRPr lang="ru-RU" sz="3200" b="1" i="1" dirty="0">
              <a:solidFill>
                <a:schemeClr val="accent2"/>
              </a:solidFill>
            </a:endParaRPr>
          </a:p>
          <a:p>
            <a:pPr indent="441325">
              <a:spcBef>
                <a:spcPct val="20000"/>
              </a:spcBef>
              <a:tabLst>
                <a:tab pos="274638" algn="l"/>
              </a:tabLst>
            </a:pPr>
            <a:r>
              <a:rPr lang="ru-RU" sz="3200" dirty="0" smtClean="0">
                <a:latin typeface="Arial" pitchFamily="34" charset="0"/>
                <a:cs typeface="Arial" pitchFamily="34" charset="0"/>
              </a:rPr>
              <a:t>Участник строительства памятника Головко Александр </a:t>
            </a:r>
            <a:r>
              <a:rPr lang="ru-RU" sz="3200" dirty="0" err="1" smtClean="0">
                <a:latin typeface="Arial" pitchFamily="34" charset="0"/>
                <a:cs typeface="Arial" pitchFamily="34" charset="0"/>
              </a:rPr>
              <a:t>Пантелеймонович</a:t>
            </a:r>
            <a:r>
              <a:rPr lang="ru-RU" sz="3200" dirty="0" smtClean="0">
                <a:latin typeface="Arial" pitchFamily="34" charset="0"/>
                <a:cs typeface="Arial" pitchFamily="34" charset="0"/>
              </a:rPr>
              <a:t>, занявший </a:t>
            </a:r>
            <a:r>
              <a:rPr lang="en-US" sz="3200" dirty="0" smtClean="0">
                <a:latin typeface="Arial" pitchFamily="34" charset="0"/>
                <a:cs typeface="Arial" pitchFamily="34" charset="0"/>
              </a:rPr>
              <a:t>II</a:t>
            </a:r>
            <a:r>
              <a:rPr lang="ru-RU" sz="3200" dirty="0" smtClean="0">
                <a:latin typeface="Arial" pitchFamily="34" charset="0"/>
                <a:cs typeface="Arial" pitchFamily="34" charset="0"/>
              </a:rPr>
              <a:t> место в конкурсе эскизов.</a:t>
            </a:r>
          </a:p>
        </p:txBody>
      </p:sp>
    </p:spTree>
    <p:extLst>
      <p:ext uri="{BB962C8B-B14F-4D97-AF65-F5344CB8AC3E}">
        <p14:creationId xmlns:p14="http://schemas.microsoft.com/office/powerpoint/2010/main" val="1725422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P129002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9512" y="95246"/>
            <a:ext cx="4929190" cy="6572254"/>
          </a:xfrm>
          <a:prstGeom prst="rect">
            <a:avLst/>
          </a:prstGeom>
        </p:spPr>
      </p:pic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BB3E0D-BE6D-4D05-ACD3-3A8C505E823B}" type="slidenum">
              <a:rPr lang="ru-RU"/>
              <a:pPr/>
              <a:t>16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5108702" y="285728"/>
            <a:ext cx="3821016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ru-RU" sz="3200" i="1" dirty="0" smtClean="0">
                <a:latin typeface="Arial" pitchFamily="34" charset="0"/>
                <a:cs typeface="Arial" pitchFamily="34" charset="0"/>
              </a:rPr>
              <a:t>9 Мая 1975 года в честь 30-летия Победы состоялось торжественное открытие памятника воинам, погибшим в Великую Отечественную войну</a:t>
            </a:r>
            <a:r>
              <a:rPr lang="en-US" sz="3200" i="1" dirty="0" smtClean="0">
                <a:latin typeface="Arial" pitchFamily="34" charset="0"/>
                <a:cs typeface="Arial" pitchFamily="34" charset="0"/>
              </a:rPr>
              <a:t>.</a:t>
            </a:r>
            <a:endParaRPr lang="ru-RU" sz="3200" i="1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3227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49BF3C-384B-4C9C-A52E-7A67E62A43EA}" type="slidenum">
              <a:rPr lang="ru-RU"/>
              <a:pPr/>
              <a:t>17</a:t>
            </a:fld>
            <a:endParaRPr lang="ru-RU"/>
          </a:p>
        </p:txBody>
      </p:sp>
      <p:pic>
        <p:nvPicPr>
          <p:cNvPr id="8" name="Рисунок 7" descr="P129000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661199" y="1102698"/>
            <a:ext cx="3393329" cy="4286280"/>
          </a:xfrm>
          <a:prstGeom prst="rect">
            <a:avLst/>
          </a:prstGeom>
        </p:spPr>
      </p:pic>
      <p:pic>
        <p:nvPicPr>
          <p:cNvPr id="9" name="Рисунок 8" descr="P129000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67544" y="2636912"/>
            <a:ext cx="5048253" cy="378619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85719" y="317868"/>
            <a:ext cx="861445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Архитектурное сооружение</a:t>
            </a:r>
            <a:endParaRPr lang="ru-RU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728349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 descr="P129002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5720" y="2071654"/>
            <a:ext cx="5334037" cy="4000528"/>
          </a:xfrm>
          <a:prstGeom prst="rect">
            <a:avLst/>
          </a:prstGeom>
        </p:spPr>
      </p:pic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AD5698-6EDC-4C8B-95B0-C60D33B7BD9A}" type="slidenum">
              <a:rPr lang="ru-RU"/>
              <a:pPr/>
              <a:t>18</a:t>
            </a:fld>
            <a:endParaRPr lang="ru-RU"/>
          </a:p>
        </p:txBody>
      </p:sp>
      <p:pic>
        <p:nvPicPr>
          <p:cNvPr id="8" name="Рисунок 7" descr="P129001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929058" y="285728"/>
            <a:ext cx="5048253" cy="37861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80789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BBEE1E-34E0-459D-B46B-32A00ABB4A0D}" type="slidenum">
              <a:rPr lang="ru-RU"/>
              <a:pPr/>
              <a:t>19</a:t>
            </a:fld>
            <a:endParaRPr lang="ru-RU" dirty="0"/>
          </a:p>
        </p:txBody>
      </p:sp>
      <p:sp>
        <p:nvSpPr>
          <p:cNvPr id="51202" name="Rectangle 2"/>
          <p:cNvSpPr>
            <a:spLocks noChangeArrowheads="1"/>
          </p:cNvSpPr>
          <p:nvPr/>
        </p:nvSpPr>
        <p:spPr bwMode="auto">
          <a:xfrm>
            <a:off x="5724525" y="260350"/>
            <a:ext cx="3240088" cy="659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indent="441325">
              <a:tabLst>
                <a:tab pos="274638" algn="l"/>
              </a:tabLst>
            </a:pPr>
            <a:endParaRPr lang="ru-RU" sz="2400" b="1" i="1" dirty="0">
              <a:solidFill>
                <a:schemeClr val="accent2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28595" y="785794"/>
            <a:ext cx="8536017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ru-RU" sz="4400" b="1" dirty="0" smtClean="0">
                <a:solidFill>
                  <a:srgbClr val="003399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4000" dirty="0" smtClean="0">
                <a:latin typeface="Arial" pitchFamily="34" charset="0"/>
                <a:cs typeface="Arial" pitchFamily="34" charset="0"/>
              </a:rPr>
              <a:t>«Пусть счастьем мир звенит кругом, чтоб жили, строили, любили»  </a:t>
            </a:r>
          </a:p>
          <a:p>
            <a:pPr>
              <a:buNone/>
            </a:pPr>
            <a:endParaRPr lang="ru-RU" sz="4000" dirty="0" smtClean="0"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r>
              <a:rPr lang="ru-RU" sz="4000" dirty="0" smtClean="0">
                <a:latin typeface="Arial" pitchFamily="34" charset="0"/>
                <a:cs typeface="Arial" pitchFamily="34" charset="0"/>
              </a:rPr>
              <a:t>«Люди ! Покуда сердца </a:t>
            </a:r>
          </a:p>
          <a:p>
            <a:pPr>
              <a:buNone/>
            </a:pPr>
            <a:r>
              <a:rPr lang="ru-RU" sz="4000" dirty="0" smtClean="0">
                <a:latin typeface="Arial" pitchFamily="34" charset="0"/>
                <a:cs typeface="Arial" pitchFamily="34" charset="0"/>
              </a:rPr>
              <a:t>стучатся, - Помните!»    </a:t>
            </a:r>
          </a:p>
          <a:p>
            <a:pPr>
              <a:buNone/>
            </a:pPr>
            <a:endParaRPr lang="ru-RU" sz="4000" dirty="0">
              <a:latin typeface="Arial" pitchFamily="34" charset="0"/>
              <a:cs typeface="Arial" pitchFamily="34" charset="0"/>
            </a:endParaRPr>
          </a:p>
          <a:p>
            <a:pPr algn="r">
              <a:buNone/>
            </a:pPr>
            <a:r>
              <a:rPr lang="ru-RU" sz="4000" dirty="0" smtClean="0">
                <a:latin typeface="Arial" pitchFamily="34" charset="0"/>
                <a:cs typeface="Arial" pitchFamily="34" charset="0"/>
              </a:rPr>
              <a:t>Роберт Рождественский       </a:t>
            </a:r>
            <a:endParaRPr lang="ru-RU" sz="40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934524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109728" indent="0">
              <a:buNone/>
            </a:pPr>
            <a:endParaRPr lang="ru-RU" sz="5400" dirty="0" smtClean="0">
              <a:latin typeface="Arial" pitchFamily="34" charset="0"/>
              <a:cs typeface="Arial" pitchFamily="34" charset="0"/>
            </a:endParaRPr>
          </a:p>
          <a:p>
            <a:pPr marL="109728" indent="0">
              <a:buNone/>
            </a:pPr>
            <a:r>
              <a:rPr lang="ru-RU" sz="4800" dirty="0" smtClean="0">
                <a:latin typeface="Arial" pitchFamily="34" charset="0"/>
                <a:cs typeface="Arial" pitchFamily="34" charset="0"/>
              </a:rPr>
              <a:t>80-летию </a:t>
            </a:r>
            <a:r>
              <a:rPr lang="ru-RU" sz="4800" dirty="0">
                <a:latin typeface="Arial" pitchFamily="34" charset="0"/>
                <a:cs typeface="Arial" pitchFamily="34" charset="0"/>
              </a:rPr>
              <a:t>окончания Великой Отечественной войны </a:t>
            </a:r>
            <a:r>
              <a:rPr lang="ru-RU" sz="4800" dirty="0" smtClean="0">
                <a:latin typeface="Arial" pitchFamily="34" charset="0"/>
                <a:cs typeface="Arial" pitchFamily="34" charset="0"/>
              </a:rPr>
              <a:t>посвящается</a:t>
            </a:r>
            <a:endParaRPr lang="ru-RU" sz="4800" dirty="0">
              <a:latin typeface="Arial" pitchFamily="34" charset="0"/>
              <a:cs typeface="Arial" pitchFamily="34" charset="0"/>
            </a:endParaRPr>
          </a:p>
          <a:p>
            <a:pPr marL="109728" indent="0">
              <a:buNone/>
            </a:pPr>
            <a:endParaRPr lang="ru-RU" sz="66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4800" dirty="0" smtClean="0">
                <a:latin typeface="Arial Black" pitchFamily="34" charset="0"/>
              </a:rPr>
              <a:t>Актуальность работы</a:t>
            </a:r>
            <a:endParaRPr lang="ru-RU" sz="4800" dirty="0"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507260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 descr="ветераны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3568" y="1196752"/>
            <a:ext cx="8001024" cy="5522386"/>
          </a:xfrm>
          <a:prstGeom prst="rect">
            <a:avLst/>
          </a:prstGeom>
        </p:spPr>
      </p:pic>
      <p:sp>
        <p:nvSpPr>
          <p:cNvPr id="8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6DC931-1ED1-47B2-A740-0ACE777B8F8B}" type="slidenum">
              <a:rPr lang="ru-RU"/>
              <a:pPr/>
              <a:t>20</a:t>
            </a:fld>
            <a:endParaRPr lang="ru-RU"/>
          </a:p>
        </p:txBody>
      </p:sp>
      <p:sp>
        <p:nvSpPr>
          <p:cNvPr id="2" name="TextBox 1"/>
          <p:cNvSpPr txBox="1"/>
          <p:nvPr/>
        </p:nvSpPr>
        <p:spPr>
          <a:xfrm>
            <a:off x="323528" y="332656"/>
            <a:ext cx="882047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Достопримечательность поселка</a:t>
            </a:r>
            <a:endParaRPr lang="ru-RU" sz="4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000443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829B73-D564-4D73-9ED5-522FDC6EF0D9}" type="slidenum">
              <a:rPr lang="ru-RU"/>
              <a:pPr/>
              <a:t>21</a:t>
            </a:fld>
            <a:endParaRPr lang="ru-RU"/>
          </a:p>
        </p:txBody>
      </p:sp>
      <p:pic>
        <p:nvPicPr>
          <p:cNvPr id="10" name="Рисунок 9" descr="площадь-праздник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71600" y="428604"/>
            <a:ext cx="7564949" cy="60007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74728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31EDF7-570B-4B86-8469-4C5F07A4395B}" type="slidenum">
              <a:rPr lang="ru-RU"/>
              <a:pPr/>
              <a:t>22</a:t>
            </a:fld>
            <a:endParaRPr lang="ru-RU"/>
          </a:p>
        </p:txBody>
      </p:sp>
      <p:sp>
        <p:nvSpPr>
          <p:cNvPr id="47106" name="AutoShape 2"/>
          <p:cNvSpPr>
            <a:spLocks noChangeArrowheads="1"/>
          </p:cNvSpPr>
          <p:nvPr/>
        </p:nvSpPr>
        <p:spPr bwMode="auto">
          <a:xfrm>
            <a:off x="1557223" y="1153485"/>
            <a:ext cx="6183129" cy="5595072"/>
          </a:xfrm>
          <a:prstGeom prst="flowChartSummingJunction">
            <a:avLst/>
          </a:prstGeom>
          <a:gradFill rotWithShape="1">
            <a:gsLst>
              <a:gs pos="0">
                <a:schemeClr val="bg1"/>
              </a:gs>
              <a:gs pos="100000">
                <a:srgbClr val="6598FF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bg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ru-RU" sz="2400" b="1">
              <a:solidFill>
                <a:srgbClr val="2970FF"/>
              </a:solidFill>
              <a:ea typeface="宋体" charset="-122"/>
            </a:endParaRPr>
          </a:p>
        </p:txBody>
      </p:sp>
      <p:sp>
        <p:nvSpPr>
          <p:cNvPr id="47108" name="Rectangle 4"/>
          <p:cNvSpPr>
            <a:spLocks noChangeArrowheads="1"/>
          </p:cNvSpPr>
          <p:nvPr/>
        </p:nvSpPr>
        <p:spPr bwMode="auto">
          <a:xfrm>
            <a:off x="2049412" y="2968368"/>
            <a:ext cx="2232025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endParaRPr lang="ru-RU" sz="1600" b="1" dirty="0" smtClean="0">
              <a:solidFill>
                <a:srgbClr val="2970FF"/>
              </a:solidFill>
            </a:endParaRPr>
          </a:p>
          <a:p>
            <a:r>
              <a:rPr lang="ru-RU" sz="1600" b="1" dirty="0" smtClean="0">
                <a:solidFill>
                  <a:srgbClr val="2970FF"/>
                </a:solidFill>
              </a:rPr>
              <a:t>Использовать проект на уроках истории и внеклассных мероприятиях</a:t>
            </a:r>
            <a:endParaRPr lang="ru-RU" sz="1600" dirty="0"/>
          </a:p>
        </p:txBody>
      </p:sp>
      <p:sp>
        <p:nvSpPr>
          <p:cNvPr id="47109" name="Rectangle 5"/>
          <p:cNvSpPr>
            <a:spLocks noChangeArrowheads="1"/>
          </p:cNvSpPr>
          <p:nvPr/>
        </p:nvSpPr>
        <p:spPr bwMode="auto">
          <a:xfrm>
            <a:off x="2891826" y="1153485"/>
            <a:ext cx="3448313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endParaRPr lang="ru-RU" sz="1600" b="1" dirty="0" smtClean="0">
              <a:solidFill>
                <a:srgbClr val="2970FF"/>
              </a:solidFill>
            </a:endParaRPr>
          </a:p>
          <a:p>
            <a:pPr algn="ctr"/>
            <a:endParaRPr lang="ru-RU" sz="1600" b="1" dirty="0">
              <a:solidFill>
                <a:srgbClr val="2970FF"/>
              </a:solidFill>
            </a:endParaRPr>
          </a:p>
          <a:p>
            <a:pPr algn="ctr"/>
            <a:r>
              <a:rPr lang="ru-RU" sz="1600" b="1" dirty="0" smtClean="0">
                <a:solidFill>
                  <a:srgbClr val="2970FF"/>
                </a:solidFill>
              </a:rPr>
              <a:t>Заинтересовать жителей поселка историей создания памятника</a:t>
            </a:r>
            <a:endParaRPr lang="ru-RU" sz="1600" b="1" dirty="0">
              <a:solidFill>
                <a:srgbClr val="2970FF"/>
              </a:solidFill>
            </a:endParaRPr>
          </a:p>
        </p:txBody>
      </p:sp>
      <p:sp>
        <p:nvSpPr>
          <p:cNvPr id="47110" name="Rectangle 6"/>
          <p:cNvSpPr>
            <a:spLocks noChangeArrowheads="1"/>
          </p:cNvSpPr>
          <p:nvPr/>
        </p:nvSpPr>
        <p:spPr bwMode="auto">
          <a:xfrm>
            <a:off x="3165424" y="4508500"/>
            <a:ext cx="2676578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endParaRPr lang="ru-RU" sz="1600" b="1" dirty="0" smtClean="0">
              <a:solidFill>
                <a:srgbClr val="2970FF"/>
              </a:solidFill>
            </a:endParaRPr>
          </a:p>
          <a:p>
            <a:pPr algn="ctr"/>
            <a:endParaRPr lang="ru-RU" sz="1600" b="1" dirty="0">
              <a:solidFill>
                <a:srgbClr val="2970FF"/>
              </a:solidFill>
            </a:endParaRPr>
          </a:p>
          <a:p>
            <a:pPr algn="ctr"/>
            <a:r>
              <a:rPr lang="ru-RU" sz="1600" b="1" dirty="0" smtClean="0">
                <a:solidFill>
                  <a:srgbClr val="2970FF"/>
                </a:solidFill>
              </a:rPr>
              <a:t>Выпустить газету «Никто не забыт, ничто не забыто». </a:t>
            </a:r>
            <a:endParaRPr lang="ru-RU" sz="1600" b="1" dirty="0">
              <a:solidFill>
                <a:srgbClr val="2970FF"/>
              </a:solidFill>
            </a:endParaRPr>
          </a:p>
        </p:txBody>
      </p:sp>
      <p:sp>
        <p:nvSpPr>
          <p:cNvPr id="47111" name="AutoShape 7"/>
          <p:cNvSpPr>
            <a:spLocks noChangeArrowheads="1"/>
          </p:cNvSpPr>
          <p:nvPr/>
        </p:nvSpPr>
        <p:spPr bwMode="auto">
          <a:xfrm>
            <a:off x="1444418" y="947629"/>
            <a:ext cx="6408737" cy="5910371"/>
          </a:xfrm>
          <a:custGeom>
            <a:avLst/>
            <a:gdLst>
              <a:gd name="G0" fmla="+- 971 0 0"/>
              <a:gd name="G1" fmla="+- 21600 0 971"/>
              <a:gd name="G2" fmla="+- 21600 0 971"/>
              <a:gd name="G3" fmla="*/ G0 2929 10000"/>
              <a:gd name="G4" fmla="+- 21600 0 G3"/>
              <a:gd name="G5" fmla="+- 21600 0 G3"/>
              <a:gd name="T0" fmla="*/ 10800 w 21600"/>
              <a:gd name="T1" fmla="*/ 0 h 21600"/>
              <a:gd name="T2" fmla="*/ 3163 w 21600"/>
              <a:gd name="T3" fmla="*/ 3163 h 21600"/>
              <a:gd name="T4" fmla="*/ 0 w 21600"/>
              <a:gd name="T5" fmla="*/ 10800 h 21600"/>
              <a:gd name="T6" fmla="*/ 3163 w 21600"/>
              <a:gd name="T7" fmla="*/ 18437 h 21600"/>
              <a:gd name="T8" fmla="*/ 10800 w 21600"/>
              <a:gd name="T9" fmla="*/ 21600 h 21600"/>
              <a:gd name="T10" fmla="*/ 18437 w 21600"/>
              <a:gd name="T11" fmla="*/ 18437 h 21600"/>
              <a:gd name="T12" fmla="*/ 21600 w 21600"/>
              <a:gd name="T13" fmla="*/ 10800 h 21600"/>
              <a:gd name="T14" fmla="*/ 18437 w 21600"/>
              <a:gd name="T15" fmla="*/ 3163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971" y="10800"/>
                </a:moveTo>
                <a:cubicBezTo>
                  <a:pt x="971" y="16228"/>
                  <a:pt x="5372" y="20629"/>
                  <a:pt x="10800" y="20629"/>
                </a:cubicBezTo>
                <a:cubicBezTo>
                  <a:pt x="16228" y="20629"/>
                  <a:pt x="20629" y="16228"/>
                  <a:pt x="20629" y="10800"/>
                </a:cubicBezTo>
                <a:cubicBezTo>
                  <a:pt x="20629" y="5372"/>
                  <a:pt x="16228" y="971"/>
                  <a:pt x="10800" y="971"/>
                </a:cubicBezTo>
                <a:cubicBezTo>
                  <a:pt x="5372" y="971"/>
                  <a:pt x="971" y="5372"/>
                  <a:pt x="971" y="10800"/>
                </a:cubicBezTo>
                <a:close/>
              </a:path>
            </a:pathLst>
          </a:custGeom>
          <a:solidFill>
            <a:srgbClr val="0000FF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47113" name="AutoShape 9"/>
          <p:cNvSpPr>
            <a:spLocks noChangeArrowheads="1"/>
          </p:cNvSpPr>
          <p:nvPr/>
        </p:nvSpPr>
        <p:spPr bwMode="auto">
          <a:xfrm rot="6061471">
            <a:off x="5506196" y="4473148"/>
            <a:ext cx="1081087" cy="863600"/>
          </a:xfrm>
          <a:custGeom>
            <a:avLst/>
            <a:gdLst>
              <a:gd name="G0" fmla="+- 0 0 0"/>
              <a:gd name="G1" fmla="+- -11796480 0 0"/>
              <a:gd name="G2" fmla="+- 0 0 -11796480"/>
              <a:gd name="G3" fmla="+- 10800 0 0"/>
              <a:gd name="G4" fmla="+- 0 0 0"/>
              <a:gd name="T0" fmla="*/ 360 256 1"/>
              <a:gd name="T1" fmla="*/ 0 256 1"/>
              <a:gd name="G5" fmla="+- G2 T0 T1"/>
              <a:gd name="G6" fmla="?: G2 G2 G5"/>
              <a:gd name="G7" fmla="+- 0 0 G6"/>
              <a:gd name="G8" fmla="+- 5400 0 0"/>
              <a:gd name="G9" fmla="+- 0 0 -11796480"/>
              <a:gd name="G10" fmla="+- 5400 0 2700"/>
              <a:gd name="G11" fmla="cos G10 0"/>
              <a:gd name="G12" fmla="sin G10 0"/>
              <a:gd name="G13" fmla="cos 13500 0"/>
              <a:gd name="G14" fmla="sin 13500 0"/>
              <a:gd name="G15" fmla="+- G11 10800 0"/>
              <a:gd name="G16" fmla="+- G12 10800 0"/>
              <a:gd name="G17" fmla="+- G13 10800 0"/>
              <a:gd name="G18" fmla="+- G14 10800 0"/>
              <a:gd name="G19" fmla="*/ 5400 1 2"/>
              <a:gd name="G20" fmla="+- G19 5400 0"/>
              <a:gd name="G21" fmla="cos G20 0"/>
              <a:gd name="G22" fmla="sin G20 0"/>
              <a:gd name="G23" fmla="+- G21 10800 0"/>
              <a:gd name="G24" fmla="+- G12 G23 G22"/>
              <a:gd name="G25" fmla="+- G22 G23 G11"/>
              <a:gd name="G26" fmla="cos 10800 0"/>
              <a:gd name="G27" fmla="sin 10800 0"/>
              <a:gd name="G28" fmla="cos 5400 0"/>
              <a:gd name="G29" fmla="sin 5400 0"/>
              <a:gd name="G30" fmla="+- G26 10800 0"/>
              <a:gd name="G31" fmla="+- G27 10800 0"/>
              <a:gd name="G32" fmla="+- G28 10800 0"/>
              <a:gd name="G33" fmla="+- G29 10800 0"/>
              <a:gd name="G34" fmla="+- G19 5400 0"/>
              <a:gd name="G35" fmla="cos G34 -11796480"/>
              <a:gd name="G36" fmla="sin G34 -11796480"/>
              <a:gd name="G37" fmla="+/ -11796480 0 2"/>
              <a:gd name="T2" fmla="*/ 180 256 1"/>
              <a:gd name="T3" fmla="*/ 0 256 1"/>
              <a:gd name="G38" fmla="+- G37 T2 T3"/>
              <a:gd name="G39" fmla="?: G2 G37 G38"/>
              <a:gd name="G40" fmla="cos 10800 G39"/>
              <a:gd name="G41" fmla="sin 10800 G39"/>
              <a:gd name="G42" fmla="cos 5400 G39"/>
              <a:gd name="G43" fmla="sin 5400 G39"/>
              <a:gd name="G44" fmla="+- G40 10800 0"/>
              <a:gd name="G45" fmla="+- G41 10800 0"/>
              <a:gd name="G46" fmla="+- G42 10800 0"/>
              <a:gd name="G47" fmla="+- G43 10800 0"/>
              <a:gd name="G48" fmla="+- G35 10800 0"/>
              <a:gd name="G49" fmla="+- G36 10800 0"/>
              <a:gd name="T4" fmla="*/ 10799 w 21600"/>
              <a:gd name="T5" fmla="*/ 0 h 21600"/>
              <a:gd name="T6" fmla="*/ 2700 w 21600"/>
              <a:gd name="T7" fmla="*/ 10800 h 21600"/>
              <a:gd name="T8" fmla="*/ 10799 w 21600"/>
              <a:gd name="T9" fmla="*/ 5400 h 21600"/>
              <a:gd name="T10" fmla="*/ 24300 w 21600"/>
              <a:gd name="T11" fmla="*/ 10800 h 21600"/>
              <a:gd name="T12" fmla="*/ 18900 w 21600"/>
              <a:gd name="T13" fmla="*/ 16200 h 21600"/>
              <a:gd name="T14" fmla="*/ 13500 w 21600"/>
              <a:gd name="T15" fmla="*/ 10800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16200" y="10800"/>
                </a:moveTo>
                <a:cubicBezTo>
                  <a:pt x="16200" y="7817"/>
                  <a:pt x="13782" y="5400"/>
                  <a:pt x="10800" y="5400"/>
                </a:cubicBezTo>
                <a:cubicBezTo>
                  <a:pt x="7817" y="5400"/>
                  <a:pt x="5400" y="7817"/>
                  <a:pt x="5400" y="10800"/>
                </a:cubicBezTo>
                <a:lnTo>
                  <a:pt x="0" y="10800"/>
                </a:lnTo>
                <a:cubicBezTo>
                  <a:pt x="0" y="4835"/>
                  <a:pt x="4835" y="0"/>
                  <a:pt x="10800" y="0"/>
                </a:cubicBezTo>
                <a:cubicBezTo>
                  <a:pt x="16764" y="0"/>
                  <a:pt x="21599" y="4835"/>
                  <a:pt x="21600" y="10799"/>
                </a:cubicBezTo>
                <a:lnTo>
                  <a:pt x="21600" y="10800"/>
                </a:lnTo>
                <a:lnTo>
                  <a:pt x="24300" y="10800"/>
                </a:lnTo>
                <a:lnTo>
                  <a:pt x="18900" y="16200"/>
                </a:lnTo>
                <a:lnTo>
                  <a:pt x="13500" y="10800"/>
                </a:lnTo>
                <a:lnTo>
                  <a:pt x="16200" y="10800"/>
                </a:lnTo>
                <a:close/>
              </a:path>
            </a:pathLst>
          </a:custGeom>
          <a:gradFill rotWithShape="1">
            <a:gsLst>
              <a:gs pos="0">
                <a:srgbClr val="005CBF"/>
              </a:gs>
              <a:gs pos="12500">
                <a:srgbClr val="0087E6"/>
              </a:gs>
              <a:gs pos="37500">
                <a:srgbClr val="21D6E0"/>
              </a:gs>
              <a:gs pos="50000">
                <a:srgbClr val="03D4A8"/>
              </a:gs>
              <a:gs pos="62500">
                <a:srgbClr val="21D6E0"/>
              </a:gs>
              <a:gs pos="87500">
                <a:srgbClr val="0087E6"/>
              </a:gs>
              <a:gs pos="100000">
                <a:srgbClr val="005CBF"/>
              </a:gs>
            </a:gsLst>
            <a:lin ang="189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47114" name="AutoShape 10"/>
          <p:cNvSpPr>
            <a:spLocks noChangeArrowheads="1"/>
          </p:cNvSpPr>
          <p:nvPr/>
        </p:nvSpPr>
        <p:spPr bwMode="auto">
          <a:xfrm rot="16482565">
            <a:off x="2928189" y="2391415"/>
            <a:ext cx="1081087" cy="863600"/>
          </a:xfrm>
          <a:custGeom>
            <a:avLst/>
            <a:gdLst>
              <a:gd name="G0" fmla="+- 0 0 0"/>
              <a:gd name="G1" fmla="+- -11796480 0 0"/>
              <a:gd name="G2" fmla="+- 0 0 -11796480"/>
              <a:gd name="G3" fmla="+- 10800 0 0"/>
              <a:gd name="G4" fmla="+- 0 0 0"/>
              <a:gd name="T0" fmla="*/ 360 256 1"/>
              <a:gd name="T1" fmla="*/ 0 256 1"/>
              <a:gd name="G5" fmla="+- G2 T0 T1"/>
              <a:gd name="G6" fmla="?: G2 G2 G5"/>
              <a:gd name="G7" fmla="+- 0 0 G6"/>
              <a:gd name="G8" fmla="+- 5400 0 0"/>
              <a:gd name="G9" fmla="+- 0 0 -11796480"/>
              <a:gd name="G10" fmla="+- 5400 0 2700"/>
              <a:gd name="G11" fmla="cos G10 0"/>
              <a:gd name="G12" fmla="sin G10 0"/>
              <a:gd name="G13" fmla="cos 13500 0"/>
              <a:gd name="G14" fmla="sin 13500 0"/>
              <a:gd name="G15" fmla="+- G11 10800 0"/>
              <a:gd name="G16" fmla="+- G12 10800 0"/>
              <a:gd name="G17" fmla="+- G13 10800 0"/>
              <a:gd name="G18" fmla="+- G14 10800 0"/>
              <a:gd name="G19" fmla="*/ 5400 1 2"/>
              <a:gd name="G20" fmla="+- G19 5400 0"/>
              <a:gd name="G21" fmla="cos G20 0"/>
              <a:gd name="G22" fmla="sin G20 0"/>
              <a:gd name="G23" fmla="+- G21 10800 0"/>
              <a:gd name="G24" fmla="+- G12 G23 G22"/>
              <a:gd name="G25" fmla="+- G22 G23 G11"/>
              <a:gd name="G26" fmla="cos 10800 0"/>
              <a:gd name="G27" fmla="sin 10800 0"/>
              <a:gd name="G28" fmla="cos 5400 0"/>
              <a:gd name="G29" fmla="sin 5400 0"/>
              <a:gd name="G30" fmla="+- G26 10800 0"/>
              <a:gd name="G31" fmla="+- G27 10800 0"/>
              <a:gd name="G32" fmla="+- G28 10800 0"/>
              <a:gd name="G33" fmla="+- G29 10800 0"/>
              <a:gd name="G34" fmla="+- G19 5400 0"/>
              <a:gd name="G35" fmla="cos G34 -11796480"/>
              <a:gd name="G36" fmla="sin G34 -11796480"/>
              <a:gd name="G37" fmla="+/ -11796480 0 2"/>
              <a:gd name="T2" fmla="*/ 180 256 1"/>
              <a:gd name="T3" fmla="*/ 0 256 1"/>
              <a:gd name="G38" fmla="+- G37 T2 T3"/>
              <a:gd name="G39" fmla="?: G2 G37 G38"/>
              <a:gd name="G40" fmla="cos 10800 G39"/>
              <a:gd name="G41" fmla="sin 10800 G39"/>
              <a:gd name="G42" fmla="cos 5400 G39"/>
              <a:gd name="G43" fmla="sin 5400 G39"/>
              <a:gd name="G44" fmla="+- G40 10800 0"/>
              <a:gd name="G45" fmla="+- G41 10800 0"/>
              <a:gd name="G46" fmla="+- G42 10800 0"/>
              <a:gd name="G47" fmla="+- G43 10800 0"/>
              <a:gd name="G48" fmla="+- G35 10800 0"/>
              <a:gd name="G49" fmla="+- G36 10800 0"/>
              <a:gd name="T4" fmla="*/ 10799 w 21600"/>
              <a:gd name="T5" fmla="*/ 0 h 21600"/>
              <a:gd name="T6" fmla="*/ 2700 w 21600"/>
              <a:gd name="T7" fmla="*/ 10800 h 21600"/>
              <a:gd name="T8" fmla="*/ 10799 w 21600"/>
              <a:gd name="T9" fmla="*/ 5400 h 21600"/>
              <a:gd name="T10" fmla="*/ 24300 w 21600"/>
              <a:gd name="T11" fmla="*/ 10800 h 21600"/>
              <a:gd name="T12" fmla="*/ 18900 w 21600"/>
              <a:gd name="T13" fmla="*/ 16200 h 21600"/>
              <a:gd name="T14" fmla="*/ 13500 w 21600"/>
              <a:gd name="T15" fmla="*/ 10800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16200" y="10800"/>
                </a:moveTo>
                <a:cubicBezTo>
                  <a:pt x="16200" y="7817"/>
                  <a:pt x="13782" y="5400"/>
                  <a:pt x="10800" y="5400"/>
                </a:cubicBezTo>
                <a:cubicBezTo>
                  <a:pt x="7817" y="5400"/>
                  <a:pt x="5400" y="7817"/>
                  <a:pt x="5400" y="10800"/>
                </a:cubicBezTo>
                <a:lnTo>
                  <a:pt x="0" y="10800"/>
                </a:lnTo>
                <a:cubicBezTo>
                  <a:pt x="0" y="4835"/>
                  <a:pt x="4835" y="0"/>
                  <a:pt x="10800" y="0"/>
                </a:cubicBezTo>
                <a:cubicBezTo>
                  <a:pt x="16764" y="0"/>
                  <a:pt x="21599" y="4835"/>
                  <a:pt x="21600" y="10799"/>
                </a:cubicBezTo>
                <a:lnTo>
                  <a:pt x="21600" y="10800"/>
                </a:lnTo>
                <a:lnTo>
                  <a:pt x="24300" y="10800"/>
                </a:lnTo>
                <a:lnTo>
                  <a:pt x="18900" y="16200"/>
                </a:lnTo>
                <a:lnTo>
                  <a:pt x="13500" y="10800"/>
                </a:lnTo>
                <a:lnTo>
                  <a:pt x="16200" y="10800"/>
                </a:lnTo>
                <a:close/>
              </a:path>
            </a:pathLst>
          </a:custGeom>
          <a:gradFill rotWithShape="1">
            <a:gsLst>
              <a:gs pos="0">
                <a:srgbClr val="005CBF"/>
              </a:gs>
              <a:gs pos="12500">
                <a:srgbClr val="0087E6"/>
              </a:gs>
              <a:gs pos="37500">
                <a:srgbClr val="21D6E0"/>
              </a:gs>
              <a:gs pos="50000">
                <a:srgbClr val="03D4A8"/>
              </a:gs>
              <a:gs pos="62500">
                <a:srgbClr val="21D6E0"/>
              </a:gs>
              <a:gs pos="87500">
                <a:srgbClr val="0087E6"/>
              </a:gs>
              <a:gs pos="100000">
                <a:srgbClr val="005CBF"/>
              </a:gs>
            </a:gsLst>
            <a:lin ang="189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47107" name="Rectangle 3"/>
          <p:cNvSpPr>
            <a:spLocks noChangeArrowheads="1"/>
          </p:cNvSpPr>
          <p:nvPr/>
        </p:nvSpPr>
        <p:spPr bwMode="auto">
          <a:xfrm>
            <a:off x="4929190" y="2857496"/>
            <a:ext cx="2235098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endParaRPr lang="ru-RU" sz="1600" b="1" dirty="0" smtClean="0">
              <a:solidFill>
                <a:srgbClr val="2970FF"/>
              </a:solidFill>
            </a:endParaRPr>
          </a:p>
          <a:p>
            <a:endParaRPr lang="ru-RU" sz="1600" b="1" dirty="0">
              <a:solidFill>
                <a:srgbClr val="2970FF"/>
              </a:solidFill>
            </a:endParaRPr>
          </a:p>
          <a:p>
            <a:r>
              <a:rPr lang="ru-RU" sz="1600" b="1" dirty="0" smtClean="0">
                <a:solidFill>
                  <a:srgbClr val="2970FF"/>
                </a:solidFill>
              </a:rPr>
              <a:t>Провести классные часы в начальном и среднем звене</a:t>
            </a:r>
            <a:endParaRPr lang="ru-RU" sz="1600" b="1" dirty="0">
              <a:solidFill>
                <a:srgbClr val="2970FF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0" y="116632"/>
            <a:ext cx="946854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Результаты деятельности</a:t>
            </a:r>
            <a:endParaRPr lang="ru-RU" sz="4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729620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CD653E-5455-46F7-A11B-7ACBE1F52C22}" type="slidenum">
              <a:rPr lang="ru-RU"/>
              <a:pPr/>
              <a:t>23</a:t>
            </a:fld>
            <a:endParaRPr lang="ru-RU"/>
          </a:p>
        </p:txBody>
      </p:sp>
      <p:sp>
        <p:nvSpPr>
          <p:cNvPr id="48133" name="Rectangle 5"/>
          <p:cNvSpPr>
            <a:spLocks noChangeArrowheads="1"/>
          </p:cNvSpPr>
          <p:nvPr/>
        </p:nvSpPr>
        <p:spPr bwMode="auto">
          <a:xfrm>
            <a:off x="250825" y="1052513"/>
            <a:ext cx="8425631" cy="3960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indent="441325">
              <a:spcBef>
                <a:spcPct val="20000"/>
              </a:spcBef>
              <a:buFontTx/>
              <a:buAutoNum type="arabicPeriod"/>
              <a:tabLst>
                <a:tab pos="274638" algn="l"/>
              </a:tabLst>
            </a:pPr>
            <a:endParaRPr lang="ru-RU" sz="3200" i="1" dirty="0" smtClean="0">
              <a:latin typeface="Arial" pitchFamily="34" charset="0"/>
              <a:cs typeface="Arial" pitchFamily="34" charset="0"/>
            </a:endParaRPr>
          </a:p>
          <a:p>
            <a:pPr indent="441325">
              <a:spcBef>
                <a:spcPct val="20000"/>
              </a:spcBef>
              <a:buFontTx/>
              <a:buAutoNum type="arabicPeriod"/>
              <a:tabLst>
                <a:tab pos="274638" algn="l"/>
              </a:tabLst>
            </a:pPr>
            <a:r>
              <a:rPr lang="ru-RU" sz="3200" i="1" dirty="0" smtClean="0">
                <a:latin typeface="Arial" pitchFamily="34" charset="0"/>
                <a:cs typeface="Arial" pitchFamily="34" charset="0"/>
              </a:rPr>
              <a:t>ОАО «Завод ЖБИ-3». 50 лет. 1958-2008. Издательство: г.Артем 2008.</a:t>
            </a:r>
          </a:p>
          <a:p>
            <a:pPr lvl="0" indent="441325">
              <a:spcBef>
                <a:spcPct val="20000"/>
              </a:spcBef>
              <a:buFontTx/>
              <a:buAutoNum type="arabicPeriod"/>
              <a:tabLst>
                <a:tab pos="274638" algn="l"/>
              </a:tabLst>
            </a:pPr>
            <a:r>
              <a:rPr lang="ru-RU" sz="3200" i="1" dirty="0" smtClean="0">
                <a:latin typeface="Arial" pitchFamily="34" charset="0"/>
                <a:cs typeface="Arial" pitchFamily="34" charset="0"/>
              </a:rPr>
              <a:t>Артему – 75. Издательство ООО «БСД-Групп» 2013 г. Администрация Артемовского городского округа, 2013г. </a:t>
            </a:r>
          </a:p>
          <a:p>
            <a:pPr indent="441325">
              <a:spcBef>
                <a:spcPct val="20000"/>
              </a:spcBef>
              <a:buFontTx/>
              <a:buAutoNum type="arabicPeriod"/>
              <a:tabLst>
                <a:tab pos="274638" algn="l"/>
              </a:tabLst>
            </a:pPr>
            <a:endParaRPr lang="ru-RU" sz="2400" b="1" i="1" dirty="0" smtClean="0">
              <a:solidFill>
                <a:schemeClr val="accent2"/>
              </a:solidFill>
            </a:endParaRPr>
          </a:p>
          <a:p>
            <a:pPr indent="441325">
              <a:spcBef>
                <a:spcPct val="20000"/>
              </a:spcBef>
              <a:buFontTx/>
              <a:buAutoNum type="arabicPeriod"/>
              <a:tabLst>
                <a:tab pos="274638" algn="l"/>
              </a:tabLst>
            </a:pPr>
            <a:endParaRPr lang="ru-RU" sz="2400" b="1" i="1" dirty="0" smtClean="0">
              <a:solidFill>
                <a:schemeClr val="accent2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50824" y="332656"/>
            <a:ext cx="889317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Используемая литература</a:t>
            </a:r>
            <a:endParaRPr lang="ru-RU" sz="4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77255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800" dirty="0" smtClean="0">
                <a:latin typeface="Arial Black" pitchFamily="34" charset="0"/>
              </a:rPr>
              <a:t>Авторы работы</a:t>
            </a:r>
            <a:endParaRPr lang="ru-RU" sz="4800" dirty="0">
              <a:latin typeface="Arial Black" pitchFamily="34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229200"/>
            <a:ext cx="4040188" cy="1512168"/>
          </a:xfrm>
        </p:spPr>
        <p:txBody>
          <a:bodyPr>
            <a:normAutofit fontScale="70000" lnSpcReduction="20000"/>
          </a:bodyPr>
          <a:lstStyle/>
          <a:p>
            <a:endParaRPr lang="ru-RU" sz="2800" dirty="0" smtClean="0">
              <a:latin typeface="Arial" pitchFamily="34" charset="0"/>
              <a:cs typeface="Arial" pitchFamily="34" charset="0"/>
            </a:endParaRPr>
          </a:p>
          <a:p>
            <a:r>
              <a:rPr lang="ru-RU" sz="2800" dirty="0" smtClean="0">
                <a:latin typeface="Arial" pitchFamily="34" charset="0"/>
                <a:cs typeface="Arial" pitchFamily="34" charset="0"/>
              </a:rPr>
              <a:t>Руководитель:</a:t>
            </a:r>
          </a:p>
          <a:p>
            <a:r>
              <a:rPr lang="ru-RU" sz="2800" dirty="0" smtClean="0">
                <a:latin typeface="Arial" pitchFamily="34" charset="0"/>
                <a:cs typeface="Arial" pitchFamily="34" charset="0"/>
              </a:rPr>
              <a:t>Борисюк </a:t>
            </a:r>
            <a:r>
              <a:rPr lang="ru-RU" sz="2800" dirty="0">
                <a:latin typeface="Arial" pitchFamily="34" charset="0"/>
                <a:cs typeface="Arial" pitchFamily="34" charset="0"/>
              </a:rPr>
              <a:t>Татьяна Витальевна – учитель русского языка и литературы</a:t>
            </a:r>
            <a:r>
              <a:rPr lang="ru-RU" dirty="0">
                <a:latin typeface="Arial" pitchFamily="34" charset="0"/>
                <a:cs typeface="Arial" pitchFamily="34" charset="0"/>
              </a:rPr>
              <a:t>.</a:t>
            </a:r>
          </a:p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4008" y="5373216"/>
            <a:ext cx="4041775" cy="1296144"/>
          </a:xfrm>
        </p:spPr>
        <p:txBody>
          <a:bodyPr>
            <a:normAutofit/>
          </a:bodyPr>
          <a:lstStyle/>
          <a:p>
            <a:r>
              <a:rPr lang="ru-RU" sz="2000" dirty="0" smtClean="0">
                <a:latin typeface="Arial Narrow" pitchFamily="34" charset="0"/>
              </a:rPr>
              <a:t>Учащаяся 9 </a:t>
            </a:r>
            <a:r>
              <a:rPr lang="ru-RU" sz="2000" dirty="0" smtClean="0">
                <a:latin typeface="Arial Narrow" pitchFamily="34" charset="0"/>
              </a:rPr>
              <a:t>класса </a:t>
            </a:r>
          </a:p>
          <a:p>
            <a:r>
              <a:rPr lang="ru-RU" sz="2000" dirty="0" err="1" smtClean="0">
                <a:latin typeface="Arial Narrow" pitchFamily="34" charset="0"/>
              </a:rPr>
              <a:t>Саяпина</a:t>
            </a:r>
            <a:r>
              <a:rPr lang="ru-RU" sz="2000" dirty="0" smtClean="0">
                <a:latin typeface="Arial Narrow" pitchFamily="34" charset="0"/>
              </a:rPr>
              <a:t> Маргарита.</a:t>
            </a:r>
            <a:endParaRPr lang="ru-RU" sz="2000" dirty="0">
              <a:latin typeface="Arial Narrow" pitchFamily="34" charset="0"/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/>
        <p:txBody>
          <a:bodyPr>
            <a:normAutofit/>
          </a:bodyPr>
          <a:lstStyle/>
          <a:p>
            <a:pPr marL="109728" indent="0">
              <a:buNone/>
            </a:pPr>
            <a:endParaRPr lang="ru-RU" sz="28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7" name="Объект 3" descr="мама.JPG"/>
          <p:cNvPicPr>
            <a:picLocks noGrp="1" noChangeAspect="1"/>
          </p:cNvPicPr>
          <p:nvPr>
            <p:ph sz="quarter" idx="2"/>
          </p:nvPr>
        </p:nvPicPr>
        <p:blipFill>
          <a:blip r:embed="rId2" cstate="print"/>
          <a:stretch>
            <a:fillRect/>
          </a:stretch>
        </p:blipFill>
        <p:spPr>
          <a:xfrm>
            <a:off x="395536" y="1340768"/>
            <a:ext cx="4154434" cy="3762689"/>
          </a:xfrm>
          <a:prstGeom prst="rect">
            <a:avLst/>
          </a:prstGeom>
        </p:spPr>
      </p:pic>
      <p:pic>
        <p:nvPicPr>
          <p:cNvPr id="1026" name="Picture 2" descr="C:\Users\1234\Desktop\DSC_057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85635" y="1268760"/>
            <a:ext cx="3510966" cy="39604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Текст 2"/>
          <p:cNvSpPr txBox="1">
            <a:spLocks/>
          </p:cNvSpPr>
          <p:nvPr/>
        </p:nvSpPr>
        <p:spPr>
          <a:xfrm>
            <a:off x="467544" y="5229200"/>
            <a:ext cx="4040188" cy="1512168"/>
          </a:xfrm>
          <a:prstGeom prst="rect">
            <a:avLst/>
          </a:prstGeo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vert="horz" lIns="182880" anchor="ctr">
            <a:normAutofit fontScale="70000" lnSpcReduction="20000"/>
          </a:bodyPr>
          <a:lstStyle>
            <a:lvl1pPr marL="0" indent="0" algn="l" rtl="0" eaLnBrk="1" latinLnBrk="0" hangingPunct="1"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 3"/>
              <a:buNone/>
              <a:defRPr kumimoji="0" sz="2400" b="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21792" indent="-228600" algn="l" rtl="0" eaLnBrk="1" latinLnBrk="0" hangingPunct="1">
              <a:spcBef>
                <a:spcPts val="324"/>
              </a:spcBef>
              <a:buClr>
                <a:schemeClr val="accent1"/>
              </a:buClr>
              <a:buFont typeface="Verdana"/>
              <a:buNone/>
              <a:defRPr kumimoji="0"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9536" indent="-228600" algn="l" rtl="0" eaLnBrk="1" latinLnBrk="0" hangingPunct="1">
              <a:spcBef>
                <a:spcPts val="350"/>
              </a:spcBef>
              <a:buClr>
                <a:schemeClr val="accent2"/>
              </a:buClr>
              <a:buSzPct val="100000"/>
              <a:buFont typeface="Wingdings 2"/>
              <a:buNone/>
              <a:defRPr kumimoji="0"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43000" indent="-228600" algn="l" rtl="0" eaLnBrk="1" latinLnBrk="0" hangingPunct="1">
              <a:spcBef>
                <a:spcPts val="350"/>
              </a:spcBef>
              <a:buClr>
                <a:schemeClr val="accent2"/>
              </a:buClr>
              <a:buFont typeface="Wingdings 2"/>
              <a:buNone/>
              <a:defRPr kumimoji="0"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-228600" algn="l" rtl="0" eaLnBrk="1" latinLnBrk="0" hangingPunct="1">
              <a:spcBef>
                <a:spcPts val="350"/>
              </a:spcBef>
              <a:buClr>
                <a:schemeClr val="accent2"/>
              </a:buClr>
              <a:buFont typeface="Wingdings 2"/>
              <a:buNone/>
              <a:defRPr kumimoji="0"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02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8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0574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2860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endParaRPr lang="ru-RU" sz="2800" dirty="0" smtClean="0">
              <a:latin typeface="Arial" pitchFamily="34" charset="0"/>
              <a:cs typeface="Arial" pitchFamily="34" charset="0"/>
            </a:endParaRPr>
          </a:p>
          <a:p>
            <a:r>
              <a:rPr lang="ru-RU" sz="2800" dirty="0" smtClean="0">
                <a:latin typeface="Arial" pitchFamily="34" charset="0"/>
                <a:cs typeface="Arial" pitchFamily="34" charset="0"/>
              </a:rPr>
              <a:t>Руководитель:</a:t>
            </a:r>
          </a:p>
          <a:p>
            <a:r>
              <a:rPr lang="ru-RU" sz="2800" dirty="0" smtClean="0">
                <a:latin typeface="Arial" pitchFamily="34" charset="0"/>
                <a:cs typeface="Arial" pitchFamily="34" charset="0"/>
              </a:rPr>
              <a:t>Борисюк Татьяна Витальевна – учитель русского языка и литературы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547836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09728" indent="0">
              <a:buNone/>
            </a:pPr>
            <a:r>
              <a:rPr lang="ru-RU" sz="4400" dirty="0">
                <a:latin typeface="Arial" pitchFamily="34" charset="0"/>
                <a:cs typeface="Arial" pitchFamily="34" charset="0"/>
              </a:rPr>
              <a:t>и</a:t>
            </a:r>
            <a:r>
              <a:rPr lang="ru-RU" sz="4400" dirty="0" smtClean="0">
                <a:latin typeface="Arial" pitchFamily="34" charset="0"/>
                <a:cs typeface="Arial" pitchFamily="34" charset="0"/>
              </a:rPr>
              <a:t>сследование </a:t>
            </a:r>
            <a:r>
              <a:rPr lang="ru-RU" sz="4400" dirty="0">
                <a:latin typeface="Arial" pitchFamily="34" charset="0"/>
                <a:cs typeface="Arial" pitchFamily="34" charset="0"/>
              </a:rPr>
              <a:t>истории возникновения и строительства в поселке памятника воинам, павшим в годы Великой Отечественной войны.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800" dirty="0" smtClean="0">
                <a:latin typeface="Arial Black" pitchFamily="34" charset="0"/>
              </a:rPr>
              <a:t>Цель</a:t>
            </a:r>
            <a:endParaRPr lang="ru-RU" sz="4800" dirty="0"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605251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 fontScale="40000" lnSpcReduction="20000"/>
          </a:bodyPr>
          <a:lstStyle/>
          <a:p>
            <a:pPr>
              <a:buFont typeface="Wingdings" pitchFamily="2" charset="2"/>
              <a:buChar char="Ø"/>
            </a:pPr>
            <a:r>
              <a:rPr lang="ru-RU" sz="8000" dirty="0">
                <a:latin typeface="Arial" pitchFamily="34" charset="0"/>
                <a:cs typeface="Arial" pitchFamily="34" charset="0"/>
              </a:rPr>
              <a:t>Почему мы так мало знаем о людях, создавших памятник?</a:t>
            </a:r>
          </a:p>
          <a:p>
            <a:pPr>
              <a:buFont typeface="Wingdings" pitchFamily="2" charset="2"/>
              <a:buChar char="Ø"/>
            </a:pPr>
            <a:endParaRPr lang="ru-RU" sz="8000" dirty="0">
              <a:latin typeface="Arial" pitchFamily="34" charset="0"/>
              <a:cs typeface="Arial" pitchFamily="34" charset="0"/>
            </a:endParaRPr>
          </a:p>
          <a:p>
            <a:pPr>
              <a:buFont typeface="Wingdings" pitchFamily="2" charset="2"/>
              <a:buChar char="Ø"/>
            </a:pPr>
            <a:r>
              <a:rPr lang="ru-RU" sz="8000" dirty="0">
                <a:latin typeface="Arial" pitchFamily="34" charset="0"/>
                <a:cs typeface="Arial" pitchFamily="34" charset="0"/>
              </a:rPr>
              <a:t>Почему об истории возникновения памятника вообще не слышали?</a:t>
            </a:r>
          </a:p>
          <a:p>
            <a:pPr>
              <a:buFont typeface="Wingdings" pitchFamily="2" charset="2"/>
              <a:buChar char="Ø"/>
            </a:pPr>
            <a:endParaRPr lang="ru-RU" sz="8000" dirty="0">
              <a:latin typeface="Arial" pitchFamily="34" charset="0"/>
              <a:cs typeface="Arial" pitchFamily="34" charset="0"/>
            </a:endParaRPr>
          </a:p>
          <a:p>
            <a:pPr>
              <a:buFont typeface="Wingdings" pitchFamily="2" charset="2"/>
              <a:buChar char="Ø"/>
            </a:pPr>
            <a:r>
              <a:rPr lang="ru-RU" sz="8000" dirty="0">
                <a:latin typeface="Arial" pitchFamily="34" charset="0"/>
                <a:cs typeface="Arial" pitchFamily="34" charset="0"/>
              </a:rPr>
              <a:t>Почему никто не проводил комплексного изучения истории возникновения памятника, находящегося в центре поселка?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4800" dirty="0" smtClean="0">
                <a:latin typeface="Arial Black" pitchFamily="34" charset="0"/>
              </a:rPr>
              <a:t>Проблемные вопросы</a:t>
            </a:r>
            <a:endParaRPr lang="ru-RU" sz="4800" dirty="0"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722626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Char char="Ø"/>
            </a:pPr>
            <a:r>
              <a:rPr lang="ru-RU" dirty="0"/>
              <a:t>и</a:t>
            </a:r>
            <a:r>
              <a:rPr lang="ru-RU" dirty="0" smtClean="0"/>
              <a:t>зучение имеющейся литературы и поиск свидетелей событий,</a:t>
            </a:r>
          </a:p>
          <a:p>
            <a:pPr>
              <a:buFont typeface="Wingdings" pitchFamily="2" charset="2"/>
              <a:buChar char="Ø"/>
            </a:pPr>
            <a:r>
              <a:rPr lang="ru-RU" dirty="0"/>
              <a:t>и</a:t>
            </a:r>
            <a:r>
              <a:rPr lang="ru-RU" dirty="0" smtClean="0"/>
              <a:t>нтервьюирование людей, причастных к истории создания памятника,</a:t>
            </a:r>
          </a:p>
          <a:p>
            <a:pPr>
              <a:buFont typeface="Wingdings" pitchFamily="2" charset="2"/>
              <a:buChar char="Ø"/>
            </a:pPr>
            <a:r>
              <a:rPr lang="ru-RU" dirty="0"/>
              <a:t>с</a:t>
            </a:r>
            <a:r>
              <a:rPr lang="ru-RU" dirty="0" smtClean="0"/>
              <a:t>овершенствование навыков и умений работы на компьютере по созданию презентации, работы с различными источниками информации, систематизирование полученных данных.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800" dirty="0" smtClean="0">
                <a:latin typeface="Arial Black" pitchFamily="34" charset="0"/>
              </a:rPr>
              <a:t>Задачи</a:t>
            </a:r>
            <a:endParaRPr lang="ru-RU" sz="4800" dirty="0"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867757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23528" y="116632"/>
            <a:ext cx="8820472" cy="1728192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latin typeface="Arial Black" pitchFamily="34" charset="0"/>
              </a:rPr>
              <a:t>Этапы работы и виды исследовательской деятельности</a:t>
            </a:r>
            <a:endParaRPr lang="ru-RU" dirty="0">
              <a:latin typeface="Arial Black" pitchFamily="34" charset="0"/>
            </a:endParaRPr>
          </a:p>
        </p:txBody>
      </p:sp>
      <p:sp>
        <p:nvSpPr>
          <p:cNvPr id="5" name="Oval 9"/>
          <p:cNvSpPr>
            <a:spLocks noChangeArrowheads="1"/>
          </p:cNvSpPr>
          <p:nvPr/>
        </p:nvSpPr>
        <p:spPr bwMode="auto">
          <a:xfrm>
            <a:off x="5616574" y="2709068"/>
            <a:ext cx="2879725" cy="1439863"/>
          </a:xfrm>
          <a:prstGeom prst="ellipse">
            <a:avLst/>
          </a:prstGeom>
          <a:gradFill rotWithShape="1">
            <a:gsLst>
              <a:gs pos="0">
                <a:srgbClr val="FBEAC7"/>
              </a:gs>
              <a:gs pos="9000">
                <a:srgbClr val="FEE7F2"/>
              </a:gs>
              <a:gs pos="18000">
                <a:srgbClr val="FAC77D"/>
              </a:gs>
              <a:gs pos="30500">
                <a:srgbClr val="FBA97D"/>
              </a:gs>
              <a:gs pos="41001">
                <a:srgbClr val="FBD49C"/>
              </a:gs>
              <a:gs pos="50000">
                <a:srgbClr val="FEE7F2"/>
              </a:gs>
              <a:gs pos="59000">
                <a:srgbClr val="FBD49C"/>
              </a:gs>
              <a:gs pos="69500">
                <a:srgbClr val="FBA97D"/>
              </a:gs>
              <a:gs pos="82000">
                <a:srgbClr val="FAC77D"/>
              </a:gs>
              <a:gs pos="91001">
                <a:srgbClr val="FEE7F2"/>
              </a:gs>
              <a:gs pos="100000">
                <a:srgbClr val="FBEAC7"/>
              </a:gs>
            </a:gsLst>
            <a:lin ang="18900000" scaled="1"/>
          </a:gra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b="1" dirty="0" smtClean="0">
                <a:solidFill>
                  <a:srgbClr val="2970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Определение путей </a:t>
            </a:r>
          </a:p>
          <a:p>
            <a:pPr algn="ctr"/>
            <a:r>
              <a:rPr lang="ru-RU" b="1" dirty="0" smtClean="0">
                <a:solidFill>
                  <a:srgbClr val="2970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проведения </a:t>
            </a:r>
          </a:p>
          <a:p>
            <a:pPr algn="ctr"/>
            <a:r>
              <a:rPr lang="ru-RU" b="1" dirty="0" smtClean="0">
                <a:solidFill>
                  <a:srgbClr val="2970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исследования</a:t>
            </a: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65243" y="1700808"/>
            <a:ext cx="3182388" cy="11827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Oval 12"/>
          <p:cNvSpPr>
            <a:spLocks noChangeArrowheads="1"/>
          </p:cNvSpPr>
          <p:nvPr/>
        </p:nvSpPr>
        <p:spPr bwMode="auto">
          <a:xfrm>
            <a:off x="770722" y="3429000"/>
            <a:ext cx="3384550" cy="1512887"/>
          </a:xfrm>
          <a:prstGeom prst="ellipse">
            <a:avLst/>
          </a:prstGeom>
          <a:gradFill rotWithShape="1">
            <a:gsLst>
              <a:gs pos="0">
                <a:srgbClr val="E6DCAC"/>
              </a:gs>
              <a:gs pos="6000">
                <a:srgbClr val="E6D78A"/>
              </a:gs>
              <a:gs pos="15000">
                <a:srgbClr val="C7AC4C"/>
              </a:gs>
              <a:gs pos="22500">
                <a:srgbClr val="E6D78A"/>
              </a:gs>
              <a:gs pos="38500">
                <a:srgbClr val="C7AC4C"/>
              </a:gs>
              <a:gs pos="50000">
                <a:srgbClr val="E6DCAC"/>
              </a:gs>
              <a:gs pos="61500">
                <a:srgbClr val="C7AC4C"/>
              </a:gs>
              <a:gs pos="77500">
                <a:srgbClr val="E6D78A"/>
              </a:gs>
              <a:gs pos="85000">
                <a:srgbClr val="C7AC4C"/>
              </a:gs>
              <a:gs pos="94000">
                <a:srgbClr val="E6D78A"/>
              </a:gs>
              <a:gs pos="100000">
                <a:srgbClr val="E6DCAC"/>
              </a:gs>
            </a:gsLst>
            <a:lin ang="18900000" scaled="1"/>
          </a:gra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b="1" dirty="0" smtClean="0">
                <a:solidFill>
                  <a:srgbClr val="2970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Изучение архитектурных </a:t>
            </a:r>
          </a:p>
          <a:p>
            <a:pPr algn="ctr"/>
            <a:r>
              <a:rPr lang="ru-RU" b="1" dirty="0" smtClean="0">
                <a:solidFill>
                  <a:srgbClr val="2970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особенностей памятника</a:t>
            </a:r>
          </a:p>
        </p:txBody>
      </p:sp>
      <p:sp>
        <p:nvSpPr>
          <p:cNvPr id="6" name="AutoShape 5"/>
          <p:cNvSpPr>
            <a:spLocks noChangeArrowheads="1"/>
          </p:cNvSpPr>
          <p:nvPr/>
        </p:nvSpPr>
        <p:spPr bwMode="auto">
          <a:xfrm>
            <a:off x="878672" y="2492896"/>
            <a:ext cx="3168650" cy="1079500"/>
          </a:xfrm>
          <a:prstGeom prst="downArrowCallout">
            <a:avLst>
              <a:gd name="adj1" fmla="val 138394"/>
              <a:gd name="adj2" fmla="val 144210"/>
              <a:gd name="adj3" fmla="val 28259"/>
              <a:gd name="adj4" fmla="val 60208"/>
            </a:avLst>
          </a:prstGeom>
          <a:gradFill rotWithShape="1">
            <a:gsLst>
              <a:gs pos="0">
                <a:srgbClr val="E6DCAC"/>
              </a:gs>
              <a:gs pos="12000">
                <a:srgbClr val="E6D78A"/>
              </a:gs>
              <a:gs pos="30000">
                <a:srgbClr val="C7AC4C"/>
              </a:gs>
              <a:gs pos="45000">
                <a:srgbClr val="E6D78A"/>
              </a:gs>
              <a:gs pos="77000">
                <a:srgbClr val="C7AC4C"/>
              </a:gs>
              <a:gs pos="100000">
                <a:srgbClr val="E6DCAC"/>
              </a:gs>
            </a:gsLst>
            <a:lin ang="27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lnSpc>
                <a:spcPct val="80000"/>
              </a:lnSpc>
            </a:pPr>
            <a:r>
              <a:rPr lang="ru-RU" b="1" dirty="0" smtClean="0">
                <a:solidFill>
                  <a:srgbClr val="2970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Общение с очевидцами</a:t>
            </a:r>
          </a:p>
        </p:txBody>
      </p:sp>
      <p:sp>
        <p:nvSpPr>
          <p:cNvPr id="9" name="Oval 14"/>
          <p:cNvSpPr>
            <a:spLocks noChangeArrowheads="1"/>
          </p:cNvSpPr>
          <p:nvPr/>
        </p:nvSpPr>
        <p:spPr bwMode="auto">
          <a:xfrm>
            <a:off x="4215666" y="5516563"/>
            <a:ext cx="2840772" cy="1341437"/>
          </a:xfrm>
          <a:prstGeom prst="ellipse">
            <a:avLst/>
          </a:prstGeom>
          <a:gradFill rotWithShape="1">
            <a:gsLst>
              <a:gs pos="0">
                <a:schemeClr val="accent1"/>
              </a:gs>
              <a:gs pos="100000">
                <a:srgbClr val="6598FF"/>
              </a:gs>
            </a:gsLst>
            <a:lin ang="2700000" scaled="1"/>
          </a:gra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b="1" dirty="0" smtClean="0">
                <a:solidFill>
                  <a:srgbClr val="2970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Создание презентации</a:t>
            </a:r>
          </a:p>
          <a:p>
            <a:pPr algn="ctr"/>
            <a:r>
              <a:rPr lang="ru-RU" b="1" dirty="0" smtClean="0">
                <a:solidFill>
                  <a:srgbClr val="2970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и выпуск газеты </a:t>
            </a:r>
          </a:p>
        </p:txBody>
      </p:sp>
      <p:sp>
        <p:nvSpPr>
          <p:cNvPr id="8" name="AutoShape 6"/>
          <p:cNvSpPr>
            <a:spLocks noChangeArrowheads="1"/>
          </p:cNvSpPr>
          <p:nvPr/>
        </p:nvSpPr>
        <p:spPr bwMode="auto">
          <a:xfrm>
            <a:off x="4215665" y="4509120"/>
            <a:ext cx="2879725" cy="1152525"/>
          </a:xfrm>
          <a:prstGeom prst="downArrowCallout">
            <a:avLst>
              <a:gd name="adj1" fmla="val 117805"/>
              <a:gd name="adj2" fmla="val 122756"/>
              <a:gd name="adj3" fmla="val 28259"/>
              <a:gd name="adj4" fmla="val 62296"/>
            </a:avLst>
          </a:prstGeom>
          <a:gradFill rotWithShape="1">
            <a:gsLst>
              <a:gs pos="0">
                <a:srgbClr val="CCECFF"/>
              </a:gs>
              <a:gs pos="100000">
                <a:srgbClr val="2970FF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lnSpc>
                <a:spcPct val="80000"/>
              </a:lnSpc>
            </a:pPr>
            <a:r>
              <a:rPr lang="ru-RU" b="1" dirty="0" smtClean="0">
                <a:solidFill>
                  <a:srgbClr val="2970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Систематизация </a:t>
            </a:r>
          </a:p>
          <a:p>
            <a:pPr algn="ctr">
              <a:lnSpc>
                <a:spcPct val="80000"/>
              </a:lnSpc>
            </a:pPr>
            <a:r>
              <a:rPr lang="ru-RU" b="1" dirty="0" smtClean="0">
                <a:solidFill>
                  <a:srgbClr val="2970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собранной </a:t>
            </a:r>
          </a:p>
          <a:p>
            <a:pPr algn="ctr">
              <a:lnSpc>
                <a:spcPct val="80000"/>
              </a:lnSpc>
            </a:pPr>
            <a:r>
              <a:rPr lang="ru-RU" b="1" dirty="0" smtClean="0">
                <a:solidFill>
                  <a:srgbClr val="2970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информации</a:t>
            </a:r>
            <a:endParaRPr lang="ru-RU" b="1" dirty="0">
              <a:solidFill>
                <a:srgbClr val="2970FF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392920" y="1969676"/>
            <a:ext cx="17281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latin typeface="Arial" pitchFamily="34" charset="0"/>
                <a:cs typeface="Arial" pitchFamily="34" charset="0"/>
              </a:rPr>
              <a:t>1этап</a:t>
            </a:r>
            <a:endParaRPr lang="ru-RU" sz="2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79512" y="3429000"/>
            <a:ext cx="10081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latin typeface="Arial" pitchFamily="34" charset="0"/>
                <a:cs typeface="Arial" pitchFamily="34" charset="0"/>
              </a:rPr>
              <a:t>2 этап</a:t>
            </a:r>
            <a:endParaRPr lang="ru-RU" sz="2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203848" y="5516563"/>
            <a:ext cx="11890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latin typeface="Arial" pitchFamily="34" charset="0"/>
                <a:cs typeface="Arial" pitchFamily="34" charset="0"/>
              </a:rPr>
              <a:t>3 этап</a:t>
            </a:r>
            <a:endParaRPr lang="ru-RU" sz="20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508274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09728" indent="0">
              <a:buNone/>
            </a:pPr>
            <a:r>
              <a:rPr lang="ru-RU" sz="3200" dirty="0">
                <a:latin typeface="Arial" pitchFamily="34" charset="0"/>
                <a:cs typeface="Arial" pitchFamily="34" charset="0"/>
              </a:rPr>
              <a:t>Председатель поселкового совета 1972-1990 </a:t>
            </a:r>
            <a:r>
              <a:rPr lang="ru-RU" sz="3200" dirty="0" smtClean="0">
                <a:latin typeface="Arial" pitchFamily="34" charset="0"/>
                <a:cs typeface="Arial" pitchFamily="34" charset="0"/>
              </a:rPr>
              <a:t>гг. - Радченко </a:t>
            </a:r>
            <a:r>
              <a:rPr lang="ru-RU" sz="3200" dirty="0">
                <a:latin typeface="Arial" pitchFamily="34" charset="0"/>
                <a:cs typeface="Arial" pitchFamily="34" charset="0"/>
              </a:rPr>
              <a:t>Раиса Алексеевна:</a:t>
            </a:r>
          </a:p>
          <a:p>
            <a:pPr marL="109728" indent="0">
              <a:buNone/>
            </a:pPr>
            <a:endParaRPr lang="ru-RU" i="1" dirty="0" smtClean="0">
              <a:latin typeface="Arial" pitchFamily="34" charset="0"/>
              <a:cs typeface="Arial" pitchFamily="34" charset="0"/>
            </a:endParaRPr>
          </a:p>
          <a:p>
            <a:pPr marL="109728" indent="0">
              <a:buNone/>
            </a:pPr>
            <a:r>
              <a:rPr lang="ru-RU" sz="3200" i="1" dirty="0" smtClean="0">
                <a:latin typeface="Arial" pitchFamily="34" charset="0"/>
                <a:cs typeface="Arial" pitchFamily="34" charset="0"/>
              </a:rPr>
              <a:t>К </a:t>
            </a:r>
            <a:r>
              <a:rPr lang="ru-RU" sz="3200" i="1" dirty="0">
                <a:latin typeface="Arial" pitchFamily="34" charset="0"/>
                <a:cs typeface="Arial" pitchFamily="34" charset="0"/>
              </a:rPr>
              <a:t>30-летию Победы объявлен конкурс на лучший  эскиз памятника павшим в сражениях во время Великой Отечественной войны</a:t>
            </a:r>
            <a:r>
              <a:rPr lang="ru-RU" i="1" dirty="0">
                <a:latin typeface="Arial" pitchFamily="34" charset="0"/>
                <a:cs typeface="Arial" pitchFamily="34" charset="0"/>
              </a:rPr>
              <a:t>. 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800" dirty="0" smtClean="0">
                <a:latin typeface="Arial Black" pitchFamily="34" charset="0"/>
              </a:rPr>
              <a:t>Воспоминания</a:t>
            </a:r>
            <a:endParaRPr lang="ru-RU" sz="4800" dirty="0"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23818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57200" y="836712"/>
            <a:ext cx="8229600" cy="5170579"/>
          </a:xfrm>
        </p:spPr>
        <p:txBody>
          <a:bodyPr/>
          <a:lstStyle/>
          <a:p>
            <a:pPr marL="109728" indent="0">
              <a:buNone/>
            </a:pPr>
            <a:r>
              <a:rPr lang="ru-RU" sz="3200" i="1" dirty="0">
                <a:latin typeface="Arial" pitchFamily="34" charset="0"/>
                <a:cs typeface="Arial" pitchFamily="34" charset="0"/>
              </a:rPr>
              <a:t>Участники конкурса:</a:t>
            </a:r>
          </a:p>
          <a:p>
            <a:endParaRPr lang="ru-RU" sz="3200" i="1" dirty="0" smtClean="0">
              <a:latin typeface="Arial" pitchFamily="34" charset="0"/>
              <a:cs typeface="Arial" pitchFamily="34" charset="0"/>
            </a:endParaRPr>
          </a:p>
          <a:p>
            <a:pPr marL="109728" indent="0">
              <a:buNone/>
            </a:pPr>
            <a:endParaRPr lang="ru-RU" sz="3200" i="1" dirty="0">
              <a:latin typeface="Arial" pitchFamily="34" charset="0"/>
              <a:cs typeface="Arial" pitchFamily="34" charset="0"/>
            </a:endParaRPr>
          </a:p>
          <a:p>
            <a:pPr>
              <a:buFont typeface="Wingdings" pitchFamily="2" charset="2"/>
              <a:buChar char="Ø"/>
            </a:pPr>
            <a:r>
              <a:rPr lang="ru-RU" sz="3200" i="1" dirty="0">
                <a:latin typeface="Arial" pitchFamily="34" charset="0"/>
                <a:cs typeface="Arial" pitchFamily="34" charset="0"/>
              </a:rPr>
              <a:t>Буланов Валерий </a:t>
            </a:r>
            <a:r>
              <a:rPr lang="ru-RU" sz="3200" i="1" dirty="0" smtClean="0">
                <a:latin typeface="Arial" pitchFamily="34" charset="0"/>
                <a:cs typeface="Arial" pitchFamily="34" charset="0"/>
              </a:rPr>
              <a:t>Николаевич,</a:t>
            </a:r>
            <a:endParaRPr lang="ru-RU" sz="3200" i="1" dirty="0">
              <a:latin typeface="Arial" pitchFamily="34" charset="0"/>
              <a:cs typeface="Arial" pitchFamily="34" charset="0"/>
            </a:endParaRPr>
          </a:p>
          <a:p>
            <a:pPr>
              <a:buFont typeface="Wingdings" pitchFamily="2" charset="2"/>
              <a:buChar char="Ø"/>
            </a:pPr>
            <a:endParaRPr lang="ru-RU" sz="3200" i="1" dirty="0">
              <a:latin typeface="Arial" pitchFamily="34" charset="0"/>
              <a:cs typeface="Arial" pitchFamily="34" charset="0"/>
            </a:endParaRPr>
          </a:p>
          <a:p>
            <a:pPr>
              <a:buFont typeface="Wingdings" pitchFamily="2" charset="2"/>
              <a:buChar char="Ø"/>
            </a:pPr>
            <a:r>
              <a:rPr lang="ru-RU" sz="3200" i="1" dirty="0">
                <a:latin typeface="Arial" pitchFamily="34" charset="0"/>
                <a:cs typeface="Arial" pitchFamily="34" charset="0"/>
              </a:rPr>
              <a:t>Головко Александр </a:t>
            </a:r>
            <a:r>
              <a:rPr lang="ru-RU" sz="3200" i="1" dirty="0" err="1" smtClean="0">
                <a:latin typeface="Arial" pitchFamily="34" charset="0"/>
                <a:cs typeface="Arial" pitchFamily="34" charset="0"/>
              </a:rPr>
              <a:t>Пантелеймонович</a:t>
            </a:r>
            <a:r>
              <a:rPr lang="ru-RU" sz="3200" i="1" dirty="0" smtClean="0">
                <a:latin typeface="Arial" pitchFamily="34" charset="0"/>
                <a:cs typeface="Arial" pitchFamily="34" charset="0"/>
              </a:rPr>
              <a:t>,</a:t>
            </a:r>
            <a:endParaRPr lang="ru-RU" sz="3200" i="1" dirty="0">
              <a:latin typeface="Arial" pitchFamily="34" charset="0"/>
              <a:cs typeface="Arial" pitchFamily="34" charset="0"/>
            </a:endParaRPr>
          </a:p>
          <a:p>
            <a:pPr>
              <a:buFont typeface="Wingdings" pitchFamily="2" charset="2"/>
              <a:buChar char="Ø"/>
            </a:pPr>
            <a:endParaRPr lang="ru-RU" sz="3200" i="1" dirty="0">
              <a:latin typeface="Arial" pitchFamily="34" charset="0"/>
              <a:cs typeface="Arial" pitchFamily="34" charset="0"/>
            </a:endParaRPr>
          </a:p>
          <a:p>
            <a:pPr>
              <a:buFont typeface="Wingdings" pitchFamily="2" charset="2"/>
              <a:buChar char="Ø"/>
            </a:pPr>
            <a:r>
              <a:rPr lang="ru-RU" sz="3200" i="1" dirty="0" err="1">
                <a:latin typeface="Arial" pitchFamily="34" charset="0"/>
                <a:cs typeface="Arial" pitchFamily="34" charset="0"/>
              </a:rPr>
              <a:t>Цевин</a:t>
            </a:r>
            <a:r>
              <a:rPr lang="ru-RU" sz="3200" i="1" dirty="0">
                <a:latin typeface="Arial" pitchFamily="34" charset="0"/>
                <a:cs typeface="Arial" pitchFamily="34" charset="0"/>
              </a:rPr>
              <a:t> Алексей </a:t>
            </a:r>
            <a:r>
              <a:rPr lang="ru-RU" sz="3200" i="1" dirty="0" smtClean="0">
                <a:latin typeface="Arial" pitchFamily="34" charset="0"/>
                <a:cs typeface="Arial" pitchFamily="34" charset="0"/>
              </a:rPr>
              <a:t>Николаевич. </a:t>
            </a:r>
            <a:endParaRPr lang="ru-RU" sz="3200" i="1" dirty="0">
              <a:latin typeface="Arial" pitchFamily="34" charset="0"/>
              <a:cs typeface="Arial" pitchFamily="34" charset="0"/>
            </a:endParaRPr>
          </a:p>
          <a:p>
            <a:endParaRPr lang="ru-RU" dirty="0"/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60518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ткрытая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339</TotalTime>
  <Words>415</Words>
  <Application>Microsoft Office PowerPoint</Application>
  <PresentationFormat>Экран (4:3)</PresentationFormat>
  <Paragraphs>107</Paragraphs>
  <Slides>23</Slides>
  <Notes>6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Открытая</vt:lpstr>
      <vt:lpstr>Муниципальное бюджетное общеобразовательное учреждение  «Образовательный центр «Перспектива» Артемовского городского округа </vt:lpstr>
      <vt:lpstr>Актуальность работы</vt:lpstr>
      <vt:lpstr>Авторы работы</vt:lpstr>
      <vt:lpstr>Цель</vt:lpstr>
      <vt:lpstr>Проблемные вопросы</vt:lpstr>
      <vt:lpstr>Задачи</vt:lpstr>
      <vt:lpstr>Этапы работы и виды исследовательской деятельности</vt:lpstr>
      <vt:lpstr>Воспоминания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Муниципальное бюджетное учреждение  «Средняя общеобразовательная школа №4» Артемовского городского округа</dc:title>
  <dc:creator>1234</dc:creator>
  <cp:lastModifiedBy>Мама</cp:lastModifiedBy>
  <cp:revision>21</cp:revision>
  <dcterms:created xsi:type="dcterms:W3CDTF">2014-01-16T09:24:01Z</dcterms:created>
  <dcterms:modified xsi:type="dcterms:W3CDTF">2024-10-19T04:15:02Z</dcterms:modified>
</cp:coreProperties>
</file>