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81" r:id="rId6"/>
    <p:sldId id="282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300" r:id="rId16"/>
    <p:sldId id="293" r:id="rId17"/>
    <p:sldId id="294" r:id="rId18"/>
    <p:sldId id="295" r:id="rId19"/>
    <p:sldId id="296" r:id="rId20"/>
    <p:sldId id="301" r:id="rId21"/>
    <p:sldId id="302" r:id="rId22"/>
    <p:sldId id="283" r:id="rId23"/>
    <p:sldId id="29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4" autoAdjust="0"/>
    <p:restoredTop sz="94660"/>
  </p:normalViewPr>
  <p:slideViewPr>
    <p:cSldViewPr>
      <p:cViewPr varScale="1">
        <p:scale>
          <a:sx n="87" d="100"/>
          <a:sy n="87" d="100"/>
        </p:scale>
        <p:origin x="-12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35EEA-A23F-4986-A315-5B54B0E0AC23}" type="datetimeFigureOut">
              <a:rPr lang="ru-RU" smtClean="0"/>
              <a:pPr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166FE-28DD-485D-970B-BD63FF775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жато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214554"/>
            <a:ext cx="2990850" cy="4267200"/>
          </a:xfrm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428604"/>
            <a:ext cx="8929718" cy="125029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«Личностное развитие обучающихся в условиях реализации ФГОС ООО и Программы воспитания»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3500431" y="2143593"/>
            <a:ext cx="5429288" cy="4377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Османова  Ирина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Николаевна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учитель русского языка и литературы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Black" pitchFamily="34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высшей категории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МКОУ «Кармановская средняя общеобразовательная школа Железногорского района Курской области»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«Болдинская осень»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Содержимое 3" descr="Рисунок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16"/>
            <a:ext cx="4714876" cy="4714884"/>
          </a:xfrm>
          <a:prstGeom prst="rect">
            <a:avLst/>
          </a:prstGeom>
        </p:spPr>
      </p:pic>
      <p:pic>
        <p:nvPicPr>
          <p:cNvPr id="9" name="Содержимое 8" descr="i (2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43438" y="3429000"/>
            <a:ext cx="4500562" cy="3429000"/>
          </a:xfrm>
        </p:spPr>
      </p:pic>
      <p:pic>
        <p:nvPicPr>
          <p:cNvPr id="10" name="Содержимое 3" descr="i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2918"/>
            <a:ext cx="4714876" cy="2857520"/>
          </a:xfrm>
          <a:prstGeom prst="rect">
            <a:avLst/>
          </a:prstGeom>
        </p:spPr>
      </p:pic>
      <p:pic>
        <p:nvPicPr>
          <p:cNvPr id="11" name="Содержимое 5" descr="Рисунок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642918"/>
            <a:ext cx="4500562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«Моя малая родина»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Содержимое 5" descr="i (2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714356"/>
            <a:ext cx="4143404" cy="2786082"/>
          </a:xfrm>
        </p:spPr>
      </p:pic>
      <p:pic>
        <p:nvPicPr>
          <p:cNvPr id="8" name="Содержимое 5" descr="i (5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3714752"/>
            <a:ext cx="4214842" cy="2786106"/>
          </a:xfrm>
          <a:prstGeom prst="rect">
            <a:avLst/>
          </a:prstGeom>
        </p:spPr>
      </p:pic>
      <p:pic>
        <p:nvPicPr>
          <p:cNvPr id="10" name="Содержимое 9" descr="e6J1IvSa0e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714752"/>
            <a:ext cx="4143404" cy="2786082"/>
          </a:xfrm>
          <a:prstGeom prst="rect">
            <a:avLst/>
          </a:prstGeom>
        </p:spPr>
      </p:pic>
      <p:pic>
        <p:nvPicPr>
          <p:cNvPr id="9" name="Содержимое 3" descr="Рисунок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714356"/>
            <a:ext cx="4214842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Межрегиональный конкурс проектных и исследовательских работ «Лествица»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Лествица. Яш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3500462" cy="5072098"/>
          </a:xfrm>
        </p:spPr>
      </p:pic>
      <p:pic>
        <p:nvPicPr>
          <p:cNvPr id="5" name="Содержимое 3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714752"/>
            <a:ext cx="4286280" cy="2971808"/>
          </a:xfrm>
          <a:prstGeom prst="rect">
            <a:avLst/>
          </a:prstGeom>
        </p:spPr>
      </p:pic>
      <p:pic>
        <p:nvPicPr>
          <p:cNvPr id="6" name="Содержимое 7" descr="i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1571612"/>
            <a:ext cx="4266291" cy="2686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Всероссийский конкурс     учебно-исследовательских работ «Юный архивист»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2017 Юный архивист (область) Яш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3643338" cy="5072098"/>
          </a:xfrm>
        </p:spPr>
      </p:pic>
      <p:pic>
        <p:nvPicPr>
          <p:cNvPr id="5" name="Содержимое 3" descr="DSC_01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643050"/>
            <a:ext cx="3885566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«Моя семья в годы Великой Отечественной войны»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Содержимое 5" descr="image (27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12" y="4071942"/>
            <a:ext cx="2571768" cy="2500330"/>
          </a:xfrm>
        </p:spPr>
      </p:pic>
      <p:pic>
        <p:nvPicPr>
          <p:cNvPr id="7" name="Содержимое 3" descr="image (2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214818"/>
            <a:ext cx="2000264" cy="2328866"/>
          </a:xfrm>
          <a:prstGeom prst="rect">
            <a:avLst/>
          </a:prstGeom>
        </p:spPr>
      </p:pic>
      <p:pic>
        <p:nvPicPr>
          <p:cNvPr id="8" name="Содержимое 3" descr="image (3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428736"/>
            <a:ext cx="2000264" cy="2357454"/>
          </a:xfrm>
          <a:prstGeom prst="rect">
            <a:avLst/>
          </a:prstGeom>
        </p:spPr>
      </p:pic>
      <p:pic>
        <p:nvPicPr>
          <p:cNvPr id="10" name="Содержимое 7" descr="Фотография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1428736"/>
            <a:ext cx="2571768" cy="2357454"/>
          </a:xfrm>
          <a:prstGeom prst="rect">
            <a:avLst/>
          </a:prstGeom>
        </p:spPr>
      </p:pic>
      <p:pic>
        <p:nvPicPr>
          <p:cNvPr id="11" name="Содержимое 9" descr="Фотограф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4071942"/>
            <a:ext cx="2643206" cy="2500330"/>
          </a:xfrm>
          <a:prstGeom prst="rect">
            <a:avLst/>
          </a:prstGeom>
        </p:spPr>
      </p:pic>
      <p:pic>
        <p:nvPicPr>
          <p:cNvPr id="9" name="Содержимое 5" descr="image (33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0364" y="1428736"/>
            <a:ext cx="2500330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7" descr="Захаренков Л. Бессмертный полк. Непридуманная истор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3857628"/>
            <a:ext cx="3214710" cy="1643074"/>
          </a:xfrm>
          <a:prstGeom prst="rect">
            <a:avLst/>
          </a:prstGeom>
        </p:spPr>
      </p:pic>
      <p:pic>
        <p:nvPicPr>
          <p:cNvPr id="5" name="Содержимое 5" descr="Захаренков И. Бессмериный полк. Непридуманная истор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5286364"/>
            <a:ext cx="3143240" cy="15716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«Бессмертный полк. Непридуманная история»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3" name="Содержимое 12" descr="image (32)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85720" y="1214422"/>
            <a:ext cx="4605801" cy="3357586"/>
          </a:xfrm>
        </p:spPr>
      </p:pic>
      <p:pic>
        <p:nvPicPr>
          <p:cNvPr id="4" name="Содержимое 3" descr="Бабкин Е. Бессмертный полк. Непридуманная истор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643446"/>
            <a:ext cx="3129586" cy="1571636"/>
          </a:xfrm>
          <a:prstGeom prst="rect">
            <a:avLst/>
          </a:prstGeom>
        </p:spPr>
      </p:pic>
      <p:pic>
        <p:nvPicPr>
          <p:cNvPr id="7" name="Содержимое 9" descr="Ивкова Е. Бессмертный полк. Непридуманная истор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1214422"/>
            <a:ext cx="3214710" cy="1571636"/>
          </a:xfrm>
          <a:prstGeom prst="rect">
            <a:avLst/>
          </a:prstGeom>
        </p:spPr>
      </p:pic>
      <p:pic>
        <p:nvPicPr>
          <p:cNvPr id="8" name="Содержимое 12" descr="Ковалёв А. Бессмертный полк. Непридуманная история.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2976" y="2571744"/>
            <a:ext cx="3201024" cy="1571612"/>
          </a:xfrm>
          <a:prstGeom prst="rect">
            <a:avLst/>
          </a:prstGeom>
        </p:spPr>
      </p:pic>
      <p:pic>
        <p:nvPicPr>
          <p:cNvPr id="9" name="Содержимое 14" descr="Яшина М. Бессмертный полк. Непридуманная истори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29322" y="5357802"/>
            <a:ext cx="321467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Рукописные книги</a:t>
            </a: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«Осталось свято сердцу внука, что было свято для отцов»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Гренадеры 2016 (область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3" y="1928802"/>
            <a:ext cx="2643206" cy="4525963"/>
          </a:xfrm>
        </p:spPr>
      </p:pic>
      <p:pic>
        <p:nvPicPr>
          <p:cNvPr id="6" name="Содержимое 5" descr="стр. 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1928802"/>
            <a:ext cx="2928926" cy="4525963"/>
          </a:xfrm>
          <a:prstGeom prst="rect">
            <a:avLst/>
          </a:prstGeom>
        </p:spPr>
      </p:pic>
      <p:pic>
        <p:nvPicPr>
          <p:cNvPr id="8" name="Содержимое 9" descr="Облож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1928802"/>
            <a:ext cx="2643206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«Я помню! Я горжусь!»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43240" y="1500174"/>
            <a:ext cx="2786082" cy="4525963"/>
          </a:xfrm>
        </p:spPr>
      </p:pic>
      <p:pic>
        <p:nvPicPr>
          <p:cNvPr id="5" name="Содержимое 3" descr="i (1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428736"/>
            <a:ext cx="2714644" cy="4525963"/>
          </a:xfrm>
          <a:prstGeom prst="rect">
            <a:avLst/>
          </a:prstGeom>
        </p:spPr>
      </p:pic>
      <p:pic>
        <p:nvPicPr>
          <p:cNvPr id="6" name="Содержимое 5" descr="Knyazeva_Grenadyory_Moskva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285860"/>
            <a:ext cx="2857520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«Книга памяти Героев»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IMG-20210528-WA00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428736"/>
            <a:ext cx="2714644" cy="4214842"/>
          </a:xfrm>
        </p:spPr>
      </p:pic>
      <p:pic>
        <p:nvPicPr>
          <p:cNvPr id="5" name="Содержимое 3" descr="Стр. 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357298"/>
            <a:ext cx="3000396" cy="4286280"/>
          </a:xfrm>
          <a:prstGeom prst="rect">
            <a:avLst/>
          </a:prstGeom>
        </p:spPr>
      </p:pic>
      <p:pic>
        <p:nvPicPr>
          <p:cNvPr id="1026" name="Picture 2" descr="C:\Users\Дом\Desktop\Даутов Гренадёры област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500174"/>
            <a:ext cx="2889243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kU_I00geg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142984"/>
            <a:ext cx="8215370" cy="42862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«Всероссийский Форум «Моя семья в легендарной летописи Отечества»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Содержимое 5" descr="Безымянный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143380"/>
            <a:ext cx="8229600" cy="2540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\Desktop\Фото для презентации\2. Закон об образовании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720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4643446"/>
            <a:ext cx="8858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Общей целью воспитания в общеобразовательной организации является личностное развитие школьников.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«История великой Победы в жизни каждой семьи»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C:\Users\Дом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000108"/>
            <a:ext cx="2143140" cy="2857520"/>
          </a:xfrm>
          <a:prstGeom prst="rect">
            <a:avLst/>
          </a:prstGeom>
          <a:noFill/>
        </p:spPr>
      </p:pic>
      <p:pic>
        <p:nvPicPr>
          <p:cNvPr id="1027" name="Picture 3" descr="C:\Users\Дом\Desktop\Драчёв рай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000108"/>
            <a:ext cx="2143140" cy="2857520"/>
          </a:xfrm>
          <a:prstGeom prst="rect">
            <a:avLst/>
          </a:prstGeom>
          <a:noFill/>
        </p:spPr>
      </p:pic>
      <p:pic>
        <p:nvPicPr>
          <p:cNvPr id="3" name="Picture 2" descr="C:\Users\Дом\Desktop\Миначенков Ю.  История Великой Победы в жизни моей семьи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929066"/>
            <a:ext cx="5000661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«80-летие победы в Курской битве»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C:\Users\Дом\Desktop\Кл.рук. 2023-2024\Поныри\db7f15a2-0646-42e8-97e7-164a8623fd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142984"/>
            <a:ext cx="3588813" cy="4525963"/>
          </a:xfrm>
          <a:prstGeom prst="rect">
            <a:avLst/>
          </a:prstGeom>
          <a:noFill/>
        </p:spPr>
      </p:pic>
      <p:pic>
        <p:nvPicPr>
          <p:cNvPr id="2051" name="Picture 3" descr="C:\Users\Дом\Desktop\Кл.рук. 2023-2024\Поныри\7ca0b4a5-cfe1-48c5-b8dd-84f3a4d47d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142984"/>
            <a:ext cx="364333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еминар_Примерная_программ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28612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214686"/>
            <a:ext cx="8929718" cy="364331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i="1" dirty="0" smtClean="0">
                <a:solidFill>
                  <a:srgbClr val="7030A0"/>
                </a:solidFill>
                <a:latin typeface="Arial Black" pitchFamily="34" charset="0"/>
              </a:rPr>
              <a:t>   </a:t>
            </a:r>
            <a:r>
              <a:rPr lang="ru-RU" sz="3000" dirty="0" smtClean="0">
                <a:latin typeface="Arial Black" pitchFamily="34" charset="0"/>
              </a:rPr>
              <a:t>Конкурсы, путешествия, экскурсии в музеи и архивы, учебные проекты и исследования станут хорошими помощниками для достижения главного результата реализации примерной Программы воспитания 2020 года – организации интересной и событийно насыщенной жизни детей и педагогов в школе.</a:t>
            </a:r>
            <a:endParaRPr lang="ru-RU" sz="3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44675"/>
            <a:ext cx="8229600" cy="42814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44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dirty="0" smtClean="0"/>
              <a:t>   </a:t>
            </a:r>
            <a:r>
              <a:rPr lang="ru-RU" sz="6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Desktop\Фото для презентации\3. Программа воспитания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ом\Desktop\Фото для презентации\4. ФГО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35718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876"/>
            <a:ext cx="86439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Одним из условий личностного воспитания является сформированность ключевых компетентностей. 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358246" cy="8572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Музейная педагогика 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Содержимое 5" descr="i (4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3857628"/>
            <a:ext cx="3286116" cy="3000372"/>
          </a:xfrm>
        </p:spPr>
      </p:pic>
      <p:pic>
        <p:nvPicPr>
          <p:cNvPr id="7" name="Содержимое 5" descr="i (2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3857628"/>
            <a:ext cx="3143240" cy="3000372"/>
          </a:xfrm>
          <a:prstGeom prst="rect">
            <a:avLst/>
          </a:prstGeom>
        </p:spPr>
      </p:pic>
      <p:pic>
        <p:nvPicPr>
          <p:cNvPr id="9" name="Содержимое 3" descr="i (30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57628"/>
            <a:ext cx="2857520" cy="300037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714356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– это научно-практическая дисциплина на стыке музееведения, педагогики и психологии. Она является инновационной технологией в сфере личностного воспитания детей в музейной среде. 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Учебные проекты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«Проза А.А. Фета»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8" descr="i (5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0306"/>
            <a:ext cx="3929090" cy="4357694"/>
          </a:xfrm>
          <a:prstGeom prst="rect">
            <a:avLst/>
          </a:prstGeom>
        </p:spPr>
      </p:pic>
      <p:pic>
        <p:nvPicPr>
          <p:cNvPr id="5" name="Содержимое 5" descr="i (1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794" y="2500306"/>
            <a:ext cx="2643206" cy="2428892"/>
          </a:xfrm>
          <a:prstGeom prst="rect">
            <a:avLst/>
          </a:prstGeom>
        </p:spPr>
      </p:pic>
      <p:pic>
        <p:nvPicPr>
          <p:cNvPr id="6" name="Содержимое 5" descr="IMG_20191023_1256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4429108"/>
            <a:ext cx="2643206" cy="24288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34" y="642918"/>
            <a:ext cx="86439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Темой проекта становится такой предметный материал, который имеет неоднозначную оценку в науке.</a:t>
            </a:r>
            <a:r>
              <a:rPr lang="ru-RU" sz="3200" dirty="0" smtClean="0">
                <a:latin typeface="Arial Black" pitchFamily="34" charset="0"/>
              </a:rPr>
              <a:t> 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8" name="Содержимое 3" descr="IMG_20190929_122517_BURST001_COV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56" y="4572008"/>
            <a:ext cx="2714644" cy="2285992"/>
          </a:xfrm>
          <a:prstGeom prst="rect">
            <a:avLst/>
          </a:prstGeom>
        </p:spPr>
      </p:pic>
      <p:pic>
        <p:nvPicPr>
          <p:cNvPr id="9" name="Содержимое 7" descr="IMG_20190929_1208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9058" y="2500306"/>
            <a:ext cx="2571768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«В Петербург к Пушкину»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Содержимое 5" descr="i (3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714356"/>
            <a:ext cx="4714876" cy="3071834"/>
          </a:xfrm>
          <a:prstGeom prst="rect">
            <a:avLst/>
          </a:prstGeom>
        </p:spPr>
      </p:pic>
      <p:pic>
        <p:nvPicPr>
          <p:cNvPr id="10" name="Содержимое 3" descr="Рисуно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714356"/>
            <a:ext cx="4429124" cy="6143644"/>
          </a:xfrm>
        </p:spPr>
      </p:pic>
      <p:pic>
        <p:nvPicPr>
          <p:cNvPr id="6" name="Содержимое 5" descr="Рисунок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3786190"/>
            <a:ext cx="4714876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78579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«Лицей в жизни А.С. Пушкина»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Содержимое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714356"/>
            <a:ext cx="4214810" cy="2743200"/>
          </a:xfrm>
          <a:prstGeom prst="rect">
            <a:avLst/>
          </a:prstGeom>
        </p:spPr>
      </p:pic>
      <p:pic>
        <p:nvPicPr>
          <p:cNvPr id="10" name="Содержимое 9" descr="Рисунок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714356"/>
            <a:ext cx="4000528" cy="2786082"/>
          </a:xfrm>
        </p:spPr>
      </p:pic>
      <p:pic>
        <p:nvPicPr>
          <p:cNvPr id="11" name="Содержимое 5" descr="Рисунок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714752"/>
            <a:ext cx="4000528" cy="2786082"/>
          </a:xfrm>
          <a:prstGeom prst="rect">
            <a:avLst/>
          </a:prstGeom>
        </p:spPr>
      </p:pic>
      <p:pic>
        <p:nvPicPr>
          <p:cNvPr id="12" name="Содержимое 7" descr="Рисунок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714752"/>
            <a:ext cx="4214842" cy="2749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124"/>
            <a:ext cx="9144000" cy="35718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21442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«Последняя дуэль А.С. Пушкина»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928670"/>
            <a:ext cx="2428892" cy="3286148"/>
          </a:xfrm>
        </p:spPr>
      </p:pic>
      <p:pic>
        <p:nvPicPr>
          <p:cNvPr id="5" name="Содержимое 3" descr="i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928670"/>
            <a:ext cx="4429156" cy="3257560"/>
          </a:xfrm>
          <a:prstGeom prst="rect">
            <a:avLst/>
          </a:prstGeom>
        </p:spPr>
      </p:pic>
      <p:pic>
        <p:nvPicPr>
          <p:cNvPr id="7" name="Содержимое 3" descr="Рисунок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78" y="928670"/>
            <a:ext cx="2357422" cy="3313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256</Words>
  <Application>Microsoft Office PowerPoint</Application>
  <PresentationFormat>Экран (4:3)</PresentationFormat>
  <Paragraphs>30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«Личностное развитие обучающихся в условиях реализации ФГОС ООО и Программы воспитания»</vt:lpstr>
      <vt:lpstr>Слайд 2</vt:lpstr>
      <vt:lpstr>Слайд 3</vt:lpstr>
      <vt:lpstr>Слайд 4</vt:lpstr>
      <vt:lpstr>Музейная педагогика </vt:lpstr>
      <vt:lpstr>Учебные проекты</vt:lpstr>
      <vt:lpstr>«В Петербург к Пушкину»</vt:lpstr>
      <vt:lpstr>«Лицей в жизни А.С. Пушкина»</vt:lpstr>
      <vt:lpstr>«Последняя дуэль А.С. Пушкина»</vt:lpstr>
      <vt:lpstr>«Болдинская осень»</vt:lpstr>
      <vt:lpstr>«Моя малая родина»</vt:lpstr>
      <vt:lpstr>Межрегиональный конкурс проектных и исследовательских работ «Лествица»</vt:lpstr>
      <vt:lpstr>Всероссийский конкурс     учебно-исследовательских работ «Юный архивист»</vt:lpstr>
      <vt:lpstr>«Моя семья в годы Великой Отечественной войны»</vt:lpstr>
      <vt:lpstr>«Бессмертный полк. Непридуманная история»</vt:lpstr>
      <vt:lpstr>Рукописные книги «Осталось свято сердцу внука, что было свято для отцов»</vt:lpstr>
      <vt:lpstr>«Я помню! Я горжусь!»</vt:lpstr>
      <vt:lpstr>«Книга памяти Героев»</vt:lpstr>
      <vt:lpstr>«Всероссийский Форум «Моя семья в легендарной летописи Отечества»</vt:lpstr>
      <vt:lpstr>«История великой Победы в жизни каждой семьи»</vt:lpstr>
      <vt:lpstr>«80-летие победы в Курской битве»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50</cp:revision>
  <dcterms:created xsi:type="dcterms:W3CDTF">2021-08-21T09:55:05Z</dcterms:created>
  <dcterms:modified xsi:type="dcterms:W3CDTF">2023-11-04T21:03:04Z</dcterms:modified>
</cp:coreProperties>
</file>