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73" r:id="rId3"/>
    <p:sldId id="274" r:id="rId4"/>
    <p:sldId id="268" r:id="rId5"/>
    <p:sldId id="256" r:id="rId6"/>
    <p:sldId id="259" r:id="rId7"/>
    <p:sldId id="265" r:id="rId8"/>
    <p:sldId id="266" r:id="rId9"/>
    <p:sldId id="261" r:id="rId10"/>
    <p:sldId id="276" r:id="rId11"/>
    <p:sldId id="277" r:id="rId12"/>
    <p:sldId id="262" r:id="rId13"/>
    <p:sldId id="279" r:id="rId14"/>
    <p:sldId id="270" r:id="rId15"/>
    <p:sldId id="269" r:id="rId16"/>
    <p:sldId id="282" r:id="rId17"/>
    <p:sldId id="275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998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6806552-5463-485B-901A-E7CCBC51E270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83BC525-AFFB-45F0-9486-A1198F13B5D1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52;&#1086;&#1081;%20&#1092;&#1080;&#1083;&#1100;&#1084;.mp4.wmv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F:\&#1052;&#1086;&#1081;%20&#1092;&#1080;&#1083;&#1100;&#1084;&#1073;&#1088;&#1090;&#1085;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Учитель\Desktop\к среде\942884607.jpg"/>
          <p:cNvPicPr>
            <a:picLocks noChangeAspect="1" noChangeArrowheads="1"/>
          </p:cNvPicPr>
          <p:nvPr/>
        </p:nvPicPr>
        <p:blipFill>
          <a:blip r:embed="rId3"/>
          <a:srcRect l="2422"/>
          <a:stretch>
            <a:fillRect/>
          </a:stretch>
        </p:blipFill>
        <p:spPr bwMode="auto">
          <a:xfrm>
            <a:off x="18701" y="0"/>
            <a:ext cx="863468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88640"/>
            <a:ext cx="3217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en-US" sz="2000" b="1" i="1" dirty="0" smtClean="0">
                <a:solidFill>
                  <a:schemeClr val="bg1"/>
                </a:solidFill>
              </a:rPr>
              <a:t>( </a:t>
            </a:r>
            <a:r>
              <a:rPr lang="en-US" sz="2000" b="1" i="1" dirty="0">
                <a:solidFill>
                  <a:schemeClr val="bg1"/>
                </a:solidFill>
              </a:rPr>
              <a:t>from Latin “</a:t>
            </a:r>
            <a:r>
              <a:rPr lang="en-US" sz="2000" b="1" i="1" dirty="0" err="1">
                <a:solidFill>
                  <a:schemeClr val="bg1"/>
                </a:solidFill>
              </a:rPr>
              <a:t>Albus</a:t>
            </a:r>
            <a:r>
              <a:rPr lang="en-US" sz="2000" b="1" i="1" dirty="0" smtClean="0">
                <a:solidFill>
                  <a:schemeClr val="bg1"/>
                </a:solidFill>
              </a:rPr>
              <a:t>”</a:t>
            </a:r>
            <a:r>
              <a:rPr lang="ru-RU" sz="2000" b="1" i="1" dirty="0" smtClean="0">
                <a:solidFill>
                  <a:schemeClr val="bg1"/>
                </a:solidFill>
              </a:rPr>
              <a:t> -</a:t>
            </a:r>
            <a:r>
              <a:rPr lang="en-US" sz="2000" b="1" i="1" dirty="0" smtClean="0">
                <a:solidFill>
                  <a:schemeClr val="bg1"/>
                </a:solidFill>
              </a:rPr>
              <a:t>white) 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6143644"/>
            <a:ext cx="4896544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The </a:t>
            </a:r>
            <a:r>
              <a:rPr lang="en-US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white cliffs of Dover. 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2325" y="114733"/>
            <a:ext cx="2217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Albion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Мой фильм.mp4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7239" y="1000108"/>
            <a:ext cx="9096761" cy="511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636912"/>
            <a:ext cx="7659687" cy="1168400"/>
          </a:xfrm>
        </p:spPr>
        <p:txBody>
          <a:bodyPr/>
          <a:lstStyle/>
          <a:p>
            <a:r>
              <a:rPr lang="en-US" dirty="0" smtClean="0"/>
              <a:t>             </a:t>
            </a:r>
            <a:r>
              <a:rPr lang="en-US" sz="3200" dirty="0" smtClean="0"/>
              <a:t>W. Shakespeare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8760"/>
            <a:ext cx="7649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Britain is a world by itself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529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ой фильмбрт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604" y="859258"/>
            <a:ext cx="9147604" cy="514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4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693678"/>
              </p:ext>
            </p:extLst>
          </p:nvPr>
        </p:nvGraphicFramePr>
        <p:xfrm>
          <a:off x="179512" y="2276872"/>
          <a:ext cx="8352928" cy="2967098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1296144"/>
                <a:gridCol w="1080120"/>
                <a:gridCol w="1296144"/>
                <a:gridCol w="1152128"/>
                <a:gridCol w="1080120"/>
                <a:gridCol w="1440160"/>
              </a:tblGrid>
              <a:tr h="9165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5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1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48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693678"/>
              </p:ext>
            </p:extLst>
          </p:nvPr>
        </p:nvGraphicFramePr>
        <p:xfrm>
          <a:off x="179512" y="2276872"/>
          <a:ext cx="8352928" cy="2967098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1296144"/>
                <a:gridCol w="1080120"/>
                <a:gridCol w="1296144"/>
                <a:gridCol w="1152128"/>
                <a:gridCol w="1080120"/>
                <a:gridCol w="1440160"/>
              </a:tblGrid>
              <a:tr h="9165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Country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Capital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People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Language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Patron Saint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Symbol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Interesting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information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5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1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6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6" marR="43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48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7659687" cy="1168400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Reading for specific information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4221088"/>
            <a:ext cx="6135687" cy="163353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1. Определите тему текста.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2.Прочитайте текст, определите, освещены ли в нем указанные вопросы.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3. Найдите в тексте необходимую информацию или ответы на вопросы.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4. Прочитайте два текста на одну тему, найдите недостающую информацию или факты.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5.При </a:t>
            </a:r>
            <a:r>
              <a:rPr lang="ru-RU" sz="2400" dirty="0">
                <a:solidFill>
                  <a:srgbClr val="002060"/>
                </a:solidFill>
              </a:rPr>
              <a:t>обнаружении искомой информации цель поискового чтения достигнута.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 </a:t>
            </a:r>
          </a:p>
          <a:p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0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659687" cy="11684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Narrow" pitchFamily="34" charset="0"/>
              </a:rPr>
              <a:t>Правила работы в паре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84784"/>
            <a:ext cx="74888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Помните: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-Вместе вы сможете сделать быстрее, чем каждый по отдельности.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-Работать должен каждый на общий результат.</a:t>
            </a:r>
            <a:endParaRPr lang="ru-RU" sz="2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-Распределите обязанности, если задание письменное.</a:t>
            </a:r>
            <a:endParaRPr lang="ru-RU" sz="2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- Старайтесь работать тихо, не мешая другим.</a:t>
            </a:r>
            <a:endParaRPr lang="ru-RU" sz="3200" dirty="0"/>
          </a:p>
        </p:txBody>
      </p:sp>
      <p:pic>
        <p:nvPicPr>
          <p:cNvPr id="1026" name="Picture 2" descr="F:\к среде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2655"/>
            <a:ext cx="2649364" cy="134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24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к среде\Rippl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7182596" cy="4784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381" y="620688"/>
            <a:ext cx="8064896" cy="79208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/>
                <a:latin typeface="Batang" panose="02030600000101010101" pitchFamily="18" charset="-127"/>
                <a:ea typeface="Batang" panose="02030600000101010101" pitchFamily="18" charset="-127"/>
              </a:rPr>
              <a:t>Plan </a:t>
            </a:r>
            <a:endParaRPr lang="ru-RU" b="1" dirty="0">
              <a:solidFill>
                <a:srgbClr val="FF0000"/>
              </a:solidFill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51520" y="4077072"/>
            <a:ext cx="7848872" cy="9144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  1</a:t>
            </a:r>
            <a:r>
              <a:rPr lang="en-US" sz="2800" dirty="0">
                <a:solidFill>
                  <a:srgbClr val="002060"/>
                </a:solidFill>
              </a:rPr>
              <a:t>. Revise topical vocabulary. 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2. Brush up knowledge of Grammar 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(« Article with geographical names»).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3. Read the text to get more information about the country.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4. </a:t>
            </a:r>
            <a:r>
              <a:rPr lang="en-US" sz="2800" dirty="0" smtClean="0">
                <a:solidFill>
                  <a:srgbClr val="002060"/>
                </a:solidFill>
              </a:rPr>
              <a:t>Summarize information to </a:t>
            </a:r>
            <a:r>
              <a:rPr lang="en-US" sz="2800" dirty="0">
                <a:solidFill>
                  <a:srgbClr val="002060"/>
                </a:solidFill>
              </a:rPr>
              <a:t>tell about the parts of </a:t>
            </a:r>
            <a:r>
              <a:rPr lang="en-US" sz="2800" dirty="0" smtClean="0">
                <a:solidFill>
                  <a:srgbClr val="002060"/>
                </a:solidFill>
              </a:rPr>
              <a:t>the United </a:t>
            </a:r>
            <a:r>
              <a:rPr lang="en-US" sz="2800" dirty="0">
                <a:solidFill>
                  <a:srgbClr val="002060"/>
                </a:solidFill>
              </a:rPr>
              <a:t>Kingdom.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sz="2000" i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91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Учитель\Desktop\к среде\942884607.jpg"/>
          <p:cNvPicPr>
            <a:picLocks noChangeAspect="1" noChangeArrowheads="1"/>
          </p:cNvPicPr>
          <p:nvPr/>
        </p:nvPicPr>
        <p:blipFill>
          <a:blip r:embed="rId2"/>
          <a:srcRect l="2422"/>
          <a:stretch>
            <a:fillRect/>
          </a:stretch>
        </p:blipFill>
        <p:spPr bwMode="auto">
          <a:xfrm>
            <a:off x="18701" y="0"/>
            <a:ext cx="863468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 среде\bravo-well-done-great-job-thank-yo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2857" y="0"/>
            <a:ext cx="58782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к среде\Marea-britanie-g-jpg_1353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857364"/>
            <a:ext cx="4068830" cy="3062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Учитель\Desktop\к среде\9428846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422"/>
          <a:stretch>
            <a:fillRect/>
          </a:stretch>
        </p:blipFill>
        <p:spPr bwMode="auto">
          <a:xfrm>
            <a:off x="18701" y="0"/>
            <a:ext cx="863468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44624"/>
            <a:ext cx="645325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United Kingdom of Great Britain and Northern 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Ireland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countries and people. 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I:\сое-иненное-коро-евство-5057264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-52262"/>
            <a:ext cx="7035364" cy="690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28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381" y="620688"/>
            <a:ext cx="8064896" cy="79208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/>
                <a:latin typeface="Batang" panose="02030600000101010101" pitchFamily="18" charset="-127"/>
                <a:ea typeface="Batang" panose="02030600000101010101" pitchFamily="18" charset="-127"/>
              </a:rPr>
              <a:t>Plan </a:t>
            </a:r>
            <a:endParaRPr lang="ru-RU" b="1" dirty="0">
              <a:solidFill>
                <a:srgbClr val="FF0000"/>
              </a:solidFill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51520" y="4077072"/>
            <a:ext cx="7848872" cy="9144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  1</a:t>
            </a:r>
            <a:r>
              <a:rPr lang="en-US" sz="2800" dirty="0">
                <a:solidFill>
                  <a:srgbClr val="002060"/>
                </a:solidFill>
              </a:rPr>
              <a:t>. Revise topical vocabulary. 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2. Brush up knowledge of </a:t>
            </a:r>
            <a:r>
              <a:rPr lang="en-US" sz="2800" dirty="0" smtClean="0">
                <a:solidFill>
                  <a:srgbClr val="002060"/>
                </a:solidFill>
              </a:rPr>
              <a:t>Grammar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rule 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(« Article with geographical names»).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3. </a:t>
            </a:r>
            <a:r>
              <a:rPr lang="en-US" sz="2800" dirty="0" smtClean="0">
                <a:solidFill>
                  <a:srgbClr val="002060"/>
                </a:solidFill>
              </a:rPr>
              <a:t>Read the text </a:t>
            </a:r>
            <a:r>
              <a:rPr lang="en-US" sz="2800" dirty="0">
                <a:solidFill>
                  <a:srgbClr val="002060"/>
                </a:solidFill>
              </a:rPr>
              <a:t>to get more information about the country.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 4. Summarize information </a:t>
            </a:r>
            <a:r>
              <a:rPr lang="en-US" sz="2800" dirty="0" smtClean="0">
                <a:solidFill>
                  <a:srgbClr val="002060"/>
                </a:solidFill>
              </a:rPr>
              <a:t>to tell </a:t>
            </a:r>
            <a:r>
              <a:rPr lang="en-US" sz="2800" dirty="0">
                <a:solidFill>
                  <a:srgbClr val="002060"/>
                </a:solidFill>
              </a:rPr>
              <a:t>about the parts of </a:t>
            </a:r>
            <a:r>
              <a:rPr lang="en-US" sz="2800" dirty="0" smtClean="0">
                <a:solidFill>
                  <a:srgbClr val="002060"/>
                </a:solidFill>
              </a:rPr>
              <a:t>the United </a:t>
            </a:r>
            <a:r>
              <a:rPr lang="en-US" sz="2800" dirty="0">
                <a:solidFill>
                  <a:srgbClr val="002060"/>
                </a:solidFill>
              </a:rPr>
              <a:t>Kingdom.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sz="2000" i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9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3568" y="2852936"/>
            <a:ext cx="7318576" cy="3819872"/>
          </a:xfrm>
        </p:spPr>
        <p:txBody>
          <a:bodyPr>
            <a:noAutofit/>
          </a:bodyPr>
          <a:lstStyle/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juərəp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:,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naitid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kiŋdəm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iŋglənd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skotlənd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weilz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[,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no:ðn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aiələnd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edinbərə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ka:dif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[,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bel’fa:st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temz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[,no:</a:t>
            </a:r>
            <a:r>
              <a:rPr lang="el-GR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 ‘</a:t>
            </a:r>
            <a:r>
              <a:rPr lang="en-GB" sz="24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:]</a:t>
            </a:r>
          </a:p>
          <a:p>
            <a:r>
              <a:rPr lang="en-GB" sz="24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[ət’læntik ‘</a:t>
            </a:r>
            <a:r>
              <a:rPr lang="en-GB" sz="24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ouʃn]</a:t>
            </a:r>
            <a:endParaRPr lang="en-GB" sz="24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i="0" dirty="0"/>
          </a:p>
        </p:txBody>
      </p:sp>
    </p:spTree>
    <p:extLst>
      <p:ext uri="{BB962C8B-B14F-4D97-AF65-F5344CB8AC3E}">
        <p14:creationId xmlns:p14="http://schemas.microsoft.com/office/powerpoint/2010/main" val="245378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552" y="4797152"/>
            <a:ext cx="8229600" cy="114300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  <a:cs typeface="Times New Roman" panose="02020603050405020304" pitchFamily="18" charset="0"/>
              </a:rPr>
              <a:t>are used with the definite article.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cities 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seas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countries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an island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rivers</a:t>
            </a:r>
            <a:endParaRPr lang="en-GB" dirty="0">
              <a:solidFill>
                <a:srgbClr val="002060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groups </a:t>
            </a:r>
            <a:r>
              <a:rPr lang="en-GB" dirty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of </a:t>
            </a: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islands</a:t>
            </a:r>
          </a:p>
          <a:p>
            <a:pPr marL="137160" indent="0">
              <a:buNone/>
            </a:pPr>
            <a:r>
              <a:rPr lang="en-GB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mountain</a:t>
            </a:r>
            <a:r>
              <a:rPr lang="ru-RU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ranges</a:t>
            </a:r>
            <a:endParaRPr lang="ru-RU" dirty="0" smtClean="0">
              <a:solidFill>
                <a:srgbClr val="002060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official </a:t>
            </a:r>
            <a:r>
              <a:rPr lang="en-GB" dirty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names of </a:t>
            </a: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states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continents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oceans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nations…</a:t>
            </a:r>
          </a:p>
          <a:p>
            <a:pPr marL="137160" indent="0">
              <a:buNone/>
            </a:pPr>
            <a:endParaRPr lang="ru-RU" dirty="0" smtClean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24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552" y="4797152"/>
            <a:ext cx="8229600" cy="114300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  <a:cs typeface="Times New Roman" panose="02020603050405020304" pitchFamily="18" charset="0"/>
              </a:rPr>
              <a:t>are used with the definite article.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cities 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seas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countries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an island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rivers</a:t>
            </a:r>
            <a:endParaRPr lang="en-GB" dirty="0">
              <a:solidFill>
                <a:srgbClr val="FF0000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groups </a:t>
            </a:r>
            <a:r>
              <a:rPr lang="en-GB" dirty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of </a:t>
            </a: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islands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mountain</a:t>
            </a:r>
            <a:r>
              <a:rPr lang="ru-RU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ranges</a:t>
            </a:r>
            <a:endParaRPr lang="ru-RU" smtClean="0">
              <a:solidFill>
                <a:srgbClr val="FF0000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official </a:t>
            </a:r>
            <a:r>
              <a:rPr lang="en-GB" dirty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names of </a:t>
            </a: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states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continents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oceans</a:t>
            </a:r>
          </a:p>
          <a:p>
            <a:pPr marL="137160" indent="0">
              <a:buNone/>
            </a:pPr>
            <a:r>
              <a:rPr lang="en-GB" dirty="0" smtClean="0">
                <a:solidFill>
                  <a:srgbClr val="FF0000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nations…</a:t>
            </a:r>
          </a:p>
          <a:p>
            <a:pPr marL="137160" indent="0">
              <a:buNone/>
            </a:pPr>
            <a:endParaRPr lang="ru-RU" dirty="0" smtClean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64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196752"/>
            <a:ext cx="7704856" cy="4536504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en-US" sz="2400" dirty="0" smtClean="0">
                <a:solidFill>
                  <a:srgbClr val="002060"/>
                </a:solidFill>
              </a:rPr>
              <a:t>. </a:t>
            </a:r>
            <a:r>
              <a:rPr lang="en-US" sz="2400" b="1" u="sng" dirty="0" smtClean="0">
                <a:solidFill>
                  <a:srgbClr val="FF0000"/>
                </a:solidFill>
              </a:rPr>
              <a:t>The   </a:t>
            </a:r>
            <a:r>
              <a:rPr lang="en-US" sz="2400" dirty="0" smtClean="0">
                <a:solidFill>
                  <a:srgbClr val="002060"/>
                </a:solidFill>
              </a:rPr>
              <a:t> UK </a:t>
            </a:r>
            <a:r>
              <a:rPr lang="en-US" sz="2400" dirty="0">
                <a:solidFill>
                  <a:srgbClr val="002060"/>
                </a:solidFill>
              </a:rPr>
              <a:t>is situated </a:t>
            </a:r>
            <a:r>
              <a:rPr lang="en-US" sz="2400" dirty="0" smtClean="0">
                <a:solidFill>
                  <a:srgbClr val="002060"/>
                </a:solidFill>
              </a:rPr>
              <a:t>in </a:t>
            </a:r>
            <a:r>
              <a:rPr lang="en-US" sz="2400" b="1" u="sng" dirty="0" smtClean="0">
                <a:solidFill>
                  <a:srgbClr val="FF0000"/>
                </a:solidFill>
              </a:rPr>
              <a:t>the</a:t>
            </a:r>
            <a:r>
              <a:rPr lang="en-US" sz="2400" dirty="0" smtClean="0">
                <a:solidFill>
                  <a:srgbClr val="002060"/>
                </a:solidFill>
              </a:rPr>
              <a:t> British </a:t>
            </a:r>
            <a:r>
              <a:rPr lang="en-US" sz="2400" dirty="0">
                <a:solidFill>
                  <a:srgbClr val="002060"/>
                </a:solidFill>
              </a:rPr>
              <a:t>Isles.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2.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The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English Channel separates ____ Britain from the continent.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3.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The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Irish Republic is an independent country.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4. People who live in _____ Wales are </a:t>
            </a:r>
            <a:r>
              <a:rPr lang="en-US" sz="2400" dirty="0" smtClean="0">
                <a:solidFill>
                  <a:srgbClr val="002060"/>
                </a:solidFill>
              </a:rPr>
              <a:t>called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 the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Welsh.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5. The capital of ____ Northern Ireland is ____ Belfast.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6.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The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Thames is the most famous river </a:t>
            </a:r>
            <a:r>
              <a:rPr lang="en-US" sz="2400" dirty="0" smtClean="0">
                <a:solidFill>
                  <a:srgbClr val="002060"/>
                </a:solidFill>
              </a:rPr>
              <a:t>in   </a:t>
            </a:r>
            <a:r>
              <a:rPr lang="en-US" sz="2400" b="1" u="sng" dirty="0" smtClean="0">
                <a:solidFill>
                  <a:srgbClr val="FF0000"/>
                </a:solidFill>
              </a:rPr>
              <a:t> the     </a:t>
            </a:r>
            <a:r>
              <a:rPr lang="en-US" sz="2400" dirty="0" smtClean="0">
                <a:solidFill>
                  <a:srgbClr val="002060"/>
                </a:solidFill>
              </a:rPr>
              <a:t>United </a:t>
            </a:r>
            <a:r>
              <a:rPr lang="en-US" sz="2400" dirty="0">
                <a:solidFill>
                  <a:srgbClr val="002060"/>
                </a:solidFill>
              </a:rPr>
              <a:t>Kingdom.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</a:rPr>
              <a:t>7.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The </a:t>
            </a:r>
            <a:r>
              <a:rPr lang="en-US" sz="2400" b="1" u="sng" dirty="0" smtClean="0">
                <a:solidFill>
                  <a:srgbClr val="FF0000"/>
                </a:solidFill>
              </a:rPr>
              <a:t>  </a:t>
            </a:r>
            <a:r>
              <a:rPr lang="en-US" sz="2400" dirty="0" smtClean="0">
                <a:solidFill>
                  <a:srgbClr val="002060"/>
                </a:solidFill>
              </a:rPr>
              <a:t>UK </a:t>
            </a:r>
            <a:r>
              <a:rPr lang="en-US" sz="2400" dirty="0">
                <a:solidFill>
                  <a:srgbClr val="002060"/>
                </a:solidFill>
              </a:rPr>
              <a:t>is washed by 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the </a:t>
            </a:r>
            <a:r>
              <a:rPr lang="en-US" sz="2400" b="1" u="sng" dirty="0" smtClean="0">
                <a:solidFill>
                  <a:srgbClr val="FF0000"/>
                </a:solidFill>
              </a:rPr>
              <a:t>   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Atlantic Ocean in the east</a:t>
            </a:r>
            <a:r>
              <a:rPr lang="en-GB" sz="2400" dirty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3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тандартная">
      <a:dk1>
        <a:sysClr val="windowText" lastClr="000000"/>
      </a:dk1>
      <a:lt1>
        <a:sysClr val="window" lastClr="F9F9F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972</TotalTime>
  <Words>441</Words>
  <Application>Microsoft Office PowerPoint</Application>
  <PresentationFormat>Экран (4:3)</PresentationFormat>
  <Paragraphs>152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Plan </vt:lpstr>
      <vt:lpstr>Презентация PowerPoint</vt:lpstr>
      <vt:lpstr>are used with the definite article. </vt:lpstr>
      <vt:lpstr>are used with the definite article. </vt:lpstr>
      <vt:lpstr>Презентация PowerPoint</vt:lpstr>
      <vt:lpstr>             W. Shakespeare</vt:lpstr>
      <vt:lpstr>Презентация PowerPoint</vt:lpstr>
      <vt:lpstr>Презентация PowerPoint</vt:lpstr>
      <vt:lpstr>Презентация PowerPoint</vt:lpstr>
      <vt:lpstr>Reading for specific information</vt:lpstr>
      <vt:lpstr>Правила работы в паре</vt:lpstr>
      <vt:lpstr>Презентация PowerPoint</vt:lpstr>
      <vt:lpstr>Plan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Татьяна</cp:lastModifiedBy>
  <cp:revision>34</cp:revision>
  <dcterms:created xsi:type="dcterms:W3CDTF">2016-01-23T07:59:24Z</dcterms:created>
  <dcterms:modified xsi:type="dcterms:W3CDTF">2017-01-04T20:43:02Z</dcterms:modified>
</cp:coreProperties>
</file>