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71" r:id="rId14"/>
    <p:sldId id="272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1402" autoAdjust="0"/>
  </p:normalViewPr>
  <p:slideViewPr>
    <p:cSldViewPr>
      <p:cViewPr varScale="1">
        <p:scale>
          <a:sx n="74" d="100"/>
          <a:sy n="74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DB890A-E4E1-41AB-9E56-DEF40C262D16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E485AA-41ED-4F9E-AD97-3CB85505F5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485AA-41ED-4F9E-AD97-3CB85505F57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FD54F85-BDF4-4A8A-9896-6477273A63E9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3F4FC86-3617-4478-8F7F-AAD28EC5D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D54F85-BDF4-4A8A-9896-6477273A63E9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F4FC86-3617-4478-8F7F-AAD28EC5D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D54F85-BDF4-4A8A-9896-6477273A63E9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F4FC86-3617-4478-8F7F-AAD28EC5D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D54F85-BDF4-4A8A-9896-6477273A63E9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F4FC86-3617-4478-8F7F-AAD28EC5DE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D54F85-BDF4-4A8A-9896-6477273A63E9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F4FC86-3617-4478-8F7F-AAD28EC5DE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D54F85-BDF4-4A8A-9896-6477273A63E9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F4FC86-3617-4478-8F7F-AAD28EC5DE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D54F85-BDF4-4A8A-9896-6477273A63E9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F4FC86-3617-4478-8F7F-AAD28EC5D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D54F85-BDF4-4A8A-9896-6477273A63E9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F4FC86-3617-4478-8F7F-AAD28EC5DE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FD54F85-BDF4-4A8A-9896-6477273A63E9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F4FC86-3617-4478-8F7F-AAD28EC5D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FD54F85-BDF4-4A8A-9896-6477273A63E9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3F4FC86-3617-4478-8F7F-AAD28EC5D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FD54F85-BDF4-4A8A-9896-6477273A63E9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3F4FC86-3617-4478-8F7F-AAD28EC5DED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FD54F85-BDF4-4A8A-9896-6477273A63E9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3F4FC86-3617-4478-8F7F-AAD28EC5DED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14348" y="1214423"/>
            <a:ext cx="7743852" cy="2500329"/>
          </a:xfrm>
        </p:spPr>
        <p:txBody>
          <a:bodyPr/>
          <a:lstStyle/>
          <a:p>
            <a:r>
              <a:rPr lang="en-US" b="1" dirty="0" smtClean="0"/>
              <a:t>Unit 1</a:t>
            </a:r>
            <a:r>
              <a:rPr lang="en-US" b="1" dirty="0" smtClean="0">
                <a:solidFill>
                  <a:srgbClr val="002060"/>
                </a:solidFill>
              </a:rPr>
              <a:t/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sz="5400" b="1" dirty="0" smtClean="0">
                <a:solidFill>
                  <a:srgbClr val="002060"/>
                </a:solidFill>
              </a:rPr>
              <a:t>People With Personality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b="1" dirty="0" smtClean="0">
              <a:solidFill>
                <a:schemeClr val="tx1"/>
              </a:solidFill>
            </a:endParaRPr>
          </a:p>
          <a:p>
            <a:r>
              <a:rPr lang="en-US" sz="4600" b="1" dirty="0" smtClean="0">
                <a:solidFill>
                  <a:schemeClr val="tx1"/>
                </a:solidFill>
              </a:rPr>
              <a:t>Lessons 1-2</a:t>
            </a:r>
          </a:p>
          <a:p>
            <a:r>
              <a:rPr lang="en-US" sz="4400" b="1" dirty="0" smtClean="0">
                <a:solidFill>
                  <a:schemeClr val="accent2">
                    <a:lumMod val="75000"/>
                  </a:schemeClr>
                </a:solidFill>
              </a:rPr>
              <a:t>What We Look like</a:t>
            </a:r>
            <a:endParaRPr lang="ru-RU" sz="4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357166"/>
            <a:ext cx="8258204" cy="5650125"/>
          </a:xfrm>
        </p:spPr>
        <p:txBody>
          <a:bodyPr/>
          <a:lstStyle/>
          <a:p>
            <a:pPr>
              <a:buNone/>
            </a:pPr>
            <a:endParaRPr lang="en-US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Natalia </a:t>
            </a:r>
            <a:r>
              <a:rPr lang="en-US" b="1" dirty="0" err="1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Fedorovna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>
              <a:buNone/>
            </a:pP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is going to teach almost all subjects in the 1st grade.</a:t>
            </a:r>
          </a:p>
          <a:p>
            <a:pPr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She is small and slim. </a:t>
            </a:r>
          </a:p>
          <a:p>
            <a:pPr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    She has very short hair. </a:t>
            </a:r>
          </a:p>
          <a:p>
            <a:pPr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    She has very kind brown eyes.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500042"/>
            <a:ext cx="8258204" cy="5507249"/>
          </a:xfrm>
        </p:spPr>
        <p:txBody>
          <a:bodyPr/>
          <a:lstStyle/>
          <a:p>
            <a:pPr marL="624078" indent="-514350">
              <a:buNone/>
            </a:pPr>
            <a:endParaRPr lang="en-US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624078" indent="-514350">
              <a:buNone/>
            </a:pP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Lydia </a:t>
            </a:r>
            <a:r>
              <a:rPr lang="en-US" b="1" dirty="0" err="1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Ivanovna</a:t>
            </a:r>
            <a:endParaRPr lang="en-US" b="1" dirty="0" smtClean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624078" indent="-514350">
              <a:buNone/>
            </a:pP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 marL="624078" indent="-514350"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is going to teach Literature in the 5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grade.</a:t>
            </a:r>
          </a:p>
          <a:p>
            <a:pPr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    She is not very tall, a bit plump</a:t>
            </a:r>
            <a:r>
              <a:rPr lang="en-US" sz="20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ish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 </a:t>
            </a:r>
          </a:p>
          <a:p>
            <a:pPr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She has shoulder-length  blonde hair.  </a:t>
            </a:r>
          </a:p>
          <a:p>
            <a:pPr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She has ice-blue eyes.</a:t>
            </a:r>
          </a:p>
          <a:p>
            <a:pPr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    She is wearing a long, black jacket, a knee-length skirt and shoes with low heels. 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825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14313"/>
            <a:ext cx="8229600" cy="214312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C00000"/>
                </a:solidFill>
              </a:rPr>
              <a:t>Can you do me a </a:t>
            </a:r>
            <a:r>
              <a:rPr lang="en-US" sz="2400" dirty="0" err="1" smtClean="0">
                <a:solidFill>
                  <a:srgbClr val="C00000"/>
                </a:solidFill>
              </a:rPr>
              <a:t>favour</a:t>
            </a:r>
            <a:r>
              <a:rPr lang="en-US" sz="2400" dirty="0" smtClean="0">
                <a:solidFill>
                  <a:srgbClr val="C00000"/>
                </a:solidFill>
              </a:rPr>
              <a:t> ?</a:t>
            </a:r>
            <a:endParaRPr lang="ru-RU" sz="2400" dirty="0">
              <a:solidFill>
                <a:srgbClr val="C000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714356"/>
          <a:ext cx="8667768" cy="5643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33884"/>
                <a:gridCol w="4333884"/>
              </a:tblGrid>
              <a:tr h="5643602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Ask for a </a:t>
                      </a:r>
                      <a:r>
                        <a:rPr lang="en-US" sz="1600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favour</a:t>
                      </a:r>
                      <a:r>
                        <a:rPr 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Can you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 do me a </a:t>
                      </a:r>
                      <a:r>
                        <a:rPr lang="en-US" sz="1600" baseline="0" dirty="0" err="1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favour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?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Can I ask you a </a:t>
                      </a:r>
                      <a:r>
                        <a:rPr lang="en-US" sz="1600" dirty="0" err="1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favour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?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Express why.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I’ll …</a:t>
                      </a:r>
                    </a:p>
                    <a:p>
                      <a:endParaRPr lang="en-US" sz="160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en-US" sz="160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en-US" sz="160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en-US" sz="1600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r>
                        <a:rPr 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Give personal information.</a:t>
                      </a:r>
                    </a:p>
                    <a:p>
                      <a:r>
                        <a:rPr lang="en-US" sz="1600" dirty="0" err="1" smtClean="0">
                          <a:latin typeface="Calibri" pitchFamily="34" charset="0"/>
                          <a:cs typeface="Calibri" pitchFamily="34" charset="0"/>
                        </a:rPr>
                        <a:t>She/He</a:t>
                      </a: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 is …</a:t>
                      </a:r>
                    </a:p>
                    <a:p>
                      <a:endParaRPr lang="en-US" sz="1600" dirty="0" smtClean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r>
                        <a:rPr lang="en-US" sz="1600" dirty="0" err="1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She/He</a:t>
                      </a:r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 is …</a:t>
                      </a:r>
                    </a:p>
                    <a:p>
                      <a:endParaRPr lang="en-US" sz="1600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r>
                        <a:rPr lang="en-US" sz="160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Well… she/he</a:t>
                      </a:r>
                      <a:r>
                        <a:rPr lang="en-US" sz="16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  is hard to please…</a:t>
                      </a:r>
                    </a:p>
                    <a:p>
                      <a:r>
                        <a:rPr lang="en-US" sz="16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Take her/him to…</a:t>
                      </a:r>
                      <a:endParaRPr lang="en-US" sz="1600" dirty="0" smtClean="0">
                        <a:solidFill>
                          <a:schemeClr val="bg1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en-US" sz="1600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en-US" sz="1600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r>
                        <a:rPr 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Thank.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Thanks</a:t>
                      </a:r>
                      <a:endParaRPr lang="ru-RU" sz="16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60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en-US" sz="1600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en-US" sz="1600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en-US" sz="1600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r>
                        <a:rPr 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Agree.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Sure.</a:t>
                      </a:r>
                    </a:p>
                    <a:p>
                      <a:r>
                        <a:rPr lang="en-US" sz="1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Ask</a:t>
                      </a:r>
                      <a:r>
                        <a:rPr lang="en-US" sz="16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 for personal information</a:t>
                      </a:r>
                      <a:r>
                        <a:rPr lang="en-US" sz="1600" baseline="0" dirty="0" smtClean="0">
                          <a:solidFill>
                            <a:schemeClr val="accent3">
                              <a:lumMod val="60000"/>
                              <a:lumOff val="40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.</a:t>
                      </a:r>
                    </a:p>
                    <a:p>
                      <a:r>
                        <a:rPr lang="en-US" sz="1600" baseline="0" dirty="0" smtClean="0">
                          <a:latin typeface="Calibri" pitchFamily="34" charset="0"/>
                          <a:cs typeface="Calibri" pitchFamily="34" charset="0"/>
                        </a:rPr>
                        <a:t>What does she/he  look like?</a:t>
                      </a:r>
                    </a:p>
                    <a:p>
                      <a:r>
                        <a:rPr lang="en-US" sz="1600" baseline="0" dirty="0" smtClean="0">
                          <a:latin typeface="Calibri" pitchFamily="34" charset="0"/>
                          <a:cs typeface="Calibri" pitchFamily="34" charset="0"/>
                        </a:rPr>
                        <a:t>Is she/he …?</a:t>
                      </a:r>
                    </a:p>
                    <a:p>
                      <a:endParaRPr lang="en-US" sz="1600" baseline="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en-US" sz="1600" baseline="0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r>
                        <a:rPr lang="en-US" sz="16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Well, what‘s she/he like?</a:t>
                      </a:r>
                    </a:p>
                    <a:p>
                      <a:endParaRPr lang="en-US" sz="1600" baseline="0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r>
                        <a:rPr lang="en-US" sz="1600" baseline="0" dirty="0" smtClean="0">
                          <a:solidFill>
                            <a:schemeClr val="bg1"/>
                          </a:solidFill>
                          <a:latin typeface="Calibri" pitchFamily="34" charset="0"/>
                          <a:cs typeface="Calibri" pitchFamily="34" charset="0"/>
                        </a:rPr>
                        <a:t>What does she/he like?</a:t>
                      </a:r>
                    </a:p>
                    <a:p>
                      <a:endParaRPr lang="en-US" sz="1600" baseline="0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en-US" sz="1600" baseline="0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r>
                        <a:rPr lang="en-US" sz="16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Promise.</a:t>
                      </a:r>
                    </a:p>
                    <a:p>
                      <a:r>
                        <a:rPr lang="en-US" sz="1600" baseline="0" dirty="0" smtClean="0">
                          <a:latin typeface="Calibri" pitchFamily="34" charset="0"/>
                          <a:cs typeface="Calibri" pitchFamily="34" charset="0"/>
                        </a:rPr>
                        <a:t>All right . I’ll …</a:t>
                      </a:r>
                    </a:p>
                    <a:p>
                      <a:endParaRPr lang="en-US" sz="1600" baseline="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en-US" sz="1600" baseline="0" dirty="0" smtClean="0">
                        <a:solidFill>
                          <a:schemeClr val="accent3">
                            <a:lumMod val="60000"/>
                            <a:lumOff val="40000"/>
                          </a:schemeClr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r>
                        <a:rPr lang="en-US" sz="1600" baseline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alibri" pitchFamily="34" charset="0"/>
                          <a:cs typeface="Calibri" pitchFamily="34" charset="0"/>
                        </a:rPr>
                        <a:t>Reply.</a:t>
                      </a:r>
                    </a:p>
                    <a:p>
                      <a:r>
                        <a:rPr lang="en-US" sz="1600" baseline="0" dirty="0" smtClean="0">
                          <a:latin typeface="Calibri" pitchFamily="34" charset="0"/>
                          <a:cs typeface="Calibri" pitchFamily="34" charset="0"/>
                        </a:rPr>
                        <a:t>No problem.</a:t>
                      </a:r>
                      <a:endParaRPr lang="ru-RU" sz="16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              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What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does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she/he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look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like?</a:t>
            </a:r>
          </a:p>
          <a:p>
            <a:pPr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                                Как … выглядит?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          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</a:p>
          <a:p>
            <a:pPr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               </a:t>
            </a:r>
          </a:p>
          <a:p>
            <a:pPr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              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What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is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she/he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like?</a:t>
            </a:r>
            <a:endParaRPr lang="ru-RU" b="1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                                Какой … характер?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          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   </a:t>
            </a:r>
          </a:p>
          <a:p>
            <a:pPr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               </a:t>
            </a:r>
          </a:p>
          <a:p>
            <a:pPr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              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What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does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she/he </a:t>
            </a:r>
            <a:r>
              <a:rPr lang="ru-RU" b="1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smtClean="0">
                <a:latin typeface="Calibri" pitchFamily="34" charset="0"/>
                <a:cs typeface="Calibri" pitchFamily="34" charset="0"/>
              </a:rPr>
              <a:t>like?</a:t>
            </a:r>
            <a:endParaRPr lang="ru-RU" b="1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                                 Что … любит?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Remember!</a:t>
            </a:r>
            <a:endParaRPr lang="ru-RU" sz="3200" dirty="0">
              <a:solidFill>
                <a:schemeClr val="accent1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714356"/>
            <a:ext cx="8858312" cy="5715040"/>
          </a:xfrm>
          <a:ln>
            <a:solidFill>
              <a:schemeClr val="bg2">
                <a:lumMod val="50000"/>
              </a:schemeClr>
            </a:solidFill>
          </a:ln>
        </p:spPr>
        <p:txBody>
          <a:bodyPr/>
          <a:lstStyle/>
          <a:p>
            <a:pPr>
              <a:buNone/>
            </a:pPr>
            <a:r>
              <a:rPr lang="en-US" dirty="0" smtClean="0"/>
              <a:t>   </a:t>
            </a:r>
            <a:r>
              <a:rPr lang="en-US" sz="1600" b="1" dirty="0" smtClean="0"/>
              <a:t>1                  2              3               4                 5                   6</a:t>
            </a:r>
          </a:p>
          <a:p>
            <a:pPr>
              <a:buNone/>
            </a:pPr>
            <a:endParaRPr lang="en-US" sz="2000" b="1" dirty="0" smtClean="0"/>
          </a:p>
          <a:p>
            <a:pPr>
              <a:buNone/>
            </a:pPr>
            <a:r>
              <a:rPr lang="en-US" sz="2000" b="1" dirty="0" smtClean="0"/>
              <a:t>   </a:t>
            </a:r>
            <a:endParaRPr lang="ru-RU" sz="20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74638"/>
            <a:ext cx="8186766" cy="511156"/>
          </a:xfrm>
        </p:spPr>
        <p:txBody>
          <a:bodyPr>
            <a:noAutofit/>
          </a:bodyPr>
          <a:lstStyle/>
          <a:p>
            <a:r>
              <a:rPr lang="en-US" sz="3200" dirty="0" smtClean="0">
                <a:solidFill>
                  <a:schemeClr val="accent1">
                    <a:lumMod val="50000"/>
                  </a:schemeClr>
                </a:solidFill>
              </a:rPr>
              <a:t>ADJECTIVES:</a:t>
            </a:r>
            <a:r>
              <a:rPr lang="en-US" sz="3200" b="0" dirty="0" smtClean="0">
                <a:solidFill>
                  <a:schemeClr val="accent1">
                    <a:lumMod val="50000"/>
                  </a:schemeClr>
                </a:solidFill>
              </a:rPr>
              <a:t>  WORD-ORDER</a:t>
            </a:r>
            <a:endParaRPr lang="ru-RU" sz="3200" b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43042" y="1285860"/>
            <a:ext cx="785818" cy="707886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how</a:t>
            </a:r>
          </a:p>
          <a:p>
            <a:r>
              <a:rPr lang="en-US" sz="2000" b="1" dirty="0" smtClean="0"/>
              <a:t> big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14282" y="1285860"/>
            <a:ext cx="1143008" cy="707886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opinion</a:t>
            </a:r>
          </a:p>
          <a:p>
            <a:r>
              <a:rPr lang="en-US" sz="2000" b="1" dirty="0" smtClean="0"/>
              <a:t>   </a:t>
            </a:r>
            <a:r>
              <a:rPr lang="en-US" sz="2000" b="1" dirty="0" err="1" smtClean="0"/>
              <a:t>adj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714613" y="1285860"/>
            <a:ext cx="785818" cy="707886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how </a:t>
            </a:r>
          </a:p>
          <a:p>
            <a:r>
              <a:rPr lang="en-US" sz="2000" b="1" dirty="0" smtClean="0"/>
              <a:t> old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714744" y="1285860"/>
            <a:ext cx="1000132" cy="707886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 </a:t>
            </a:r>
            <a:r>
              <a:rPr lang="en-US" sz="2000" b="1" dirty="0" smtClean="0"/>
              <a:t>what </a:t>
            </a:r>
          </a:p>
          <a:p>
            <a:r>
              <a:rPr lang="en-US" sz="2000" b="1" dirty="0" err="1" smtClean="0"/>
              <a:t>colour</a:t>
            </a:r>
            <a:endParaRPr lang="ru-RU" sz="2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929190" y="1285860"/>
            <a:ext cx="1000132" cy="707886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where </a:t>
            </a:r>
          </a:p>
          <a:p>
            <a:r>
              <a:rPr lang="en-US" sz="2000" b="1" dirty="0" smtClean="0"/>
              <a:t> from</a:t>
            </a:r>
            <a:endParaRPr lang="ru-RU" sz="20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6143637" y="1285860"/>
            <a:ext cx="1357322" cy="707886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what is it </a:t>
            </a:r>
          </a:p>
          <a:p>
            <a:r>
              <a:rPr lang="en-US" sz="2000" b="1" dirty="0" smtClean="0"/>
              <a:t> made of</a:t>
            </a:r>
            <a:endParaRPr lang="ru-RU" sz="2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7786710" y="785794"/>
            <a:ext cx="928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7786710" y="1357298"/>
            <a:ext cx="1143008" cy="446276"/>
          </a:xfrm>
          <a:prstGeom prst="rect">
            <a:avLst/>
          </a:prstGeom>
          <a:noFill/>
          <a:ln>
            <a:solidFill>
              <a:schemeClr val="bg2">
                <a:lumMod val="50000"/>
                <a:alpha val="86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300" b="1" dirty="0" smtClean="0">
                <a:solidFill>
                  <a:schemeClr val="accent1">
                    <a:lumMod val="50000"/>
                  </a:schemeClr>
                </a:solidFill>
              </a:rPr>
              <a:t>NOUN</a:t>
            </a:r>
          </a:p>
        </p:txBody>
      </p:sp>
      <p:cxnSp>
        <p:nvCxnSpPr>
          <p:cNvPr id="24" name="Прямая со стрелкой 23"/>
          <p:cNvCxnSpPr>
            <a:stCxn id="12" idx="3"/>
            <a:endCxn id="10" idx="1"/>
          </p:cNvCxnSpPr>
          <p:nvPr/>
        </p:nvCxnSpPr>
        <p:spPr>
          <a:xfrm>
            <a:off x="1357290" y="1639803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0" idx="3"/>
            <a:endCxn id="14" idx="1"/>
          </p:cNvCxnSpPr>
          <p:nvPr/>
        </p:nvCxnSpPr>
        <p:spPr>
          <a:xfrm>
            <a:off x="2428860" y="1639803"/>
            <a:ext cx="285753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>
            <a:stCxn id="14" idx="3"/>
            <a:endCxn id="15" idx="1"/>
          </p:cNvCxnSpPr>
          <p:nvPr/>
        </p:nvCxnSpPr>
        <p:spPr>
          <a:xfrm>
            <a:off x="3500431" y="1639803"/>
            <a:ext cx="214313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>
            <a:stCxn id="15" idx="3"/>
            <a:endCxn id="17" idx="1"/>
          </p:cNvCxnSpPr>
          <p:nvPr/>
        </p:nvCxnSpPr>
        <p:spPr>
          <a:xfrm>
            <a:off x="4714876" y="1639803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stCxn id="17" idx="3"/>
            <a:endCxn id="19" idx="1"/>
          </p:cNvCxnSpPr>
          <p:nvPr/>
        </p:nvCxnSpPr>
        <p:spPr>
          <a:xfrm>
            <a:off x="5929322" y="1639803"/>
            <a:ext cx="214315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>
            <a:stCxn id="19" idx="3"/>
            <a:endCxn id="22" idx="1"/>
          </p:cNvCxnSpPr>
          <p:nvPr/>
        </p:nvCxnSpPr>
        <p:spPr>
          <a:xfrm flipV="1">
            <a:off x="7500959" y="1580436"/>
            <a:ext cx="285751" cy="5936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/>
          <p:cNvSpPr txBox="1"/>
          <p:nvPr/>
        </p:nvSpPr>
        <p:spPr>
          <a:xfrm>
            <a:off x="357158" y="3500438"/>
            <a:ext cx="835824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                                       a  nice  sunny  day</a:t>
            </a:r>
          </a:p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                                       an  intelligent  young  man</a:t>
            </a:r>
          </a:p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                                       a  beautiful  large round  table</a:t>
            </a:r>
          </a:p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                                       a  small  black  plastic  bag</a:t>
            </a:r>
          </a:p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                                        an  old  white  cotton  shirt 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                                   </a:t>
            </a:r>
            <a:endParaRPr lang="ru-RU" dirty="0"/>
          </a:p>
        </p:txBody>
      </p:sp>
      <p:sp>
        <p:nvSpPr>
          <p:cNvPr id="123" name="TextBox 122"/>
          <p:cNvSpPr txBox="1"/>
          <p:nvPr/>
        </p:nvSpPr>
        <p:spPr>
          <a:xfrm>
            <a:off x="1000101" y="2500306"/>
            <a:ext cx="928694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  size,</a:t>
            </a:r>
          </a:p>
          <a:p>
            <a:r>
              <a:rPr lang="en-US" dirty="0" smtClean="0"/>
              <a:t>length</a:t>
            </a:r>
            <a:endParaRPr lang="ru-RU" dirty="0"/>
          </a:p>
        </p:txBody>
      </p:sp>
      <p:sp>
        <p:nvSpPr>
          <p:cNvPr id="124" name="TextBox 123"/>
          <p:cNvSpPr txBox="1"/>
          <p:nvPr/>
        </p:nvSpPr>
        <p:spPr>
          <a:xfrm>
            <a:off x="2214546" y="2500306"/>
            <a:ext cx="1000132" cy="646331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 shape,</a:t>
            </a:r>
          </a:p>
          <a:p>
            <a:r>
              <a:rPr lang="en-US" dirty="0" smtClean="0"/>
              <a:t> width</a:t>
            </a:r>
            <a:endParaRPr lang="ru-RU" dirty="0"/>
          </a:p>
        </p:txBody>
      </p:sp>
      <p:cxnSp>
        <p:nvCxnSpPr>
          <p:cNvPr id="126" name="Прямая соединительная линия 125"/>
          <p:cNvCxnSpPr>
            <a:stCxn id="10" idx="2"/>
            <a:endCxn id="123" idx="0"/>
          </p:cNvCxnSpPr>
          <p:nvPr/>
        </p:nvCxnSpPr>
        <p:spPr>
          <a:xfrm rot="5400000">
            <a:off x="1496920" y="1961275"/>
            <a:ext cx="506560" cy="5715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>
            <a:stCxn id="10" idx="2"/>
            <a:endCxn id="124" idx="0"/>
          </p:cNvCxnSpPr>
          <p:nvPr/>
        </p:nvCxnSpPr>
        <p:spPr>
          <a:xfrm rot="16200000" flipH="1">
            <a:off x="2122001" y="1907695"/>
            <a:ext cx="506560" cy="6786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/>
          <p:cNvSpPr txBox="1"/>
          <p:nvPr/>
        </p:nvSpPr>
        <p:spPr>
          <a:xfrm>
            <a:off x="1285852" y="3214686"/>
            <a:ext cx="327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  </a:t>
            </a:r>
            <a:endParaRPr lang="ru-RU" dirty="0"/>
          </a:p>
        </p:txBody>
      </p:sp>
      <p:sp>
        <p:nvSpPr>
          <p:cNvPr id="130" name="TextBox 129"/>
          <p:cNvSpPr txBox="1"/>
          <p:nvPr/>
        </p:nvSpPr>
        <p:spPr>
          <a:xfrm>
            <a:off x="2500298" y="3214686"/>
            <a:ext cx="5000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Documents and Settings\Администратор\Local Settings\Temporary Internet Files\Content.IE5\05QJ4XIZ\MC900416028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4014" y="143329"/>
            <a:ext cx="7577010" cy="62163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Joan Edison moved to … from … in March.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She had a … … with something of a …  …  … and …  …  … like a … .</a:t>
            </a:r>
          </a:p>
          <a:p>
            <a:r>
              <a:rPr lang="en-US" dirty="0" smtClean="0">
                <a:latin typeface="Calibri" pitchFamily="34" charset="0"/>
                <a:cs typeface="Calibri" pitchFamily="34" charset="0"/>
              </a:rPr>
              <a:t>Everybody hated her with her …  … and her …  hanging down the back of her sweater and her having the crust to …  with teachers.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accent4">
                    <a:lumMod val="50000"/>
                  </a:schemeClr>
                </a:solidFill>
              </a:rPr>
              <a:t>Speaking</a:t>
            </a:r>
            <a:endParaRPr lang="ru-RU" sz="44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26" name="Picture 2" descr="D:\Documents and Settings\Администратор\Local Settings\Temporary Internet Files\Content.IE5\05QJ4XIZ\MC900390786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48413" y="4778375"/>
            <a:ext cx="1797050" cy="170973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785794"/>
          <a:ext cx="8429654" cy="76723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16"/>
                <a:gridCol w="1857388"/>
                <a:gridCol w="1571636"/>
                <a:gridCol w="1357322"/>
                <a:gridCol w="1357292"/>
              </a:tblGrid>
              <a:tr h="959049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Describing 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appearance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In general</a:t>
                      </a:r>
                      <a:endParaRPr lang="ru-RU" sz="16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Hair</a:t>
                      </a:r>
                      <a:endParaRPr lang="ru-RU" sz="16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Face</a:t>
                      </a:r>
                      <a:endParaRPr lang="ru-RU" sz="16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Eyes</a:t>
                      </a:r>
                      <a:endParaRPr lang="ru-RU" sz="16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Body</a:t>
                      </a:r>
                      <a:endParaRPr lang="ru-RU" sz="16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  <a:tr h="6713341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beautiful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handsome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good-looking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pretty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ugly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lovely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short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tall </a:t>
                      </a:r>
                      <a:endParaRPr lang="ru-RU" sz="160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of medium</a:t>
                      </a:r>
                      <a:r>
                        <a:rPr lang="en-US" sz="1600" baseline="0" dirty="0" smtClean="0"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height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plump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slim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fat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muscular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enormous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odd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plain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overweight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skinny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fragile</a:t>
                      </a:r>
                      <a:endParaRPr lang="ru-RU" sz="160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en-US" sz="160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en-US" sz="160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en-US" sz="160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en-US" sz="160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ru-RU" sz="16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long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curly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beautiful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ugly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lovely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short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thin 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thick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wavy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shoulder-length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dark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tidy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light brown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(in a ponytail)</a:t>
                      </a:r>
                      <a:endParaRPr lang="ru-RU" sz="1600" dirty="0" smtClean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oval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square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long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beautiful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pretty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ugly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lovely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plump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thin 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fat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round</a:t>
                      </a:r>
                      <a:endParaRPr lang="ru-RU" sz="16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big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small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beautiful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lovely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enormous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round</a:t>
                      </a:r>
                      <a:endParaRPr lang="ru-RU" sz="160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ice-blue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kind</a:t>
                      </a:r>
                      <a:endParaRPr lang="ru-RU" sz="1600" dirty="0" smtClean="0"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endParaRPr lang="ru-RU" sz="16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long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beautiful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ugly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lovely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thin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fat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muscular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short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slim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plump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enormous</a:t>
                      </a:r>
                    </a:p>
                    <a:p>
                      <a:r>
                        <a:rPr lang="en-US" sz="1600" dirty="0" smtClean="0">
                          <a:latin typeface="Calibri" pitchFamily="34" charset="0"/>
                          <a:cs typeface="Calibri" pitchFamily="34" charset="0"/>
                        </a:rPr>
                        <a:t>fragile</a:t>
                      </a:r>
                      <a:endParaRPr lang="ru-RU" sz="1600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582594"/>
          </a:xfrm>
        </p:spPr>
        <p:txBody>
          <a:bodyPr>
            <a:normAutofit/>
          </a:bodyPr>
          <a:lstStyle/>
          <a:p>
            <a:r>
              <a:rPr lang="en-US" sz="2400" b="0" dirty="0" smtClean="0">
                <a:solidFill>
                  <a:schemeClr val="accent4">
                    <a:lumMod val="50000"/>
                  </a:schemeClr>
                </a:solidFill>
              </a:rPr>
              <a:t>Vocabulary</a:t>
            </a:r>
            <a:endParaRPr lang="ru-RU" sz="2400" b="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000108"/>
            <a:ext cx="8329642" cy="5500726"/>
          </a:xfrm>
        </p:spPr>
        <p:txBody>
          <a:bodyPr/>
          <a:lstStyle/>
          <a:p>
            <a:pPr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1. Body  can’t  be … .</a:t>
            </a:r>
          </a:p>
          <a:p>
            <a:pPr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       a.  lovely   b. oval    c. thin</a:t>
            </a:r>
          </a:p>
          <a:p>
            <a:pPr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2.  Face  can’t  be … . </a:t>
            </a:r>
          </a:p>
          <a:p>
            <a:pPr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       a.  square   b. round    c. short</a:t>
            </a:r>
          </a:p>
          <a:p>
            <a:pPr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3.  Hair  can’t  be …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       a.  thick   b. straight    c. fat</a:t>
            </a:r>
          </a:p>
          <a:p>
            <a:pPr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4.  Eyes  can’t  be … .</a:t>
            </a:r>
          </a:p>
          <a:p>
            <a:pPr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       a.  long   b. small   c. beautiful</a:t>
            </a:r>
          </a:p>
          <a:p>
            <a:pPr>
              <a:buNone/>
            </a:pPr>
            <a:r>
              <a:rPr lang="en-US" b="1" dirty="0" smtClean="0">
                <a:latin typeface="Calibri" pitchFamily="34" charset="0"/>
                <a:cs typeface="Calibri" pitchFamily="34" charset="0"/>
              </a:rPr>
              <a:t>5.  A person  can’t  be … .</a:t>
            </a:r>
          </a:p>
          <a:p>
            <a:pPr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        a.  tall   b. short    c. straight</a:t>
            </a:r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186766" cy="79690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>
                <a:solidFill>
                  <a:schemeClr val="accent4">
                    <a:lumMod val="50000"/>
                  </a:schemeClr>
                </a:solidFill>
              </a:rPr>
              <a:t>Test</a:t>
            </a:r>
            <a:br>
              <a:rPr lang="en-US" sz="2200" dirty="0" smtClean="0">
                <a:solidFill>
                  <a:schemeClr val="accent4">
                    <a:lumMod val="50000"/>
                  </a:schemeClr>
                </a:solidFill>
              </a:rPr>
            </a:br>
            <a:endParaRPr lang="ru-RU" sz="2200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1031" name="Picture 7" descr="D:\Documents and Settings\Администратор\Local Settings\Temporary Internet Files\Content.IE5\8RS2LD5X\MC900434421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5000636"/>
            <a:ext cx="1714512" cy="15208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r>
              <a:rPr lang="ru-RU" dirty="0" smtClean="0"/>
              <a:t> </a:t>
            </a:r>
            <a:r>
              <a:rPr lang="en-US" sz="4000" b="1" dirty="0" smtClean="0">
                <a:solidFill>
                  <a:schemeClr val="accent4">
                    <a:lumMod val="50000"/>
                  </a:schemeClr>
                </a:solidFill>
              </a:rPr>
              <a:t>-</a:t>
            </a:r>
            <a:r>
              <a:rPr lang="ru-RU" sz="4000" b="1" dirty="0" smtClean="0">
                <a:solidFill>
                  <a:schemeClr val="accent4">
                    <a:lumMod val="50000"/>
                  </a:schemeClr>
                </a:solidFill>
              </a:rPr>
              <a:t>            +</a:t>
            </a:r>
            <a:endParaRPr lang="en-US" sz="40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fat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                 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overweight</a:t>
            </a:r>
          </a:p>
          <a:p>
            <a:pPr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long                     longish</a:t>
            </a:r>
          </a:p>
          <a:p>
            <a:pPr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  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skinny                      slim</a:t>
            </a:r>
          </a:p>
          <a:p>
            <a:pPr>
              <a:buNone/>
            </a:pPr>
            <a:r>
              <a:rPr lang="ru-RU" dirty="0" smtClean="0">
                <a:latin typeface="Calibri" pitchFamily="34" charset="0"/>
                <a:cs typeface="Calibri" pitchFamily="34" charset="0"/>
              </a:rPr>
              <a:t>  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stupid                not very clever</a:t>
            </a:r>
          </a:p>
          <a:p>
            <a:pPr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      …                            …</a:t>
            </a:r>
            <a:endParaRPr lang="ru-RU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4">
                    <a:lumMod val="50000"/>
                  </a:schemeClr>
                </a:solidFill>
              </a:rPr>
              <a:t>Be Polite!</a:t>
            </a:r>
            <a:endParaRPr lang="ru-RU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3079" name="Picture 7" descr="D:\Documents and Settings\Администратор\Local Settings\Temporary Internet Files\Content.IE5\GL2VO5UR\MP900443276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4071942"/>
            <a:ext cx="3233380" cy="2524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357298"/>
            <a:ext cx="8258204" cy="5143536"/>
          </a:xfrm>
        </p:spPr>
        <p:txBody>
          <a:bodyPr>
            <a:normAutofit/>
          </a:bodyPr>
          <a:lstStyle/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1. I think Bob’s girlfriend is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ugly</a:t>
            </a:r>
            <a:r>
              <a:rPr lang="en-US" sz="24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buNone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                               (not very beautiful, plain)</a:t>
            </a:r>
          </a:p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2. Most people want to stay slim, but not as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skinny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as that girl over there.</a:t>
            </a:r>
          </a:p>
          <a:p>
            <a:pPr>
              <a:buNone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                                             (thin)</a:t>
            </a:r>
          </a:p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3. Have you seen Jane’s boyfriend? He has an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enormous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nose.</a:t>
            </a:r>
          </a:p>
          <a:p>
            <a:pPr>
              <a:buNone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                          (biggish)</a:t>
            </a:r>
          </a:p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4. Mary’s eyes are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cruel</a:t>
            </a:r>
            <a:r>
              <a:rPr lang="en-US" sz="24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buNone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                                       (not very kind)</a:t>
            </a:r>
          </a:p>
          <a:p>
            <a:r>
              <a:rPr lang="en-US" sz="2400" dirty="0" smtClean="0">
                <a:latin typeface="Calibri" pitchFamily="34" charset="0"/>
                <a:cs typeface="Calibri" pitchFamily="34" charset="0"/>
              </a:rPr>
              <a:t>5. A new girl has joined our class. She is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short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and 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fat</a:t>
            </a:r>
            <a:r>
              <a:rPr lang="en-US" sz="24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buNone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            (not very tall/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shortish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; plump/overweight)</a:t>
            </a:r>
            <a:endParaRPr lang="ru-RU"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chemeClr val="accent4">
                    <a:lumMod val="50000"/>
                  </a:schemeClr>
                </a:solidFill>
              </a:rPr>
              <a:t>Make these descriptions more polite.</a:t>
            </a:r>
            <a:br>
              <a:rPr lang="en-US" sz="1800" dirty="0" smtClean="0">
                <a:solidFill>
                  <a:schemeClr val="accent4">
                    <a:lumMod val="50000"/>
                  </a:schemeClr>
                </a:solidFill>
              </a:rPr>
            </a:br>
            <a:r>
              <a:rPr lang="en-US" sz="1800" dirty="0" smtClean="0">
                <a:solidFill>
                  <a:schemeClr val="accent4">
                    <a:lumMod val="50000"/>
                  </a:schemeClr>
                </a:solidFill>
              </a:rPr>
              <a:t>Think of different ways.</a:t>
            </a:r>
            <a:endParaRPr lang="ru-RU" sz="1800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214422"/>
            <a:ext cx="8258204" cy="5286412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Long - longish</a:t>
            </a: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Short -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shortish</a:t>
            </a: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Fat – fattish</a:t>
            </a:r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Big - biggish</a:t>
            </a:r>
          </a:p>
          <a:p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Light –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lightish</a:t>
            </a:r>
            <a:endParaRPr lang="ru-RU" sz="1200" dirty="0" smtClean="0">
              <a:latin typeface="Calibri" pitchFamily="34" charset="0"/>
              <a:cs typeface="Calibri" pitchFamily="34" charset="0"/>
            </a:endParaRPr>
          </a:p>
          <a:p>
            <a:endParaRPr lang="en-U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Dark – darkish</a:t>
            </a:r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endParaRPr lang="en-U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Yellow – yellowish</a:t>
            </a:r>
            <a:endParaRPr lang="ru-RU" sz="2000" dirty="0" smtClean="0">
              <a:latin typeface="Calibri" pitchFamily="34" charset="0"/>
              <a:cs typeface="Calibri" pitchFamily="34" charset="0"/>
            </a:endParaRPr>
          </a:p>
          <a:p>
            <a:endParaRPr lang="en-US" sz="1200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dirty="0" smtClean="0">
                <a:latin typeface="Calibri" pitchFamily="34" charset="0"/>
                <a:cs typeface="Calibri" pitchFamily="34" charset="0"/>
              </a:rPr>
              <a:t>Red – reddish</a:t>
            </a:r>
          </a:p>
          <a:p>
            <a:pPr>
              <a:buNone/>
            </a:pPr>
            <a:r>
              <a:rPr lang="en-US" dirty="0" smtClean="0">
                <a:latin typeface="Calibri" pitchFamily="34" charset="0"/>
                <a:cs typeface="Calibri" pitchFamily="34" charset="0"/>
              </a:rPr>
              <a:t> </a:t>
            </a:r>
            <a:endParaRPr lang="ru-RU" dirty="0" smtClean="0">
              <a:latin typeface="Calibri" pitchFamily="34" charset="0"/>
              <a:cs typeface="Calibri" pitchFamily="34" charset="0"/>
            </a:endParaRPr>
          </a:p>
          <a:p>
            <a:pPr>
              <a:buNone/>
            </a:pPr>
            <a:r>
              <a:rPr lang="en-US" sz="1800" b="1" dirty="0" smtClean="0">
                <a:latin typeface="Calibri" pitchFamily="34" charset="0"/>
                <a:cs typeface="Calibri" pitchFamily="34" charset="0"/>
              </a:rPr>
              <a:t>(except </a:t>
            </a:r>
            <a:r>
              <a:rPr lang="en-US" sz="1800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black and white</a:t>
            </a:r>
            <a:r>
              <a:rPr lang="en-US" sz="1800" b="1" dirty="0" smtClean="0">
                <a:latin typeface="Calibri" pitchFamily="34" charset="0"/>
                <a:cs typeface="Calibri" pitchFamily="34" charset="0"/>
              </a:rPr>
              <a:t>)</a:t>
            </a:r>
          </a:p>
          <a:p>
            <a:endParaRPr lang="en-US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-</a:t>
            </a:r>
            <a:r>
              <a:rPr lang="en-US" sz="3600" dirty="0" err="1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ish</a:t>
            </a:r>
            <a:endParaRPr lang="ru-RU" sz="3600" dirty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101" name="Picture 5" descr="D:\Documents and Settings\Администратор\Local Settings\Temporary Internet Files\Content.IE5\GL2VO5UR\MC900332680[1]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86512" y="4214818"/>
            <a:ext cx="1825625" cy="1657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2844" y="1428736"/>
            <a:ext cx="8786874" cy="5429264"/>
          </a:xfrm>
        </p:spPr>
        <p:txBody>
          <a:bodyPr/>
          <a:lstStyle/>
          <a:p>
            <a:pPr>
              <a:buNone/>
            </a:pPr>
            <a:r>
              <a:rPr lang="en-US" sz="2400" dirty="0" smtClean="0">
                <a:latin typeface="Calibri" pitchFamily="34" charset="0"/>
                <a:cs typeface="Calibri" pitchFamily="34" charset="0"/>
              </a:rPr>
              <a:t>Ex. 2 p. 4</a:t>
            </a:r>
          </a:p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…  is going to teach  …  in the  … grade.</a:t>
            </a:r>
          </a:p>
          <a:p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She is ….</a:t>
            </a:r>
          </a:p>
          <a:p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She has … .</a:t>
            </a:r>
          </a:p>
          <a:p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She is wearing … .</a:t>
            </a:r>
            <a:endParaRPr lang="ru-RU" sz="3200" dirty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Listening</a:t>
            </a:r>
            <a:endParaRPr lang="ru-RU" sz="3200" dirty="0">
              <a:solidFill>
                <a:schemeClr val="accent4">
                  <a:lumMod val="50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125" name="Picture 5" descr="D:\Documents and Settings\Администратор\Local Settings\Temporary Internet Files\Content.IE5\8X2B012J\MP90043954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4259544"/>
            <a:ext cx="2997192" cy="21349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357166"/>
            <a:ext cx="8258204" cy="5650125"/>
          </a:xfrm>
        </p:spPr>
        <p:txBody>
          <a:bodyPr/>
          <a:lstStyle/>
          <a:p>
            <a:pPr>
              <a:buNone/>
            </a:pPr>
            <a:endParaRPr lang="en-US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marL="624078" indent="-514350">
              <a:buNone/>
            </a:pPr>
            <a:r>
              <a:rPr lang="en-US" b="1" dirty="0" err="1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Yevgenia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b="1" dirty="0" err="1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Petrovna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marL="624078" indent="-514350">
              <a:buNone/>
            </a:pPr>
            <a:endParaRPr lang="en-US" sz="2000" dirty="0" smtClean="0">
              <a:latin typeface="Calibri" pitchFamily="34" charset="0"/>
              <a:cs typeface="Calibri" pitchFamily="34" charset="0"/>
            </a:endParaRPr>
          </a:p>
          <a:p>
            <a:pPr marL="624078" indent="-514350"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is going to teach Chemistry in the 9</a:t>
            </a:r>
            <a:r>
              <a:rPr lang="en-US" sz="2000" baseline="30000" dirty="0" smtClean="0">
                <a:latin typeface="Calibri" pitchFamily="34" charset="0"/>
                <a:cs typeface="Calibri" pitchFamily="34" charset="0"/>
              </a:rPr>
              <a:t>th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grade.</a:t>
            </a:r>
          </a:p>
          <a:p>
            <a:pPr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    She is tall. </a:t>
            </a:r>
          </a:p>
          <a:p>
            <a:pPr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  She has long light brown hair in a ponytail.    </a:t>
            </a:r>
          </a:p>
          <a:p>
            <a:pPr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  She has beautiful blue eyes.</a:t>
            </a:r>
          </a:p>
          <a:p>
            <a:pPr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    She is wearing a white sweater, black trousers and a short      black leather jacket.</a:t>
            </a:r>
            <a:endParaRPr lang="ru-RU"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74638"/>
            <a:ext cx="8258204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561</TotalTime>
  <Words>770</Words>
  <Application>Microsoft Office PowerPoint</Application>
  <PresentationFormat>Экран (4:3)</PresentationFormat>
  <Paragraphs>255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Открытая</vt:lpstr>
      <vt:lpstr>Unit 1 People With Personality</vt:lpstr>
      <vt:lpstr>Speaking</vt:lpstr>
      <vt:lpstr>Vocabulary</vt:lpstr>
      <vt:lpstr> Test </vt:lpstr>
      <vt:lpstr>Be Polite!</vt:lpstr>
      <vt:lpstr>Make these descriptions more polite. Think of different ways.</vt:lpstr>
      <vt:lpstr>-ish</vt:lpstr>
      <vt:lpstr>Listening</vt:lpstr>
      <vt:lpstr>Слайд 9</vt:lpstr>
      <vt:lpstr>Слайд 10</vt:lpstr>
      <vt:lpstr>Слайд 11</vt:lpstr>
      <vt:lpstr>Can you do me a favour ?</vt:lpstr>
      <vt:lpstr>Remember!</vt:lpstr>
      <vt:lpstr>ADJECTIVES:  WORD-ORDER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 People With Personality</dc:title>
  <dc:creator>Светлана</dc:creator>
  <cp:lastModifiedBy>User</cp:lastModifiedBy>
  <cp:revision>46</cp:revision>
  <dcterms:created xsi:type="dcterms:W3CDTF">2012-09-09T17:25:56Z</dcterms:created>
  <dcterms:modified xsi:type="dcterms:W3CDTF">2013-12-14T11:01:59Z</dcterms:modified>
</cp:coreProperties>
</file>