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79" r:id="rId3"/>
    <p:sldId id="257" r:id="rId4"/>
    <p:sldId id="274" r:id="rId5"/>
    <p:sldId id="278" r:id="rId6"/>
    <p:sldId id="262" r:id="rId7"/>
    <p:sldId id="258" r:id="rId8"/>
    <p:sldId id="259" r:id="rId9"/>
    <p:sldId id="260" r:id="rId10"/>
    <p:sldId id="261" r:id="rId11"/>
    <p:sldId id="280" r:id="rId12"/>
    <p:sldId id="263" r:id="rId13"/>
    <p:sldId id="264" r:id="rId14"/>
    <p:sldId id="265" r:id="rId15"/>
    <p:sldId id="281" r:id="rId16"/>
    <p:sldId id="266" r:id="rId17"/>
    <p:sldId id="269" r:id="rId18"/>
    <p:sldId id="267" r:id="rId19"/>
    <p:sldId id="268" r:id="rId20"/>
    <p:sldId id="282" r:id="rId21"/>
    <p:sldId id="271" r:id="rId22"/>
    <p:sldId id="270" r:id="rId23"/>
    <p:sldId id="272" r:id="rId24"/>
    <p:sldId id="275" r:id="rId25"/>
    <p:sldId id="276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6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srgazeta.ru/2012/12/otkrylas-musoroperegruzochnaya-stanciya/" TargetMode="Externa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jpeg"/><Relationship Id="rId4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Отходам – вторую жизнь!</a:t>
            </a:r>
            <a:endParaRPr lang="ru-RU" b="1" dirty="0"/>
          </a:p>
        </p:txBody>
      </p:sp>
      <p:sp>
        <p:nvSpPr>
          <p:cNvPr id="3" name="AutoShape 2" descr="http://monateka.com/images/3280.jpg"/>
          <p:cNvSpPr>
            <a:spLocks noChangeAspect="1" noChangeArrowheads="1"/>
          </p:cNvSpPr>
          <p:nvPr/>
        </p:nvSpPr>
        <p:spPr bwMode="auto">
          <a:xfrm>
            <a:off x="63500" y="-136525"/>
            <a:ext cx="5762625" cy="575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http://monateka.com/images/3280.jpg"/>
          <p:cNvSpPr>
            <a:spLocks noChangeAspect="1" noChangeArrowheads="1"/>
          </p:cNvSpPr>
          <p:nvPr/>
        </p:nvSpPr>
        <p:spPr bwMode="auto">
          <a:xfrm>
            <a:off x="63500" y="-136525"/>
            <a:ext cx="6667500" cy="665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http://monateka.com/images/3280.jpg"/>
          <p:cNvSpPr>
            <a:spLocks noChangeAspect="1" noChangeArrowheads="1"/>
          </p:cNvSpPr>
          <p:nvPr/>
        </p:nvSpPr>
        <p:spPr bwMode="auto">
          <a:xfrm>
            <a:off x="215900" y="15875"/>
            <a:ext cx="6667500" cy="665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http://monateka.com/images/3280.jpg"/>
          <p:cNvSpPr>
            <a:spLocks noChangeAspect="1" noChangeArrowheads="1"/>
          </p:cNvSpPr>
          <p:nvPr/>
        </p:nvSpPr>
        <p:spPr bwMode="auto">
          <a:xfrm>
            <a:off x="368300" y="168275"/>
            <a:ext cx="6667500" cy="665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0" descr="http://monateka.com/images/3280.jpg"/>
          <p:cNvSpPr>
            <a:spLocks noChangeAspect="1" noChangeArrowheads="1"/>
          </p:cNvSpPr>
          <p:nvPr/>
        </p:nvSpPr>
        <p:spPr bwMode="auto">
          <a:xfrm>
            <a:off x="520700" y="320675"/>
            <a:ext cx="6667500" cy="665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2" descr="http://monateka.com/images/3280.jpg"/>
          <p:cNvSpPr>
            <a:spLocks noChangeAspect="1" noChangeArrowheads="1"/>
          </p:cNvSpPr>
          <p:nvPr/>
        </p:nvSpPr>
        <p:spPr bwMode="auto">
          <a:xfrm>
            <a:off x="215900" y="15875"/>
            <a:ext cx="5762625" cy="575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8" name="Picture 14" descr="http://anetdesigner.com/wp-content/uploads/2014/10/%D1%8D%D0%BA%D0%BE%D0%BB%D0%BE%D0%B3%D0%B8%D1%8F-%D0%B8-%D0%B1%D1%83%D0%B4%D1%83%D1%89%D0%B5%D0%B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863725"/>
            <a:ext cx="7143750" cy="496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691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792088"/>
          </a:xfrm>
        </p:spPr>
        <p:txBody>
          <a:bodyPr>
            <a:noAutofit/>
          </a:bodyPr>
          <a:lstStyle/>
          <a:p>
            <a:r>
              <a:rPr lang="ru-RU" sz="2800" b="1" dirty="0"/>
              <a:t>Утилизации отходов, переработка вторсырья в Стерлитамаке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980728"/>
            <a:ext cx="45720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/>
              <a:t>В нашем городе насчитывается более 50 предприятий, занимающихся утилизацией и </a:t>
            </a:r>
            <a:r>
              <a:rPr lang="ru-RU" sz="2400" b="1" dirty="0" smtClean="0"/>
              <a:t>сортировкой </a:t>
            </a:r>
            <a:r>
              <a:rPr lang="ru-RU" sz="2400" b="1" dirty="0"/>
              <a:t>твердых бытовых отходов. Какие виды отходов перерабатываются на этих предприятиях –это металл, бумага, плёнка, ПВХ, тряпки, матрасы, алюминиевые банки, картонные контейнеры для укладки яиц, стеклянные бутылки, пластиковые бутылки, пакеты из-под соков и молока, а также опасные отходы -  промасленные отходы, покрышки. </a:t>
            </a:r>
          </a:p>
        </p:txBody>
      </p:sp>
      <p:pic>
        <p:nvPicPr>
          <p:cNvPr id="4" name="Рисунок 3" descr="http://orenburg.ru/upload/medialibrary/ea9/DSC_012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8199" y="1153020"/>
            <a:ext cx="3390265" cy="239445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srgazeta.ru/wp-content/uploads/2013/02/bumaga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789040"/>
            <a:ext cx="3384376" cy="27363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45829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692696"/>
            <a:ext cx="559836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ea typeface="Times New Roman"/>
              </a:rPr>
              <a:t>Свалка</a:t>
            </a:r>
            <a:r>
              <a:rPr lang="ru-RU" sz="3200" b="1" i="1" dirty="0">
                <a:ea typeface="Times New Roman"/>
              </a:rPr>
              <a:t>, по нынешним меркам, – сущий Клондайк для деловых людей. Это, конечно, не значит, что можно обогатиться, роясь в мусорных бачках. Утилизация мусора – вот одна из самых выгодных сфер бизнеса в современном мире. Здесь даже существует конкуренция.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2470519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19256" cy="1368152"/>
          </a:xfrm>
        </p:spPr>
        <p:txBody>
          <a:bodyPr>
            <a:noAutofit/>
          </a:bodyPr>
          <a:lstStyle/>
          <a:p>
            <a:r>
              <a:rPr lang="ru-RU" sz="2400" i="1" u="sng" dirty="0" smtClean="0">
                <a:solidFill>
                  <a:schemeClr val="tx1"/>
                </a:solidFill>
                <a:cs typeface="Aharoni" panose="02010803020104030203" pitchFamily="2" charset="-79"/>
              </a:rPr>
              <a:t>Самое  крупное  предприятие </a:t>
            </a:r>
            <a:r>
              <a:rPr lang="ru-RU" sz="2400" i="1" u="sng" dirty="0">
                <a:solidFill>
                  <a:schemeClr val="tx1"/>
                </a:solidFill>
                <a:cs typeface="Aharoni" panose="02010803020104030203" pitchFamily="2" charset="-79"/>
              </a:rPr>
              <a:t>нашего </a:t>
            </a:r>
            <a:r>
              <a:rPr lang="ru-RU" sz="2400" i="1" u="sng" dirty="0" smtClean="0">
                <a:solidFill>
                  <a:schemeClr val="tx1"/>
                </a:solidFill>
                <a:cs typeface="Aharoni" panose="02010803020104030203" pitchFamily="2" charset="-79"/>
              </a:rPr>
              <a:t>города по утилизации ТБО  </a:t>
            </a:r>
            <a:r>
              <a:rPr lang="ru-RU" sz="2400" i="1" u="sng" dirty="0">
                <a:solidFill>
                  <a:srgbClr val="FF0000"/>
                </a:solidFill>
                <a:cs typeface="Aharoni" panose="02010803020104030203" pitchFamily="2" charset="-79"/>
                <a:hlinkClick r:id="rId2"/>
              </a:rPr>
              <a:t>ООО “</a:t>
            </a:r>
            <a:r>
              <a:rPr lang="ru-RU" sz="2400" i="1" u="sng" dirty="0" err="1">
                <a:solidFill>
                  <a:srgbClr val="FF0000"/>
                </a:solidFill>
                <a:cs typeface="Aharoni" panose="02010803020104030203" pitchFamily="2" charset="-79"/>
                <a:hlinkClick r:id="rId2"/>
              </a:rPr>
              <a:t>Вториндустрия</a:t>
            </a:r>
            <a:r>
              <a:rPr lang="ru-RU" sz="2400" i="1" u="sng" dirty="0">
                <a:solidFill>
                  <a:srgbClr val="FF0000"/>
                </a:solidFill>
                <a:cs typeface="Aharoni" panose="02010803020104030203" pitchFamily="2" charset="-79"/>
                <a:hlinkClick r:id="rId2"/>
              </a:rPr>
              <a:t>”</a:t>
            </a:r>
            <a:r>
              <a:rPr lang="ru-RU" sz="2400" i="1" u="sng" dirty="0">
                <a:solidFill>
                  <a:srgbClr val="FF0000"/>
                </a:solidFill>
                <a:cs typeface="Aharoni" panose="02010803020104030203" pitchFamily="2" charset="-79"/>
              </a:rPr>
              <a:t> </a:t>
            </a:r>
            <a:r>
              <a:rPr lang="ru-RU" sz="2400" i="1" u="sng" dirty="0" smtClean="0">
                <a:solidFill>
                  <a:srgbClr val="FF0000"/>
                </a:solidFill>
                <a:cs typeface="Aharoni" panose="02010803020104030203" pitchFamily="2" charset="-79"/>
              </a:rPr>
              <a:t/>
            </a:r>
            <a:br>
              <a:rPr lang="ru-RU" sz="2400" i="1" u="sng" dirty="0" smtClean="0">
                <a:solidFill>
                  <a:srgbClr val="FF0000"/>
                </a:solidFill>
                <a:cs typeface="Aharoni" panose="02010803020104030203" pitchFamily="2" charset="-79"/>
              </a:rPr>
            </a:br>
            <a:r>
              <a:rPr lang="ru-RU" sz="2400" i="1" u="sng" dirty="0" smtClean="0">
                <a:solidFill>
                  <a:schemeClr val="tx1"/>
                </a:solidFill>
                <a:cs typeface="Aharoni" panose="02010803020104030203" pitchFamily="2" charset="-79"/>
              </a:rPr>
              <a:t>Учредитель  </a:t>
            </a:r>
            <a:r>
              <a:rPr lang="ru-RU" sz="2400" i="1" dirty="0" smtClean="0">
                <a:solidFill>
                  <a:schemeClr val="tx1"/>
                </a:solidFill>
                <a:cs typeface="Aharoni" panose="02010803020104030203" pitchFamily="2" charset="-79"/>
              </a:rPr>
              <a:t>Айрат </a:t>
            </a:r>
            <a:r>
              <a:rPr lang="ru-RU" sz="2400" i="1" dirty="0" err="1" smtClean="0">
                <a:solidFill>
                  <a:schemeClr val="tx1"/>
                </a:solidFill>
                <a:cs typeface="Aharoni" panose="02010803020104030203" pitchFamily="2" charset="-79"/>
              </a:rPr>
              <a:t>Кувашбекович</a:t>
            </a:r>
            <a:r>
              <a:rPr lang="ru-RU" sz="2400" i="1" u="sng" dirty="0">
                <a:solidFill>
                  <a:schemeClr val="tx1"/>
                </a:solidFill>
                <a:cs typeface="Aharoni" panose="02010803020104030203" pitchFamily="2" charset="-79"/>
              </a:rPr>
              <a:t> </a:t>
            </a:r>
            <a:r>
              <a:rPr lang="ru-RU" sz="2400" i="1" u="sng" dirty="0" err="1" smtClean="0">
                <a:solidFill>
                  <a:schemeClr val="tx1"/>
                </a:solidFill>
                <a:cs typeface="Aharoni" panose="02010803020104030203" pitchFamily="2" charset="-79"/>
              </a:rPr>
              <a:t>Максадов</a:t>
            </a:r>
            <a:r>
              <a:rPr lang="ru-RU" sz="2400" i="1" u="sng" dirty="0" smtClean="0">
                <a:solidFill>
                  <a:schemeClr val="tx1"/>
                </a:solidFill>
                <a:cs typeface="Aharoni" panose="02010803020104030203" pitchFamily="2" charset="-79"/>
              </a:rPr>
              <a:t>.</a:t>
            </a:r>
            <a:r>
              <a:rPr lang="ru-RU" sz="2400" i="1" dirty="0">
                <a:solidFill>
                  <a:schemeClr val="tx1"/>
                </a:solidFill>
                <a:cs typeface="Aharoni" panose="02010803020104030203" pitchFamily="2" charset="-79"/>
              </a:rPr>
              <a:t/>
            </a:r>
            <a:br>
              <a:rPr lang="ru-RU" sz="2400" i="1" dirty="0">
                <a:solidFill>
                  <a:schemeClr val="tx1"/>
                </a:solidFill>
                <a:cs typeface="Aharoni" panose="02010803020104030203" pitchFamily="2" charset="-79"/>
              </a:rPr>
            </a:br>
            <a:endParaRPr lang="ru-RU" sz="2400" i="1" dirty="0">
              <a:solidFill>
                <a:schemeClr val="tx1"/>
              </a:solidFill>
              <a:cs typeface="Aharoni" panose="02010803020104030203" pitchFamily="2" charset="-79"/>
            </a:endParaRPr>
          </a:p>
        </p:txBody>
      </p:sp>
      <p:pic>
        <p:nvPicPr>
          <p:cNvPr id="3" name="Рисунок 2" descr="http://srgazeta.ru/wp-content/uploads/2013/02/men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628800"/>
            <a:ext cx="7344816" cy="51125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86431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://srgazeta.ru/wp-content/uploads/2013/02/musor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784" y="-30759"/>
            <a:ext cx="8712969" cy="459043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-56247" y="4549676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ru-RU" sz="2400" b="1" dirty="0">
                <a:cs typeface="Aharoni" panose="02010803020104030203" pitchFamily="2" charset="-79"/>
              </a:rPr>
              <a:t>М</a:t>
            </a:r>
            <a:r>
              <a:rPr lang="ru-RU" sz="2400" b="1" dirty="0" smtClean="0">
                <a:cs typeface="Aharoni" panose="02010803020104030203" pitchFamily="2" charset="-79"/>
              </a:rPr>
              <a:t>усор </a:t>
            </a:r>
            <a:r>
              <a:rPr lang="ru-RU" sz="2400" b="1" dirty="0">
                <a:cs typeface="Aharoni" panose="02010803020104030203" pitchFamily="2" charset="-79"/>
              </a:rPr>
              <a:t>по эскалатору поднимается наверх, где десятки людей ловко «выуживают» с конвейера «нужные» вещи. Отбор полезного сырья здесь производится по 38 наименованиям. Это бумага, плёнка, ПВХ, тряпки, матрасы, алюминиевые банки, картонные контейнеры для укладки яиц, стеклянные бутылки, пластиковые бутылки, пакеты из-под </a:t>
            </a:r>
            <a:r>
              <a:rPr lang="ru-RU" sz="2400" b="1" dirty="0" smtClean="0">
                <a:cs typeface="Aharoni" panose="02010803020104030203" pitchFamily="2" charset="-79"/>
              </a:rPr>
              <a:t>соков, молока</a:t>
            </a:r>
            <a:r>
              <a:rPr lang="ru-RU" sz="2400" b="1" dirty="0">
                <a:cs typeface="Aharoni" panose="02010803020104030203" pitchFamily="2" charset="-79"/>
              </a:rPr>
              <a:t>… </a:t>
            </a:r>
          </a:p>
        </p:txBody>
      </p:sp>
    </p:spTree>
    <p:extLst>
      <p:ext uri="{BB962C8B-B14F-4D97-AF65-F5344CB8AC3E}">
        <p14:creationId xmlns:p14="http://schemas.microsoft.com/office/powerpoint/2010/main" val="3806781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://srgazeta.ru/wp-content/uploads/2013/02/podem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540" y="85590"/>
            <a:ext cx="8352928" cy="507160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282944" y="5229200"/>
            <a:ext cx="86764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cs typeface="Aharoni" panose="02010803020104030203" pitchFamily="2" charset="-79"/>
              </a:rPr>
              <a:t>О</a:t>
            </a:r>
            <a:r>
              <a:rPr lang="ru-RU" sz="2800" b="1" dirty="0" smtClean="0">
                <a:cs typeface="Aharoni" panose="02010803020104030203" pitchFamily="2" charset="-79"/>
              </a:rPr>
              <a:t>тсортированный </a:t>
            </a:r>
            <a:r>
              <a:rPr lang="ru-RU" sz="2800" b="1" dirty="0">
                <a:cs typeface="Aharoni" panose="02010803020104030203" pitchFamily="2" charset="-79"/>
              </a:rPr>
              <a:t>мусор прессуется в брикеты. 58 покупателей со всей России рады нашему мусору. </a:t>
            </a:r>
          </a:p>
        </p:txBody>
      </p:sp>
    </p:spTree>
    <p:extLst>
      <p:ext uri="{BB962C8B-B14F-4D97-AF65-F5344CB8AC3E}">
        <p14:creationId xmlns:p14="http://schemas.microsoft.com/office/powerpoint/2010/main" val="2966904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980728"/>
            <a:ext cx="502230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Известный художник и скульптор нашего города </a:t>
            </a:r>
            <a:r>
              <a:rPr lang="ru-RU" sz="2800" dirty="0" smtClean="0"/>
              <a:t>Александр </a:t>
            </a:r>
            <a:r>
              <a:rPr lang="ru-RU" sz="2800" dirty="0" err="1"/>
              <a:t>Замесин</a:t>
            </a:r>
            <a:r>
              <a:rPr lang="ru-RU" sz="2800" dirty="0"/>
              <a:t>  нашел способ применения </a:t>
            </a:r>
            <a:r>
              <a:rPr lang="ru-RU" sz="2800" dirty="0" err="1"/>
              <a:t>автохлама</a:t>
            </a:r>
            <a:r>
              <a:rPr lang="ru-RU" sz="2800" dirty="0"/>
              <a:t> в виде создания из них необычных арт-объектов. По словам Александра, такой способ утилизации отработанных шин металла и  может стать популярным, особенно в </a:t>
            </a:r>
            <a:r>
              <a:rPr lang="ru-RU" sz="2800" dirty="0" smtClean="0"/>
              <a:t>наше время.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284498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001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/>
              <a:t>Необычный способ переработки отходов.</a:t>
            </a:r>
            <a:endParaRPr lang="ru-RU" sz="3600" dirty="0"/>
          </a:p>
        </p:txBody>
      </p:sp>
      <p:pic>
        <p:nvPicPr>
          <p:cNvPr id="3" name="Рисунок 2" descr="В Башкирии скульптор создал трансформера, ретро-автомобиль и «Чужого» из металла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124744"/>
            <a:ext cx="4788024" cy="518457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0" y="980728"/>
            <a:ext cx="45720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/>
              <a:t>Александр </a:t>
            </a:r>
            <a:r>
              <a:rPr lang="ru-RU" sz="3200" b="1" dirty="0" err="1"/>
              <a:t>Замесин</a:t>
            </a:r>
            <a:r>
              <a:rPr lang="ru-RU" sz="3200" b="1" dirty="0" smtClean="0"/>
              <a:t>:</a:t>
            </a:r>
          </a:p>
          <a:p>
            <a:r>
              <a:rPr lang="ru-RU" sz="3200" b="1" dirty="0" smtClean="0"/>
              <a:t> </a:t>
            </a:r>
            <a:r>
              <a:rPr lang="ru-RU" sz="3200" b="1" dirty="0"/>
              <a:t>« По образованию я инженер. А в душе - художник. Долго искал свой материал для творчества. Однажды увидел направление «</a:t>
            </a:r>
            <a:r>
              <a:rPr lang="ru-RU" sz="3200" b="1" dirty="0" err="1"/>
              <a:t>стимпанк</a:t>
            </a:r>
            <a:r>
              <a:rPr lang="ru-RU" sz="3200" b="1" dirty="0"/>
              <a:t>», в котором технический процесс соединяется с творчеством. И понял, что это мое.»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52729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4581128"/>
            <a:ext cx="946854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cs typeface="Aharoni" panose="02010803020104030203" pitchFamily="2" charset="-79"/>
              </a:rPr>
              <a:t>По </a:t>
            </a:r>
            <a:r>
              <a:rPr lang="ru-RU" sz="2800" b="1" dirty="0">
                <a:cs typeface="Aharoni" panose="02010803020104030203" pitchFamily="2" charset="-79"/>
              </a:rPr>
              <a:t>словам Александра, такой способ утилизации </a:t>
            </a:r>
            <a:r>
              <a:rPr lang="ru-RU" sz="2800" b="1" dirty="0" err="1">
                <a:cs typeface="Aharoni" panose="02010803020104030203" pitchFamily="2" charset="-79"/>
              </a:rPr>
              <a:t>автохлама</a:t>
            </a:r>
            <a:r>
              <a:rPr lang="ru-RU" sz="2800" b="1" dirty="0">
                <a:cs typeface="Aharoni" panose="02010803020104030203" pitchFamily="2" charset="-79"/>
              </a:rPr>
              <a:t> может стать популярным, особенно в Год </a:t>
            </a:r>
            <a:r>
              <a:rPr lang="ru-RU" sz="2800" b="1" dirty="0" smtClean="0">
                <a:cs typeface="Aharoni" panose="02010803020104030203" pitchFamily="2" charset="-79"/>
              </a:rPr>
              <a:t>экологии</a:t>
            </a:r>
            <a:r>
              <a:rPr lang="ru-RU" sz="2800" b="1" dirty="0">
                <a:cs typeface="Aharoni" panose="02010803020104030203" pitchFamily="2" charset="-79"/>
              </a:rPr>
              <a:t>.</a:t>
            </a:r>
            <a:endParaRPr lang="ru-RU" sz="2800" b="1" dirty="0">
              <a:cs typeface="Aharoni" panose="02010803020104030203" pitchFamily="2" charset="-79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417" y="351238"/>
            <a:ext cx="3816424" cy="4048124"/>
          </a:xfrm>
          <a:prstGeom prst="rect">
            <a:avLst/>
          </a:prstGeom>
        </p:spPr>
      </p:pic>
      <p:pic>
        <p:nvPicPr>
          <p:cNvPr id="5" name="Рисунок 4" descr="C:\Users\Лилия\Desktop\IMG_572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32656"/>
            <a:ext cx="3757414" cy="40481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51168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cs typeface="Aharoni" panose="02010803020104030203" pitchFamily="2" charset="-79"/>
              </a:rPr>
              <a:t>Вторая жизнь отработанным шинам</a:t>
            </a:r>
            <a:endParaRPr lang="ru-RU" sz="3200" b="1" dirty="0">
              <a:cs typeface="Aharoni" panose="02010803020104030203" pitchFamily="2" charset="-79"/>
            </a:endParaRPr>
          </a:p>
        </p:txBody>
      </p:sp>
      <p:pic>
        <p:nvPicPr>
          <p:cNvPr id="3" name="Рисунок 2" descr="http://www.gorobzor.ru/content/news/gallery/2017/07/source_preview_59707f1b267713.9830719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31476"/>
            <a:ext cx="4968552" cy="540989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5508104" y="1331476"/>
            <a:ext cx="291581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Два трёхметровых дракона появились в городском парке имени Юрия Гагарина ещё в прошлом году. Каждая скульптура весит 350 килограммов.</a:t>
            </a:r>
          </a:p>
        </p:txBody>
      </p:sp>
    </p:spTree>
    <p:extLst>
      <p:ext uri="{BB962C8B-B14F-4D97-AF65-F5344CB8AC3E}">
        <p14:creationId xmlns:p14="http://schemas.microsoft.com/office/powerpoint/2010/main" val="307978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s://vistanews.ru/uploads/posts/2017-11/1511621080_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203" y="404664"/>
            <a:ext cx="5577733" cy="604867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0" y="836712"/>
            <a:ext cx="341987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cs typeface="Aharoni" panose="02010803020104030203" pitchFamily="2" charset="-79"/>
              </a:rPr>
              <a:t>На этот раз художник Александр </a:t>
            </a:r>
            <a:r>
              <a:rPr lang="ru-RU" sz="2400" b="1" dirty="0" err="1">
                <a:cs typeface="Aharoni" panose="02010803020104030203" pitchFamily="2" charset="-79"/>
              </a:rPr>
              <a:t>Замесин</a:t>
            </a:r>
            <a:r>
              <a:rPr lang="ru-RU" sz="2400" b="1" dirty="0">
                <a:cs typeface="Aharoni" panose="02010803020104030203" pitchFamily="2" charset="-79"/>
              </a:rPr>
              <a:t> сделал  собаку – символ 2018 года по восточному гороскопу. Гигантский пёс за рулём трёхколёсного мотоцикла </a:t>
            </a:r>
            <a:r>
              <a:rPr lang="ru-RU" sz="2400" b="1" dirty="0" smtClean="0">
                <a:cs typeface="Aharoni" panose="02010803020104030203" pitchFamily="2" charset="-79"/>
              </a:rPr>
              <a:t>который появился </a:t>
            </a:r>
            <a:r>
              <a:rPr lang="ru-RU" sz="2400" b="1" dirty="0">
                <a:cs typeface="Aharoni" panose="02010803020104030203" pitchFamily="2" charset="-79"/>
              </a:rPr>
              <a:t>в одном из городских парков. По словам автора работы, на её создание потребовалось 50 покрышек. </a:t>
            </a:r>
          </a:p>
        </p:txBody>
      </p:sp>
    </p:spTree>
    <p:extLst>
      <p:ext uri="{BB962C8B-B14F-4D97-AF65-F5344CB8AC3E}">
        <p14:creationId xmlns:p14="http://schemas.microsoft.com/office/powerpoint/2010/main" val="4245365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712968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ea typeface="Times New Roman"/>
                <a:cs typeface="Times New Roman"/>
              </a:rPr>
              <a:t>Проблема отходов мусора стара, как мир. Борьба с мусором, тянущаяся с древних времен, не решена полностью и по сей день. А в последние годы проблема утилизации мусора стала настоящей драмой не только больших городов, но и малых поселков</a:t>
            </a:r>
            <a:r>
              <a:rPr lang="ru-RU" sz="3200" dirty="0">
                <a:ea typeface="Calibri"/>
              </a:rPr>
              <a:t>.</a:t>
            </a:r>
            <a:endParaRPr lang="ru-RU" sz="3200" b="1" dirty="0" smtClean="0"/>
          </a:p>
          <a:p>
            <a:r>
              <a:rPr lang="ru-RU" sz="3200" b="1" dirty="0" smtClean="0"/>
              <a:t>Глобальные </a:t>
            </a:r>
            <a:r>
              <a:rPr lang="ru-RU" sz="3200" b="1" dirty="0"/>
              <a:t>экологические проблемы обостряются сегодня экологической неграмотностью населения, низким уровнем экологической культуры. Проблема мусора признана проблемой номер два в мире (на первом месте – состояние воздуха, на третьем − вода).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3350162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692696"/>
            <a:ext cx="597666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3200" b="1" dirty="0"/>
              <a:t>Проблемы экологии касаются каждого из нас. И мы попробуем внести свою лепту в это важное дело. Ведь самое главное при утилизации отходов  –дать вторую жизнь старым, отработанным вещам. Нам хотелось доказать это не только себе, но и своим одноклассникам. </a:t>
            </a:r>
          </a:p>
        </p:txBody>
      </p:sp>
    </p:spTree>
    <p:extLst>
      <p:ext uri="{BB962C8B-B14F-4D97-AF65-F5344CB8AC3E}">
        <p14:creationId xmlns:p14="http://schemas.microsoft.com/office/powerpoint/2010/main" val="15531028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0528" y="274638"/>
            <a:ext cx="9505056" cy="1354162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tx1"/>
                </a:solidFill>
                <a:cs typeface="Aharoni" panose="02010803020104030203" pitchFamily="2" charset="-79"/>
              </a:rPr>
              <a:t>В своей работе </a:t>
            </a:r>
            <a:r>
              <a:rPr lang="ru-RU" sz="3200" b="1" dirty="0" smtClean="0">
                <a:solidFill>
                  <a:schemeClr val="tx1"/>
                </a:solidFill>
                <a:cs typeface="Aharoni" panose="02010803020104030203" pitchFamily="2" charset="-79"/>
              </a:rPr>
              <a:t> </a:t>
            </a:r>
            <a:r>
              <a:rPr lang="ru-RU" sz="3200" b="1" dirty="0" smtClean="0">
                <a:solidFill>
                  <a:schemeClr val="tx1"/>
                </a:solidFill>
                <a:cs typeface="Aharoni" panose="02010803020104030203" pitchFamily="2" charset="-79"/>
              </a:rPr>
              <a:t>использовали </a:t>
            </a:r>
            <a:r>
              <a:rPr lang="ru-RU" sz="3200" b="1" dirty="0" smtClean="0">
                <a:solidFill>
                  <a:schemeClr val="tx1"/>
                </a:solidFill>
                <a:cs typeface="Aharoni" panose="02010803020104030203" pitchFamily="2" charset="-79"/>
              </a:rPr>
              <a:t>потрепанную  </a:t>
            </a:r>
            <a:r>
              <a:rPr lang="ru-RU" sz="3200" b="1" dirty="0">
                <a:solidFill>
                  <a:schemeClr val="tx1"/>
                </a:solidFill>
                <a:cs typeface="Aharoni" panose="02010803020104030203" pitchFamily="2" charset="-79"/>
              </a:rPr>
              <a:t>книгу, а также старый бабушкин  футляр для очков.</a:t>
            </a:r>
            <a:br>
              <a:rPr lang="ru-RU" sz="3200" b="1" dirty="0">
                <a:solidFill>
                  <a:schemeClr val="tx1"/>
                </a:solidFill>
                <a:cs typeface="Aharoni" panose="02010803020104030203" pitchFamily="2" charset="-79"/>
              </a:rPr>
            </a:br>
            <a:endParaRPr lang="ru-RU" sz="3200" b="1" dirty="0">
              <a:solidFill>
                <a:schemeClr val="tx1"/>
              </a:solidFill>
              <a:cs typeface="Aharoni" panose="02010803020104030203" pitchFamily="2" charset="-79"/>
            </a:endParaRPr>
          </a:p>
        </p:txBody>
      </p:sp>
      <p:pic>
        <p:nvPicPr>
          <p:cNvPr id="3" name="Содержимое 3" descr="21In3WDk-bw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24128" y="4185084"/>
            <a:ext cx="3168352" cy="2304256"/>
          </a:xfrm>
          <a:prstGeom prst="rect">
            <a:avLst/>
          </a:prstGeom>
        </p:spPr>
      </p:pic>
      <p:pic>
        <p:nvPicPr>
          <p:cNvPr id="4" name="Рисунок 3" descr="8RR_WaR-9B8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275856" y="4930347"/>
            <a:ext cx="2448272" cy="1800200"/>
          </a:xfrm>
          <a:prstGeom prst="rect">
            <a:avLst/>
          </a:prstGeom>
        </p:spPr>
      </p:pic>
      <p:pic>
        <p:nvPicPr>
          <p:cNvPr id="5" name="Рисунок 4" descr="hoDeC_xq1xk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38986" y="4087842"/>
            <a:ext cx="2722743" cy="2196244"/>
          </a:xfrm>
          <a:prstGeom prst="rect">
            <a:avLst/>
          </a:prstGeom>
        </p:spPr>
      </p:pic>
      <p:pic>
        <p:nvPicPr>
          <p:cNvPr id="6" name="Picture 3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8963" y="1484783"/>
            <a:ext cx="3744416" cy="2603059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7" name="Picture 2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56152"/>
            <a:ext cx="3600400" cy="2570802"/>
          </a:xfrm>
          <a:prstGeom prst="rect">
            <a:avLst/>
          </a:prstGeom>
          <a:noFill/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261538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3" y="1268760"/>
            <a:ext cx="9036497" cy="148878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dirty="0"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ru-RU" sz="3100" dirty="0">
                <a:solidFill>
                  <a:schemeClr val="tx1"/>
                </a:solidFill>
                <a:effectLst/>
                <a:latin typeface="Times New Roman"/>
                <a:ea typeface="Calibri"/>
                <a:cs typeface="Times New Roman"/>
              </a:rPr>
              <a:t>Немного фантазии, терпения и вот наши изделия! </a:t>
            </a:r>
            <a:r>
              <a:rPr lang="ru-RU" sz="3100" dirty="0" smtClean="0">
                <a:solidFill>
                  <a:schemeClr val="tx1"/>
                </a:solidFill>
                <a:effectLst/>
                <a:latin typeface="Times New Roman"/>
                <a:ea typeface="Calibri"/>
                <a:cs typeface="Times New Roman"/>
              </a:rPr>
              <a:t/>
            </a:r>
            <a:br>
              <a:rPr lang="ru-RU" sz="3100" dirty="0" smtClean="0">
                <a:solidFill>
                  <a:schemeClr val="tx1"/>
                </a:solidFill>
                <a:effectLst/>
                <a:latin typeface="Times New Roman"/>
                <a:ea typeface="Calibri"/>
                <a:cs typeface="Times New Roman"/>
              </a:rPr>
            </a:br>
            <a:r>
              <a:rPr lang="ru-RU" sz="3100" dirty="0" smtClean="0">
                <a:solidFill>
                  <a:schemeClr val="tx1"/>
                </a:solidFill>
                <a:effectLst/>
                <a:latin typeface="Times New Roman"/>
                <a:ea typeface="Calibri"/>
                <a:cs typeface="Times New Roman"/>
              </a:rPr>
              <a:t>Да</a:t>
            </a:r>
            <a:r>
              <a:rPr lang="ru-RU" sz="3100" dirty="0">
                <a:solidFill>
                  <a:schemeClr val="tx1"/>
                </a:solidFill>
                <a:effectLst/>
                <a:latin typeface="Times New Roman"/>
                <a:ea typeface="Calibri"/>
                <a:cs typeface="Times New Roman"/>
              </a:rPr>
              <a:t>, несомненно,  они преобразились и найдут достойное место на нашей книжной полке и на столе.</a:t>
            </a:r>
            <a:r>
              <a:rPr lang="ru-RU" sz="3100" dirty="0">
                <a:solidFill>
                  <a:schemeClr val="tx1"/>
                </a:solidFill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3100" dirty="0">
                <a:solidFill>
                  <a:schemeClr val="tx1"/>
                </a:solidFill>
                <a:effectLst/>
                <a:latin typeface="Calibri"/>
                <a:ea typeface="Calibri"/>
                <a:cs typeface="Times New Roman"/>
              </a:rPr>
            </a:br>
            <a:r>
              <a:rPr lang="ru-RU" sz="3600" dirty="0" smtClean="0">
                <a:solidFill>
                  <a:schemeClr val="tx1"/>
                </a:solidFill>
                <a:cs typeface="Aharoni" panose="02010803020104030203" pitchFamily="2" charset="-79"/>
              </a:rPr>
              <a:t>А</a:t>
            </a:r>
            <a:r>
              <a:rPr lang="ru-RU" sz="3600" b="1" dirty="0" smtClean="0">
                <a:solidFill>
                  <a:schemeClr val="tx1"/>
                </a:solidFill>
                <a:cs typeface="Aharoni" panose="02010803020104030203" pitchFamily="2" charset="-79"/>
              </a:rPr>
              <a:t>рт-объекты </a:t>
            </a:r>
            <a:r>
              <a:rPr lang="ru-RU" sz="3600" b="1" dirty="0" smtClean="0">
                <a:solidFill>
                  <a:schemeClr val="tx1"/>
                </a:solidFill>
                <a:cs typeface="Aharoni" panose="02010803020104030203" pitchFamily="2" charset="-79"/>
              </a:rPr>
              <a:t>в стиле </a:t>
            </a:r>
            <a:r>
              <a:rPr lang="ru-RU" sz="3600" b="1" dirty="0" err="1" smtClean="0">
                <a:solidFill>
                  <a:schemeClr val="tx1"/>
                </a:solidFill>
                <a:cs typeface="Aharoni" panose="02010803020104030203" pitchFamily="2" charset="-79"/>
              </a:rPr>
              <a:t>стимпанк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" name="Picture 2" descr="C:\Users\Лилия\Desktop\фото\uyvcKhauync[1]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94380">
            <a:off x="295240" y="2843350"/>
            <a:ext cx="4248472" cy="3744415"/>
          </a:xfrm>
          <a:prstGeom prst="rect">
            <a:avLst/>
          </a:prstGeom>
          <a:noFill/>
          <a:extLst/>
        </p:spPr>
      </p:pic>
      <p:pic>
        <p:nvPicPr>
          <p:cNvPr id="4" name="Picture 2" descr="C:\Users\Лилия\Desktop\фото\MvWPrzNHDhc[1]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31489">
            <a:off x="4856277" y="2812568"/>
            <a:ext cx="3813646" cy="4252306"/>
          </a:xfrm>
          <a:prstGeom prst="rect">
            <a:avLst/>
          </a:prstGeom>
          <a:noFill/>
          <a:extLst/>
        </p:spPr>
      </p:pic>
    </p:spTree>
    <p:extLst>
      <p:ext uri="{BB962C8B-B14F-4D97-AF65-F5344CB8AC3E}">
        <p14:creationId xmlns:p14="http://schemas.microsoft.com/office/powerpoint/2010/main" val="3468120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ru-RU" sz="3200" b="1" dirty="0"/>
              <a:t>Период разложения </a:t>
            </a:r>
            <a:r>
              <a:rPr lang="ru-RU" sz="3200" dirty="0" smtClean="0"/>
              <a:t>использованных </a:t>
            </a:r>
            <a:r>
              <a:rPr lang="ru-RU" sz="3200" b="1" dirty="0" smtClean="0"/>
              <a:t> материалов. 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 rot="20826704">
            <a:off x="3875985" y="3959564"/>
            <a:ext cx="1764869" cy="1378200"/>
          </a:xfrm>
          <a:prstGeom prst="rect">
            <a:avLst/>
          </a:prstGeom>
        </p:spPr>
      </p:pic>
      <p:pic>
        <p:nvPicPr>
          <p:cNvPr id="5" name="Picture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78647">
            <a:off x="4211960" y="1340768"/>
            <a:ext cx="2070735" cy="1373505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6" name="Picture 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77720">
            <a:off x="5855249" y="5136974"/>
            <a:ext cx="1981488" cy="1450299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7" name="Прямоугольник 6"/>
          <p:cNvSpPr/>
          <p:nvPr/>
        </p:nvSpPr>
        <p:spPr>
          <a:xfrm>
            <a:off x="255240" y="1340768"/>
            <a:ext cx="379668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cs typeface="Aharoni" panose="02010803020104030203" pitchFamily="2" charset="-79"/>
              </a:rPr>
              <a:t>Газетная бумага — срок разложения 1-4 месяца.</a:t>
            </a:r>
            <a:br>
              <a:rPr lang="ru-RU" sz="2800" b="1" dirty="0">
                <a:cs typeface="Aharoni" panose="02010803020104030203" pitchFamily="2" charset="-79"/>
              </a:rPr>
            </a:br>
            <a:r>
              <a:rPr lang="ru-RU" sz="2800" b="1" dirty="0">
                <a:cs typeface="Aharoni" panose="02010803020104030203" pitchFamily="2" charset="-79"/>
              </a:rPr>
              <a:t>Картон  — срок разложения 3 месяца</a:t>
            </a:r>
            <a:br>
              <a:rPr lang="ru-RU" sz="2800" b="1" dirty="0">
                <a:cs typeface="Aharoni" panose="02010803020104030203" pitchFamily="2" charset="-79"/>
              </a:rPr>
            </a:br>
            <a:r>
              <a:rPr lang="ru-RU" sz="2800" b="1" dirty="0">
                <a:cs typeface="Aharoni" panose="02010803020104030203" pitchFamily="2" charset="-79"/>
              </a:rPr>
              <a:t>Искусственная кожа  - 40 лет и более</a:t>
            </a:r>
          </a:p>
          <a:p>
            <a:r>
              <a:rPr lang="ru-RU" sz="2800" b="1" dirty="0">
                <a:cs typeface="Aharoni" panose="02010803020104030203" pitchFamily="2" charset="-79"/>
              </a:rPr>
              <a:t>Металлические изделия – 100 лет и более</a:t>
            </a:r>
          </a:p>
          <a:p>
            <a:r>
              <a:rPr lang="ru-RU" sz="2800" b="1" dirty="0">
                <a:cs typeface="Aharoni" panose="02010803020104030203" pitchFamily="2" charset="-79"/>
              </a:rPr>
              <a:t>Пластмасс – 500 лет.</a:t>
            </a:r>
          </a:p>
        </p:txBody>
      </p:sp>
      <p:pic>
        <p:nvPicPr>
          <p:cNvPr id="8" name="fancybox-img" descr="Дерматин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082">
            <a:off x="5914425" y="2681808"/>
            <a:ext cx="2009065" cy="13984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83448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0648"/>
            <a:ext cx="691276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/>
              <a:t>П</a:t>
            </a:r>
            <a:r>
              <a:rPr lang="ru-RU" sz="3600" b="1" dirty="0" smtClean="0"/>
              <a:t>ора </a:t>
            </a:r>
            <a:r>
              <a:rPr lang="ru-RU" sz="3600" b="1" dirty="0"/>
              <a:t>заняться нашей планетой и начать оберегать  её от самих себя. </a:t>
            </a:r>
            <a:r>
              <a:rPr lang="ru-RU" sz="3600" b="1" dirty="0" smtClean="0"/>
              <a:t> </a:t>
            </a:r>
            <a:r>
              <a:rPr lang="ru-RU" sz="3600" b="1" dirty="0"/>
              <a:t>П</a:t>
            </a:r>
            <a:r>
              <a:rPr lang="ru-RU" sz="3600" b="1" dirty="0" smtClean="0"/>
              <a:t>опробовать </a:t>
            </a:r>
            <a:r>
              <a:rPr lang="ru-RU" sz="3600" b="1" dirty="0"/>
              <a:t>дать ворую жизнь бытовым отходам. Это не так сложно, я</a:t>
            </a:r>
            <a:r>
              <a:rPr lang="ru-RU" sz="3600" b="1" dirty="0" smtClean="0"/>
              <a:t> </a:t>
            </a:r>
            <a:r>
              <a:rPr lang="ru-RU" sz="3600" b="1" dirty="0"/>
              <a:t>это </a:t>
            </a:r>
            <a:r>
              <a:rPr lang="ru-RU" sz="3600" b="1" dirty="0" smtClean="0"/>
              <a:t>показала </a:t>
            </a:r>
            <a:r>
              <a:rPr lang="ru-RU" sz="3600" b="1" dirty="0"/>
              <a:t>и </a:t>
            </a:r>
            <a:r>
              <a:rPr lang="ru-RU" sz="3600" b="1" dirty="0" smtClean="0"/>
              <a:t>доказала  </a:t>
            </a:r>
            <a:r>
              <a:rPr lang="ru-RU" sz="3600" b="1" dirty="0"/>
              <a:t>на своем примере и на примере людей, которые живут рядом с нами и им не безразлично будущее нашей планеты и нашего города. Гипотеза наша доказана. </a:t>
            </a:r>
          </a:p>
        </p:txBody>
      </p:sp>
      <p:pic>
        <p:nvPicPr>
          <p:cNvPr id="3" name="Picture 6" descr="http://jagodka56.umi.ru/images/cms/data/folder_1/hello_html_m3aa30fd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00359" y="3429000"/>
            <a:ext cx="3677246" cy="3286124"/>
          </a:xfrm>
          <a:prstGeom prst="rect">
            <a:avLst/>
          </a:prstGeom>
          <a:noFill/>
          <a:effectLst>
            <a:glow rad="228600">
              <a:schemeClr val="bg1"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358587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204864"/>
            <a:ext cx="8229600" cy="1143000"/>
          </a:xfrm>
        </p:spPr>
        <p:txBody>
          <a:bodyPr/>
          <a:lstStyle/>
          <a:p>
            <a:r>
              <a:rPr lang="ru-RU" dirty="0" smtClean="0"/>
              <a:t>Спасибо за внимание.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0132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9144000" cy="2420888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tx1"/>
                </a:solidFill>
                <a:effectLst/>
              </a:rPr>
              <a:t>Если бы кто-нибудь постоянно раскладывал все отходы на земле ровным слоем, то через 10 - 15 лет нашу планету покрыл бы слой мусора толщиной 5 м. На такой планете жизнь стала бы невозможной, поэтому человечество пытается справиться с отходами самыми разнообразными способами</a:t>
            </a:r>
            <a:r>
              <a:rPr lang="ru-RU" sz="2400" dirty="0">
                <a:solidFill>
                  <a:schemeClr val="tx1"/>
                </a:solidFill>
                <a:effectLst/>
              </a:rPr>
              <a:t/>
            </a:r>
            <a:br>
              <a:rPr lang="ru-RU" sz="2400" dirty="0">
                <a:solidFill>
                  <a:schemeClr val="tx1"/>
                </a:solidFill>
                <a:effectLst/>
              </a:rPr>
            </a:b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3" name="Рисунок 2" descr="https://www.yarcom.ru/sites/default/files/styles/1200x1200/public/news/photo/2016/03/pGLTWF6-ghve4GE.jpg?itok=AIL9oAy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068960"/>
            <a:ext cx="5832648" cy="37890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92933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332656"/>
            <a:ext cx="856895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/>
              <a:t>Гипотеза.</a:t>
            </a:r>
          </a:p>
          <a:p>
            <a:r>
              <a:rPr lang="ru-RU" sz="3600" b="1" dirty="0"/>
              <a:t>Если найти применение некоторым видам отходов , то экологическая обстановка в городе улучшится, город станет более привлекательный, повысится уровень его благоустройства.</a:t>
            </a:r>
          </a:p>
        </p:txBody>
      </p:sp>
      <p:pic>
        <p:nvPicPr>
          <p:cNvPr id="4" name="Picture 2" descr="https://ds03.infourok.ru/uploads/ex/04b2/00064641-da929ac7/hello_html_m5fbf0f8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9" y="4150620"/>
            <a:ext cx="3931840" cy="2707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C:\Users\Лилия\AppData\Local\Microsoft\Windows\Temporary Internet Files\Content.Word\IMG_20171124_16065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197583"/>
            <a:ext cx="4032448" cy="266041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33475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74345"/>
            <a:ext cx="828092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Цель: изучить свойства  отработанных  материалов и найти им применение, не приносящее вреда человеку. </a:t>
            </a:r>
          </a:p>
          <a:p>
            <a:r>
              <a:rPr lang="ru-RU" sz="2400" dirty="0"/>
              <a:t>Задачи исследования: </a:t>
            </a:r>
          </a:p>
          <a:p>
            <a:r>
              <a:rPr lang="ru-RU" sz="2400" dirty="0"/>
              <a:t>Изучить и обобщить теоретический материал по теме исследования.</a:t>
            </a:r>
          </a:p>
          <a:p>
            <a:r>
              <a:rPr lang="ru-RU" sz="2400" dirty="0"/>
              <a:t>Исследовать каким образом перерабатываются ТБО каковы перспективы развития отрасли  в Стерлитамаке</a:t>
            </a:r>
          </a:p>
          <a:p>
            <a:r>
              <a:rPr lang="ru-RU" sz="2400" dirty="0"/>
              <a:t>Доказать на практике, что каждый может научиться рационально использовать многие виды отходов.</a:t>
            </a:r>
          </a:p>
          <a:p>
            <a:r>
              <a:rPr lang="ru-RU" sz="2400" dirty="0"/>
              <a:t>Представить свои исследования ученикам, учителям и родителям школы.</a:t>
            </a:r>
          </a:p>
          <a:p>
            <a:r>
              <a:rPr lang="ru-RU" sz="2400" dirty="0"/>
              <a:t>Объект исследования: твердые бытовые отходы.</a:t>
            </a:r>
          </a:p>
          <a:p>
            <a:r>
              <a:rPr lang="ru-RU" sz="2400" dirty="0"/>
              <a:t>Предмет исследования: вторичное использование ТБО.</a:t>
            </a:r>
          </a:p>
          <a:p>
            <a:r>
              <a:rPr lang="ru-RU" sz="2400" dirty="0"/>
              <a:t>Методы исследования: изучение литературы, анкетирование, анализ, ,наблюдение, сравнение, обобщение.</a:t>
            </a:r>
          </a:p>
        </p:txBody>
      </p:sp>
    </p:spTree>
    <p:extLst>
      <p:ext uri="{BB962C8B-B14F-4D97-AF65-F5344CB8AC3E}">
        <p14:creationId xmlns:p14="http://schemas.microsoft.com/office/powerpoint/2010/main" val="13091774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Вопросы анкетирования школьников.</a:t>
            </a:r>
            <a:endParaRPr lang="ru-RU" sz="36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171354"/>
            <a:ext cx="410445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«Какие экологические проблемы тебя особенно волнуют?»</a:t>
            </a:r>
          </a:p>
          <a:p>
            <a:r>
              <a:rPr lang="ru-RU" sz="2800" b="1" dirty="0"/>
              <a:t> «Как ты можешь помочь (или помогаешь) природе</a:t>
            </a:r>
            <a:r>
              <a:rPr lang="ru-RU" sz="2800" b="1" dirty="0" smtClean="0"/>
              <a:t>?»</a:t>
            </a:r>
          </a:p>
          <a:p>
            <a:r>
              <a:rPr lang="ru-RU" sz="2800" b="1" dirty="0">
                <a:ea typeface="Calibri"/>
              </a:rPr>
              <a:t>«Как вы относитесь к бытовым отходам?» </a:t>
            </a:r>
            <a:endParaRPr lang="ru-RU" sz="28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836711"/>
            <a:ext cx="4397608" cy="5863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3560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://mypresentation.ru/documents/8f4138bd35ec289e25261a56fc94f97c/img5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43889"/>
            <a:ext cx="7992888" cy="53285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7038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s://www.ecoterica.com/wp-content/uploads/2015/03/103887_original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419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1446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://www.epochtimes.com.ua/sites/default/files/styles/large/public/field/image/02-2016/vred_ru_0.png?itok=1BrHOz_-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35599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750</TotalTime>
  <Words>727</Words>
  <Application>Microsoft Office PowerPoint</Application>
  <PresentationFormat>Экран (4:3)</PresentationFormat>
  <Paragraphs>42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Апекс</vt:lpstr>
      <vt:lpstr>Отходам – вторую жизнь!</vt:lpstr>
      <vt:lpstr>Презентация PowerPoint</vt:lpstr>
      <vt:lpstr>Если бы кто-нибудь постоянно раскладывал все отходы на земле ровным слоем, то через 10 - 15 лет нашу планету покрыл бы слой мусора толщиной 5 м. На такой планете жизнь стала бы невозможной, поэтому человечество пытается справиться с отходами самыми разнообразными способами </vt:lpstr>
      <vt:lpstr>Презентация PowerPoint</vt:lpstr>
      <vt:lpstr>Презентация PowerPoint</vt:lpstr>
      <vt:lpstr>Вопросы анкетирования школьников.</vt:lpstr>
      <vt:lpstr>Презентация PowerPoint</vt:lpstr>
      <vt:lpstr>Презентация PowerPoint</vt:lpstr>
      <vt:lpstr>Презентация PowerPoint</vt:lpstr>
      <vt:lpstr>Утилизации отходов, переработка вторсырья в Стерлитамаке </vt:lpstr>
      <vt:lpstr>Презентация PowerPoint</vt:lpstr>
      <vt:lpstr>Самое  крупное  предприятие нашего города по утилизации ТБО  ООО “Вториндустрия”  Учредитель  Айрат Кувашбекович Максадов. </vt:lpstr>
      <vt:lpstr>Презентация PowerPoint</vt:lpstr>
      <vt:lpstr>Презентация PowerPoint</vt:lpstr>
      <vt:lpstr>Презентация PowerPoint</vt:lpstr>
      <vt:lpstr>Необычный способ переработки отходов.</vt:lpstr>
      <vt:lpstr>Презентация PowerPoint</vt:lpstr>
      <vt:lpstr>Вторая жизнь отработанным шинам</vt:lpstr>
      <vt:lpstr>Презентация PowerPoint</vt:lpstr>
      <vt:lpstr>Презентация PowerPoint</vt:lpstr>
      <vt:lpstr>В своей работе  использовали потрепанную  книгу, а также старый бабушкин  футляр для очков. </vt:lpstr>
      <vt:lpstr> Немного фантазии, терпения и вот наши изделия!  Да, несомненно,  они преобразились и найдут достойное место на нашей книжной полке и на столе. Арт-объекты в стиле стимпанк.</vt:lpstr>
      <vt:lpstr>Период разложения использованных  материалов.  </vt:lpstr>
      <vt:lpstr>Презентация PowerPoint</vt:lpstr>
      <vt:lpstr>Спасибо за внимание.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Лилия</dc:creator>
  <cp:lastModifiedBy>Лилия</cp:lastModifiedBy>
  <cp:revision>31</cp:revision>
  <dcterms:created xsi:type="dcterms:W3CDTF">2017-12-09T06:57:33Z</dcterms:created>
  <dcterms:modified xsi:type="dcterms:W3CDTF">2022-03-11T08:33:51Z</dcterms:modified>
</cp:coreProperties>
</file>