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14" r:id="rId2"/>
    <p:sldId id="286" r:id="rId3"/>
    <p:sldId id="313" r:id="rId4"/>
    <p:sldId id="272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5" r:id="rId13"/>
    <p:sldId id="296" r:id="rId14"/>
    <p:sldId id="297" r:id="rId15"/>
    <p:sldId id="298" r:id="rId16"/>
    <p:sldId id="310" r:id="rId17"/>
    <p:sldId id="312" r:id="rId18"/>
    <p:sldId id="31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276" r:id="rId28"/>
    <p:sldId id="277" r:id="rId29"/>
    <p:sldId id="315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0013"/>
    <a:srgbClr val="660033"/>
    <a:srgbClr val="FF0000"/>
    <a:srgbClr val="00396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02" autoAdjust="0"/>
  </p:normalViewPr>
  <p:slideViewPr>
    <p:cSldViewPr>
      <p:cViewPr varScale="1">
        <p:scale>
          <a:sx n="108" d="100"/>
          <a:sy n="108" d="100"/>
        </p:scale>
        <p:origin x="-16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45F8EE-32B9-4219-8AF1-D51680BB62B1}" type="doc">
      <dgm:prSet loTypeId="urn:microsoft.com/office/officeart/2005/8/layout/vList6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F4FA604-0719-43F1-B14E-E0B8863AEAAC}">
      <dgm:prSet phldrT="[Текст]" custT="1"/>
      <dgm:spPr/>
      <dgm:t>
        <a:bodyPr/>
        <a:lstStyle/>
        <a:p>
          <a:r>
            <a:rPr lang="ru-RU" sz="3200" b="1" dirty="0" smtClean="0"/>
            <a:t>Цель</a:t>
          </a:r>
          <a:r>
            <a:rPr lang="ru-RU" sz="3200" dirty="0" smtClean="0"/>
            <a:t>:</a:t>
          </a:r>
          <a:endParaRPr lang="ru-RU" sz="3200" dirty="0"/>
        </a:p>
      </dgm:t>
    </dgm:pt>
    <dgm:pt modelId="{1288D251-406A-4B84-B601-50FC6AFF42FC}" type="parTrans" cxnId="{C59DC87E-47CB-4C4E-A8B0-C8AE3F398194}">
      <dgm:prSet/>
      <dgm:spPr/>
      <dgm:t>
        <a:bodyPr/>
        <a:lstStyle/>
        <a:p>
          <a:endParaRPr lang="ru-RU"/>
        </a:p>
      </dgm:t>
    </dgm:pt>
    <dgm:pt modelId="{223D706B-D897-4173-BE30-B47E1A3D65A0}" type="sibTrans" cxnId="{C59DC87E-47CB-4C4E-A8B0-C8AE3F398194}">
      <dgm:prSet/>
      <dgm:spPr/>
      <dgm:t>
        <a:bodyPr/>
        <a:lstStyle/>
        <a:p>
          <a:endParaRPr lang="ru-RU"/>
        </a:p>
      </dgm:t>
    </dgm:pt>
    <dgm:pt modelId="{69674AC2-A3FB-41EB-AD95-F96D04121B70}">
      <dgm:prSet phldrT="[Текст]" custT="1"/>
      <dgm:spPr/>
      <dgm:t>
        <a:bodyPr/>
        <a:lstStyle/>
        <a:p>
          <a:r>
            <a:rPr lang="ru-RU" sz="3200" b="1" dirty="0" smtClean="0"/>
            <a:t>Задачи:</a:t>
          </a:r>
          <a:endParaRPr lang="ru-RU" sz="3200" dirty="0"/>
        </a:p>
      </dgm:t>
    </dgm:pt>
    <dgm:pt modelId="{C84786CD-80BA-4391-83D7-B42A7684EE70}" type="parTrans" cxnId="{7F0D5FDB-D207-4B54-81FB-D408EB696791}">
      <dgm:prSet/>
      <dgm:spPr/>
      <dgm:t>
        <a:bodyPr/>
        <a:lstStyle/>
        <a:p>
          <a:endParaRPr lang="ru-RU"/>
        </a:p>
      </dgm:t>
    </dgm:pt>
    <dgm:pt modelId="{B84113E7-3D04-4D96-B484-73C2CB66DC4E}" type="sibTrans" cxnId="{7F0D5FDB-D207-4B54-81FB-D408EB696791}">
      <dgm:prSet/>
      <dgm:spPr/>
      <dgm:t>
        <a:bodyPr/>
        <a:lstStyle/>
        <a:p>
          <a:endParaRPr lang="ru-RU"/>
        </a:p>
      </dgm:t>
    </dgm:pt>
    <dgm:pt modelId="{29C2F8B1-220E-4FE4-AA5F-680FDBAB4E7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научиться анализировать информацию, выявлять ключевые понятия, выбирать альтернативные пути решения, оценивать их, находить оптимальный вариант и формулировать программы действий, применять полученные знания в повседневной жизни; </a:t>
          </a:r>
        </a:p>
      </dgm:t>
    </dgm:pt>
    <dgm:pt modelId="{727BE81A-657D-43EF-AFEE-3AD3A54354BC}" type="parTrans" cxnId="{9C102B6C-7137-466D-88AD-E073E18D9B40}">
      <dgm:prSet/>
      <dgm:spPr/>
      <dgm:t>
        <a:bodyPr/>
        <a:lstStyle/>
        <a:p>
          <a:endParaRPr lang="ru-RU"/>
        </a:p>
      </dgm:t>
    </dgm:pt>
    <dgm:pt modelId="{DBBCE28D-A277-4DFC-BD87-75B5ADADE85A}" type="sibTrans" cxnId="{9C102B6C-7137-466D-88AD-E073E18D9B40}">
      <dgm:prSet/>
      <dgm:spPr/>
      <dgm:t>
        <a:bodyPr/>
        <a:lstStyle/>
        <a:p>
          <a:endParaRPr lang="ru-RU"/>
        </a:p>
      </dgm:t>
    </dgm:pt>
    <dgm:pt modelId="{FEA2119D-39AC-480A-B1C0-D80563E57D7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научить составлять генеалогическое дерево с применением ИКТ;</a:t>
          </a:r>
        </a:p>
      </dgm:t>
    </dgm:pt>
    <dgm:pt modelId="{6C5B66B9-E0B3-4384-91C2-9FA6A62920DB}" type="parTrans" cxnId="{E6ABD586-6E16-4FC7-8D9F-D1EC07AAA776}">
      <dgm:prSet/>
      <dgm:spPr/>
      <dgm:t>
        <a:bodyPr/>
        <a:lstStyle/>
        <a:p>
          <a:endParaRPr lang="ru-RU"/>
        </a:p>
      </dgm:t>
    </dgm:pt>
    <dgm:pt modelId="{DC1C8C90-F7C2-4740-A071-7C03A30E4E11}" type="sibTrans" cxnId="{E6ABD586-6E16-4FC7-8D9F-D1EC07AAA776}">
      <dgm:prSet/>
      <dgm:spPr/>
      <dgm:t>
        <a:bodyPr/>
        <a:lstStyle/>
        <a:p>
          <a:endParaRPr lang="ru-RU"/>
        </a:p>
      </dgm:t>
    </dgm:pt>
    <dgm:pt modelId="{4B8CEEE5-BACD-4C5C-A1E3-E12EDA6557E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углубить знания баз данных. </a:t>
          </a:r>
        </a:p>
      </dgm:t>
    </dgm:pt>
    <dgm:pt modelId="{2177D54B-DE9F-4E97-9572-0D5F3B07B996}" type="parTrans" cxnId="{27D72EDC-8939-44DC-86FF-1411256C4E0C}">
      <dgm:prSet/>
      <dgm:spPr/>
      <dgm:t>
        <a:bodyPr/>
        <a:lstStyle/>
        <a:p>
          <a:endParaRPr lang="ru-RU"/>
        </a:p>
      </dgm:t>
    </dgm:pt>
    <dgm:pt modelId="{94940FD1-CE86-425F-A2A0-C12500A4B8DD}" type="sibTrans" cxnId="{27D72EDC-8939-44DC-86FF-1411256C4E0C}">
      <dgm:prSet/>
      <dgm:spPr/>
      <dgm:t>
        <a:bodyPr/>
        <a:lstStyle/>
        <a:p>
          <a:endParaRPr lang="ru-RU"/>
        </a:p>
      </dgm:t>
    </dgm:pt>
    <dgm:pt modelId="{E65D41B8-5572-4525-8EAD-5726A349015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 smtClean="0"/>
        </a:p>
      </dgm:t>
    </dgm:pt>
    <dgm:pt modelId="{678EEC88-F49D-447F-8472-7AA2420A4688}" type="parTrans" cxnId="{853996CA-9224-48A0-988A-F07E5E55E5BB}">
      <dgm:prSet/>
      <dgm:spPr/>
      <dgm:t>
        <a:bodyPr/>
        <a:lstStyle/>
        <a:p>
          <a:endParaRPr lang="ru-RU"/>
        </a:p>
      </dgm:t>
    </dgm:pt>
    <dgm:pt modelId="{F7148526-505C-4546-A813-1207E6D0DB2D}" type="sibTrans" cxnId="{853996CA-9224-48A0-988A-F07E5E55E5BB}">
      <dgm:prSet/>
      <dgm:spPr/>
      <dgm:t>
        <a:bodyPr/>
        <a:lstStyle/>
        <a:p>
          <a:endParaRPr lang="ru-RU"/>
        </a:p>
      </dgm:t>
    </dgm:pt>
    <dgm:pt modelId="{8437324C-B916-4802-BCB1-7A881FD7486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/>
            <a:t>научиться творчески подходить к изображению своей родословной и развить эстетический вкус;</a:t>
          </a:r>
        </a:p>
      </dgm:t>
    </dgm:pt>
    <dgm:pt modelId="{9DEA1A0A-6E7F-4B58-93B3-1958A2FFB5E6}" type="parTrans" cxnId="{60501377-EB3C-4E33-BCF4-68940FB995A0}">
      <dgm:prSet/>
      <dgm:spPr/>
      <dgm:t>
        <a:bodyPr/>
        <a:lstStyle/>
        <a:p>
          <a:endParaRPr lang="ru-RU"/>
        </a:p>
      </dgm:t>
    </dgm:pt>
    <dgm:pt modelId="{AC9E5602-8CC1-441B-BC8F-6544D7B4EBD2}" type="sibTrans" cxnId="{60501377-EB3C-4E33-BCF4-68940FB995A0}">
      <dgm:prSet/>
      <dgm:spPr/>
      <dgm:t>
        <a:bodyPr/>
        <a:lstStyle/>
        <a:p>
          <a:endParaRPr lang="ru-RU"/>
        </a:p>
      </dgm:t>
    </dgm:pt>
    <dgm:pt modelId="{4A54F465-F87C-45D7-ADF6-B70DC5E1F64E}" type="pres">
      <dgm:prSet presAssocID="{AD45F8EE-32B9-4219-8AF1-D51680BB62B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2FF1616-66EC-4BF8-B29C-0E9982A5441F}" type="pres">
      <dgm:prSet presAssocID="{9F4FA604-0719-43F1-B14E-E0B8863AEAAC}" presName="linNode" presStyleCnt="0"/>
      <dgm:spPr/>
    </dgm:pt>
    <dgm:pt modelId="{9564BCC4-8128-4BD4-BD8E-1651BFC99B5E}" type="pres">
      <dgm:prSet presAssocID="{9F4FA604-0719-43F1-B14E-E0B8863AEAAC}" presName="parentShp" presStyleLbl="node1" presStyleIdx="0" presStyleCnt="2" custScaleX="87500" custScaleY="83070" custLinFactNeighborX="-6410" custLinFactNeighborY="-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12FEA-978F-4ABF-8BA5-6886E5BA87A9}" type="pres">
      <dgm:prSet presAssocID="{9F4FA604-0719-43F1-B14E-E0B8863AEAAC}" presName="childShp" presStyleLbl="bgAccFollowNode1" presStyleIdx="0" presStyleCnt="2" custScaleX="109615" custScaleY="48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50D7D-3CCE-44B5-B752-B6AA870ABC5A}" type="pres">
      <dgm:prSet presAssocID="{223D706B-D897-4173-BE30-B47E1A3D65A0}" presName="spacing" presStyleCnt="0"/>
      <dgm:spPr/>
    </dgm:pt>
    <dgm:pt modelId="{E6D55279-DAFE-4A4C-92F1-C696257796FD}" type="pres">
      <dgm:prSet presAssocID="{69674AC2-A3FB-41EB-AD95-F96D04121B70}" presName="linNode" presStyleCnt="0"/>
      <dgm:spPr/>
    </dgm:pt>
    <dgm:pt modelId="{66B55082-3DDE-4633-ABED-BB73A1C53030}" type="pres">
      <dgm:prSet presAssocID="{69674AC2-A3FB-41EB-AD95-F96D04121B70}" presName="parentShp" presStyleLbl="node1" presStyleIdx="1" presStyleCnt="2" custScaleX="87500" custScaleY="83894" custLinFactNeighborX="-6410" custLinFactNeighborY="-2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885227-7735-45A8-8CDB-66181D252489}" type="pres">
      <dgm:prSet presAssocID="{69674AC2-A3FB-41EB-AD95-F96D04121B70}" presName="childShp" presStyleLbl="bgAccFollowNode1" presStyleIdx="1" presStyleCnt="2" custScaleX="106410" custScaleY="142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0D5FDB-D207-4B54-81FB-D408EB696791}" srcId="{AD45F8EE-32B9-4219-8AF1-D51680BB62B1}" destId="{69674AC2-A3FB-41EB-AD95-F96D04121B70}" srcOrd="1" destOrd="0" parTransId="{C84786CD-80BA-4391-83D7-B42A7684EE70}" sibTransId="{B84113E7-3D04-4D96-B484-73C2CB66DC4E}"/>
    <dgm:cxn modelId="{54427357-EC77-476C-AA10-DF92FFF161D4}" type="presOf" srcId="{9F4FA604-0719-43F1-B14E-E0B8863AEAAC}" destId="{9564BCC4-8128-4BD4-BD8E-1651BFC99B5E}" srcOrd="0" destOrd="0" presId="urn:microsoft.com/office/officeart/2005/8/layout/vList6"/>
    <dgm:cxn modelId="{C59DC87E-47CB-4C4E-A8B0-C8AE3F398194}" srcId="{AD45F8EE-32B9-4219-8AF1-D51680BB62B1}" destId="{9F4FA604-0719-43F1-B14E-E0B8863AEAAC}" srcOrd="0" destOrd="0" parTransId="{1288D251-406A-4B84-B601-50FC6AFF42FC}" sibTransId="{223D706B-D897-4173-BE30-B47E1A3D65A0}"/>
    <dgm:cxn modelId="{27D72EDC-8939-44DC-86FF-1411256C4E0C}" srcId="{9F4FA604-0719-43F1-B14E-E0B8863AEAAC}" destId="{4B8CEEE5-BACD-4C5C-A1E3-E12EDA6557ED}" srcOrd="1" destOrd="0" parTransId="{2177D54B-DE9F-4E97-9572-0D5F3B07B996}" sibTransId="{94940FD1-CE86-425F-A2A0-C12500A4B8DD}"/>
    <dgm:cxn modelId="{E6ABD586-6E16-4FC7-8D9F-D1EC07AAA776}" srcId="{9F4FA604-0719-43F1-B14E-E0B8863AEAAC}" destId="{FEA2119D-39AC-480A-B1C0-D80563E57D72}" srcOrd="0" destOrd="0" parTransId="{6C5B66B9-E0B3-4384-91C2-9FA6A62920DB}" sibTransId="{DC1C8C90-F7C2-4740-A071-7C03A30E4E11}"/>
    <dgm:cxn modelId="{EDF329FB-9B77-485D-9EB3-23960818DDE3}" type="presOf" srcId="{29C2F8B1-220E-4FE4-AA5F-680FDBAB4E7C}" destId="{74885227-7735-45A8-8CDB-66181D252489}" srcOrd="0" destOrd="0" presId="urn:microsoft.com/office/officeart/2005/8/layout/vList6"/>
    <dgm:cxn modelId="{60501377-EB3C-4E33-BCF4-68940FB995A0}" srcId="{69674AC2-A3FB-41EB-AD95-F96D04121B70}" destId="{8437324C-B916-4802-BCB1-7A881FD7486C}" srcOrd="1" destOrd="0" parTransId="{9DEA1A0A-6E7F-4B58-93B3-1958A2FFB5E6}" sibTransId="{AC9E5602-8CC1-441B-BC8F-6544D7B4EBD2}"/>
    <dgm:cxn modelId="{7F549956-4AE6-48B2-8F76-7839ECFC6968}" type="presOf" srcId="{E65D41B8-5572-4525-8EAD-5726A349015C}" destId="{74885227-7735-45A8-8CDB-66181D252489}" srcOrd="0" destOrd="2" presId="urn:microsoft.com/office/officeart/2005/8/layout/vList6"/>
    <dgm:cxn modelId="{9C102B6C-7137-466D-88AD-E073E18D9B40}" srcId="{69674AC2-A3FB-41EB-AD95-F96D04121B70}" destId="{29C2F8B1-220E-4FE4-AA5F-680FDBAB4E7C}" srcOrd="0" destOrd="0" parTransId="{727BE81A-657D-43EF-AFEE-3AD3A54354BC}" sibTransId="{DBBCE28D-A277-4DFC-BD87-75B5ADADE85A}"/>
    <dgm:cxn modelId="{461B20B3-F607-46DC-BA20-D1560A2D9EA9}" type="presOf" srcId="{4B8CEEE5-BACD-4C5C-A1E3-E12EDA6557ED}" destId="{FD012FEA-978F-4ABF-8BA5-6886E5BA87A9}" srcOrd="0" destOrd="1" presId="urn:microsoft.com/office/officeart/2005/8/layout/vList6"/>
    <dgm:cxn modelId="{6D2E2A79-CA1D-43A1-8BB6-D8D7917520CE}" type="presOf" srcId="{69674AC2-A3FB-41EB-AD95-F96D04121B70}" destId="{66B55082-3DDE-4633-ABED-BB73A1C53030}" srcOrd="0" destOrd="0" presId="urn:microsoft.com/office/officeart/2005/8/layout/vList6"/>
    <dgm:cxn modelId="{853996CA-9224-48A0-988A-F07E5E55E5BB}" srcId="{69674AC2-A3FB-41EB-AD95-F96D04121B70}" destId="{E65D41B8-5572-4525-8EAD-5726A349015C}" srcOrd="2" destOrd="0" parTransId="{678EEC88-F49D-447F-8472-7AA2420A4688}" sibTransId="{F7148526-505C-4546-A813-1207E6D0DB2D}"/>
    <dgm:cxn modelId="{1D6C6800-3807-4AD0-B1BB-A3D559260055}" type="presOf" srcId="{FEA2119D-39AC-480A-B1C0-D80563E57D72}" destId="{FD012FEA-978F-4ABF-8BA5-6886E5BA87A9}" srcOrd="0" destOrd="0" presId="urn:microsoft.com/office/officeart/2005/8/layout/vList6"/>
    <dgm:cxn modelId="{98470F9B-E445-45C4-9AA6-BC840C910B7A}" type="presOf" srcId="{AD45F8EE-32B9-4219-8AF1-D51680BB62B1}" destId="{4A54F465-F87C-45D7-ADF6-B70DC5E1F64E}" srcOrd="0" destOrd="0" presId="urn:microsoft.com/office/officeart/2005/8/layout/vList6"/>
    <dgm:cxn modelId="{7CF82C69-DD39-467C-AF10-11379D99B121}" type="presOf" srcId="{8437324C-B916-4802-BCB1-7A881FD7486C}" destId="{74885227-7735-45A8-8CDB-66181D252489}" srcOrd="0" destOrd="1" presId="urn:microsoft.com/office/officeart/2005/8/layout/vList6"/>
    <dgm:cxn modelId="{AC181099-59AC-4811-941C-938F4BEC7AE8}" type="presParOf" srcId="{4A54F465-F87C-45D7-ADF6-B70DC5E1F64E}" destId="{D2FF1616-66EC-4BF8-B29C-0E9982A5441F}" srcOrd="0" destOrd="0" presId="urn:microsoft.com/office/officeart/2005/8/layout/vList6"/>
    <dgm:cxn modelId="{EC8280F2-2BD3-4DEA-895A-BE5EB0F69E42}" type="presParOf" srcId="{D2FF1616-66EC-4BF8-B29C-0E9982A5441F}" destId="{9564BCC4-8128-4BD4-BD8E-1651BFC99B5E}" srcOrd="0" destOrd="0" presId="urn:microsoft.com/office/officeart/2005/8/layout/vList6"/>
    <dgm:cxn modelId="{F2E3B93E-454A-425D-88B2-5954A87401FA}" type="presParOf" srcId="{D2FF1616-66EC-4BF8-B29C-0E9982A5441F}" destId="{FD012FEA-978F-4ABF-8BA5-6886E5BA87A9}" srcOrd="1" destOrd="0" presId="urn:microsoft.com/office/officeart/2005/8/layout/vList6"/>
    <dgm:cxn modelId="{D193EA81-CC6A-4565-899D-8E1C9F84036D}" type="presParOf" srcId="{4A54F465-F87C-45D7-ADF6-B70DC5E1F64E}" destId="{92C50D7D-3CCE-44B5-B752-B6AA870ABC5A}" srcOrd="1" destOrd="0" presId="urn:microsoft.com/office/officeart/2005/8/layout/vList6"/>
    <dgm:cxn modelId="{AF54E37C-FEA9-4491-A1D9-9A67A6F5FD74}" type="presParOf" srcId="{4A54F465-F87C-45D7-ADF6-B70DC5E1F64E}" destId="{E6D55279-DAFE-4A4C-92F1-C696257796FD}" srcOrd="2" destOrd="0" presId="urn:microsoft.com/office/officeart/2005/8/layout/vList6"/>
    <dgm:cxn modelId="{0E50614F-A771-4D29-B815-6CE3312C9F4A}" type="presParOf" srcId="{E6D55279-DAFE-4A4C-92F1-C696257796FD}" destId="{66B55082-3DDE-4633-ABED-BB73A1C53030}" srcOrd="0" destOrd="0" presId="urn:microsoft.com/office/officeart/2005/8/layout/vList6"/>
    <dgm:cxn modelId="{1708F893-04DE-4F03-A188-BDE87A832707}" type="presParOf" srcId="{E6D55279-DAFE-4A4C-92F1-C696257796FD}" destId="{74885227-7735-45A8-8CDB-66181D252489}" srcOrd="1" destOrd="0" presId="urn:microsoft.com/office/officeart/2005/8/layout/v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B80C9-2644-4228-A0C9-179F2E7089B0}" type="datetime11">
              <a:rPr lang="ru-RU" smtClean="0"/>
              <a:pPr/>
              <a:t>10:24:23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2BF05-A6DB-4378-A5DC-476980FD8B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B15A1-223E-4FA4-81BB-7DDFDF1B99A7}" type="datetime11">
              <a:rPr lang="ru-RU" smtClean="0"/>
              <a:pPr/>
              <a:t>10:24:22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F6965-CC9C-487A-89AA-4BE7360C2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3AFC88-A240-44B4-B45E-756F7C98C423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5DE71-2169-46B2-88EE-186C68376D30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1AEBE-9033-46EC-8B15-E2387911D1C6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B3A0-21ED-4EDF-9BC5-8D0480A349E5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B92D-A0DD-484A-8597-42F41837A749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3D2F-1CB6-4EE4-90BA-041E60B4D977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C8773-06CD-4B45-9CD7-5D2795FEB925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20F3-D20A-402D-9804-9290665925DA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4B6C0-ED26-490E-959F-AA3505141E73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A64A7-0196-4A74-8AC2-4BBB02CF8273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29FF-16CF-44DB-B650-ADB3BA66FE97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A2FB-1564-4998-AE08-15B0F6DA71FC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4B989-ADA9-47C9-967A-CABD9C1283AE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1E868-78DF-4F88-B0D6-F12991C1B73E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hf hdr="0" ftr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genery.com/ru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genopro.com/ru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the-family-chronicle.com/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familytree.ru/ru/index.htm" TargetMode="Externa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milyspace.ru/" TargetMode="External"/><Relationship Id="rId2" Type="http://schemas.openxmlformats.org/officeDocument/2006/relationships/hyperlink" Target="http://www.myheritage.com/index.php?lang=RU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hyperlink" Target="http://www.oldmikk.ru/img/let/sofa/programm/card_main.gif" TargetMode="External"/><Relationship Id="rId4" Type="http://schemas.openxmlformats.org/officeDocument/2006/relationships/hyperlink" Target="http://www.simtree.ru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vgd.ru/" TargetMode="External"/><Relationship Id="rId2" Type="http://schemas.openxmlformats.org/officeDocument/2006/relationships/hyperlink" Target="http://www.vgd.ru/generes.htm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971550" y="981075"/>
            <a:ext cx="2808288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FCEDC8"/>
                </a:solidFill>
              </a:rPr>
              <a:t>Если ты хороший мальчик,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То не суй в розетку пальчик,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Проводами не играй: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Не известно есть ли рай?</a:t>
            </a:r>
          </a:p>
          <a:p>
            <a:endParaRPr lang="ru-RU" sz="1400" b="1" dirty="0">
              <a:solidFill>
                <a:srgbClr val="FCEDC8"/>
              </a:solidFill>
            </a:endParaRPr>
          </a:p>
          <a:p>
            <a:r>
              <a:rPr lang="ru-RU" sz="1400" b="1" dirty="0">
                <a:solidFill>
                  <a:srgbClr val="FCEDC8"/>
                </a:solidFill>
              </a:rPr>
              <a:t>Если где- то заискрит, 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Или что-нибудь дымит,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Время попусту не трать -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Нужно взрослого позвать.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Ведь из искры знаем сами,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Возгореться может пламя. </a:t>
            </a:r>
          </a:p>
          <a:p>
            <a:endParaRPr lang="ru-RU" sz="1400" b="1" dirty="0">
              <a:solidFill>
                <a:srgbClr val="FCEDC8"/>
              </a:solidFill>
            </a:endParaRPr>
          </a:p>
          <a:p>
            <a:r>
              <a:rPr lang="ru-RU" sz="1400" b="1" dirty="0">
                <a:solidFill>
                  <a:srgbClr val="FCEDC8"/>
                </a:solidFill>
              </a:rPr>
              <a:t>Бережливым быть умей,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И по клавишам не бей,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Там учтите этот факт,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Электрический контакт.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635375" y="2997200"/>
            <a:ext cx="2736850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FCEDC8"/>
                </a:solidFill>
              </a:rPr>
              <a:t>Мышка может другом стать,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Коль ее не обижать.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Дрессируй ее умело,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Не крути в руках без дела.</a:t>
            </a:r>
          </a:p>
          <a:p>
            <a:endParaRPr lang="ru-RU" sz="1400" b="1" dirty="0">
              <a:solidFill>
                <a:srgbClr val="FCEDC8"/>
              </a:solidFill>
            </a:endParaRPr>
          </a:p>
          <a:p>
            <a:r>
              <a:rPr lang="ru-RU" sz="1400" b="1" dirty="0">
                <a:solidFill>
                  <a:srgbClr val="FCEDC8"/>
                </a:solidFill>
              </a:rPr>
              <a:t>Если вводишь ты "ответ",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А компьютер скажет "нет",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По дисплею не стучи,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Лучше правила учи!</a:t>
            </a:r>
          </a:p>
          <a:p>
            <a:endParaRPr lang="ru-RU" sz="1400" b="1" dirty="0">
              <a:solidFill>
                <a:srgbClr val="FCEDC8"/>
              </a:solidFill>
            </a:endParaRPr>
          </a:p>
          <a:p>
            <a:r>
              <a:rPr lang="ru-RU" sz="1400" b="1" dirty="0">
                <a:solidFill>
                  <a:srgbClr val="FCEDC8"/>
                </a:solidFill>
              </a:rPr>
              <a:t>Если сбой дает машина,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Терпение Вам необходимо, 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Не бывает без проблем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Даже с умной ЭВМ!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443663" y="981075"/>
            <a:ext cx="31686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FCEDC8"/>
                </a:solidFill>
              </a:rPr>
              <a:t>Остальное всем известно: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Чтоб не вскакивали с места,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Не кричали, не толкались,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За компьютеры не дрались </a:t>
            </a:r>
          </a:p>
          <a:p>
            <a:endParaRPr lang="ru-RU" sz="1400" b="1" dirty="0">
              <a:solidFill>
                <a:srgbClr val="FCEDC8"/>
              </a:solidFill>
            </a:endParaRPr>
          </a:p>
          <a:p>
            <a:r>
              <a:rPr lang="ru-RU" sz="1400" b="1" dirty="0">
                <a:solidFill>
                  <a:srgbClr val="FCEDC8"/>
                </a:solidFill>
              </a:rPr>
              <a:t>В куртках шубах и пальто, 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Не приходит к нам никто.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В грязной обуви, друзья,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В кабинете быть нельзя.. </a:t>
            </a:r>
          </a:p>
          <a:p>
            <a:endParaRPr lang="ru-RU" sz="1400" b="1" dirty="0">
              <a:solidFill>
                <a:srgbClr val="FCEDC8"/>
              </a:solidFill>
            </a:endParaRPr>
          </a:p>
          <a:p>
            <a:r>
              <a:rPr lang="ru-RU" sz="1400" b="1" dirty="0">
                <a:solidFill>
                  <a:srgbClr val="FCEDC8"/>
                </a:solidFill>
              </a:rPr>
              <a:t>Разрешать работу строго 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С разрешения педагога,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И учтите: Вы в ответе,</a:t>
            </a:r>
            <a:br>
              <a:rPr lang="ru-RU" sz="1400" b="1" dirty="0">
                <a:solidFill>
                  <a:srgbClr val="FCEDC8"/>
                </a:solidFill>
              </a:rPr>
            </a:br>
            <a:r>
              <a:rPr lang="ru-RU" sz="1400" b="1" dirty="0">
                <a:solidFill>
                  <a:srgbClr val="FCEDC8"/>
                </a:solidFill>
              </a:rPr>
              <a:t>За порядок в кабинете.</a:t>
            </a:r>
          </a:p>
          <a:p>
            <a:r>
              <a:rPr lang="ru-RU" sz="1400" b="1" dirty="0">
                <a:solidFill>
                  <a:srgbClr val="FCEDC8"/>
                </a:solidFill>
              </a:rPr>
              <a:t/>
            </a:r>
            <a:br>
              <a:rPr lang="ru-RU" sz="1400" b="1" dirty="0">
                <a:solidFill>
                  <a:srgbClr val="FCEDC8"/>
                </a:solidFill>
              </a:rPr>
            </a:br>
            <a:endParaRPr lang="ru-RU" sz="1400" b="1" dirty="0">
              <a:solidFill>
                <a:srgbClr val="FCEDC8"/>
              </a:solidFill>
            </a:endParaRP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3563938" y="260350"/>
            <a:ext cx="28082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4103" name="Picture 7" descr="3c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295400"/>
            <a:ext cx="1249362" cy="1258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2c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5029200"/>
            <a:ext cx="825729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5" name="Picture 9" descr="2c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371600" y="5029200"/>
            <a:ext cx="825728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828800" y="381000"/>
            <a:ext cx="5999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Инструктаж по технике безопасности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07D9E-EF33-464F-83A9-1DAF7C1402ED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304800"/>
            <a:ext cx="853440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 eaLnBrk="1" hangingPunct="1">
              <a:spcBef>
                <a:spcPct val="20000"/>
              </a:spcBef>
              <a:defRPr/>
            </a:pPr>
            <a:r>
              <a:rPr lang="ru-RU" altLang="ru-RU" sz="4200" b="1" dirty="0" smtClean="0"/>
              <a:t>Приступая к  созданию генеалогического древа своей семьи  сначала следует определиться с  численностью известных Вам членов семьи.</a:t>
            </a:r>
          </a:p>
          <a:p>
            <a:pPr indent="360363" eaLnBrk="1" hangingPunct="1">
              <a:spcBef>
                <a:spcPct val="20000"/>
              </a:spcBef>
              <a:defRPr/>
            </a:pPr>
            <a:r>
              <a:rPr lang="ru-RU" altLang="ru-RU" sz="4200" b="1" dirty="0" smtClean="0"/>
              <a:t>Если численность большая, то для начала рекомендуется изобразить древо на листе бумаги формата А4 карандашом.</a:t>
            </a:r>
            <a:endParaRPr lang="ru-RU" sz="42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03DC59-3268-41EE-859F-2054F18734FB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28600" y="304800"/>
            <a:ext cx="8382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Вопросник для бесед с родственниками  для урока по информатики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Генеалогическое древо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Ваше Ф.И.О. Дата и место рождения.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Ф.И.О. сестер и братьев Дата и место рождения.</a:t>
            </a: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Отец Ф.И.О.+ Дата рождения,  Мать Ф.И.О. + Дата рождения</a:t>
            </a: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Бабушка Ф.И.О.+ Дата рождения,  Дедушка Ф.И.О. + Дата рождения</a:t>
            </a: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Прабабушка Ф.И.О.+ Дата рождения,  прадедушка Ф.И.О. + Дата рождения</a:t>
            </a: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Краткие биографические данные. Место и время учебы, работы, службы и пр. Награды.</a:t>
            </a:r>
          </a:p>
          <a:p>
            <a:pPr marR="0" lvl="0" indent="273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 и место смерти, место захоронения.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3DF6C-A70F-41B7-ADCF-874C096E3434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381000"/>
            <a:ext cx="8305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  <a:defRPr/>
            </a:pPr>
            <a:r>
              <a:rPr lang="ru-RU" altLang="ru-RU" sz="4800" b="1" dirty="0" smtClean="0"/>
              <a:t>Выполнять построение генеалогического древа своей семьи можно в разных программах (</a:t>
            </a:r>
            <a:r>
              <a:rPr lang="en-US" altLang="ru-RU" sz="4800" b="1" dirty="0" smtClean="0"/>
              <a:t>Word, Paint</a:t>
            </a:r>
            <a:r>
              <a:rPr lang="ru-RU" altLang="ru-RU" sz="4800" b="1" dirty="0" smtClean="0"/>
              <a:t>, </a:t>
            </a:r>
            <a:r>
              <a:rPr lang="en-US" altLang="ru-RU" sz="4800" b="1" dirty="0" smtClean="0"/>
              <a:t>Excel)</a:t>
            </a:r>
            <a:r>
              <a:rPr lang="ru-RU" altLang="ru-RU" sz="4800" b="1" dirty="0" smtClean="0"/>
              <a:t>, но удобнее это делать в специализированных программах по созданию родословной.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12291" name="Текст 5"/>
          <p:cNvSpPr>
            <a:spLocks noGrp="1"/>
          </p:cNvSpPr>
          <p:nvPr>
            <p:ph type="body" sz="quarter" idx="3"/>
          </p:nvPr>
        </p:nvSpPr>
        <p:spPr>
          <a:xfrm>
            <a:off x="6443663" y="1552575"/>
            <a:ext cx="2159000" cy="490538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ДРЕВО ЖИЗНИ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876799" y="2174875"/>
            <a:ext cx="4016375" cy="3844925"/>
          </a:xfrm>
        </p:spPr>
        <p:txBody>
          <a:bodyPr rtlCol="0">
            <a:normAutofit fontScale="6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600" b="1" dirty="0" smtClean="0"/>
              <a:t>Основные возможности: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Построение родословных деревьев с фотографиями;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Постраничная печать больших деревьев;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Вычисление и отображение степеней родства;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Построение и печать родословных росписей;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Хранение мультимедийных данных;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Поиск и фильтрация данных, статистика;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Поддержка стандарта </a:t>
            </a:r>
            <a:r>
              <a:rPr lang="ru-RU" sz="2600" b="1" dirty="0" err="1" smtClean="0"/>
              <a:t>Gedcom</a:t>
            </a:r>
            <a:r>
              <a:rPr lang="ru-RU" sz="2600" b="1" dirty="0" smtClean="0"/>
              <a:t>;</a:t>
            </a:r>
            <a:endParaRPr lang="ru-RU" sz="26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b="1" dirty="0" smtClean="0"/>
              <a:t>Многоязычный интерфейс.</a:t>
            </a:r>
            <a:endParaRPr lang="ru-RU" sz="2600" dirty="0" smtClean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600" b="1" dirty="0" smtClean="0"/>
              <a:t>Подробнее - на сайте программы </a:t>
            </a:r>
            <a:r>
              <a:rPr lang="ru-RU" sz="2600" b="1" i="1" dirty="0" smtClean="0">
                <a:hlinkClick r:id="rId2"/>
              </a:rPr>
              <a:t>http://www.genery.com/ru/</a:t>
            </a:r>
            <a:endParaRPr lang="ru-RU" sz="2600" dirty="0" smtClean="0"/>
          </a:p>
        </p:txBody>
      </p:sp>
      <p:pic>
        <p:nvPicPr>
          <p:cNvPr id="12293" name="Рисунок 7" descr="http://www.oldmikk.ru/img/let/sofa/programm/drevo_zhizni_logo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1646238"/>
            <a:ext cx="381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4DE259-5E8E-4C85-9DC2-3C32E6CEEEE6}" type="slidenum">
              <a:rPr lang="ru-RU"/>
              <a:pPr>
                <a:defRPr/>
              </a:pPr>
              <a:t>13</a:t>
            </a:fld>
            <a:endParaRPr lang="ru-RU"/>
          </a:p>
        </p:txBody>
      </p:sp>
      <p:pic>
        <p:nvPicPr>
          <p:cNvPr id="16385" name="Picture 1" descr="C:\Documents and Settings\dom\Рабочий стол\1400170926_2.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52600"/>
            <a:ext cx="4905376" cy="4419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19600" y="2362200"/>
            <a:ext cx="4403725" cy="4114800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200" b="1" dirty="0" smtClean="0"/>
              <a:t>GenoPro - одна из самых популярных в мире генеалогических программ. Она используется генеалогами, врачами, работниками социальной сферы, учителями,  исследователями в  области генеалогии.</a:t>
            </a:r>
            <a:endParaRPr lang="ru-RU" sz="32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04800" y="152400"/>
            <a:ext cx="8610600" cy="19812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 </a:t>
            </a: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GenoPro</a:t>
            </a:r>
            <a:endParaRPr lang="ru-RU" sz="40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03C79F-0C98-4DBA-8F34-3B8300003A64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15361" name="Picture 1" descr="C:\Documents and Settings\dom\Рабочий стол\2a2c72d80b298847f9b80a64130.png"/>
          <p:cNvPicPr>
            <a:picLocks noChangeAspect="1" noChangeArrowheads="1"/>
          </p:cNvPicPr>
          <p:nvPr/>
        </p:nvPicPr>
        <p:blipFill>
          <a:blip r:embed="rId2"/>
          <a:srcRect l="9420" t="7600" r="8841" b="9200"/>
          <a:stretch>
            <a:fillRect/>
          </a:stretch>
        </p:blipFill>
        <p:spPr bwMode="auto">
          <a:xfrm>
            <a:off x="0" y="2052536"/>
            <a:ext cx="4343400" cy="48054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288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029200" y="1981201"/>
            <a:ext cx="3657600" cy="44196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Основные возможности: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Внушительный генератор отчётов, способный создать полноценные HTML-страницы, интерактивно связанные с изображениями генеалогических древ, выполненными по технологии SVG (</a:t>
            </a:r>
            <a:r>
              <a:rPr lang="ru-RU" sz="1800" b="1" dirty="0" err="1" smtClean="0"/>
              <a:t>Scalable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Vector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Graphics</a:t>
            </a:r>
            <a:r>
              <a:rPr lang="ru-RU" sz="1800" b="1" dirty="0" smtClean="0"/>
              <a:t>). Масштабируемая векторная графика);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Возможность импорта древа в графические форматы и формат PDF;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188E0-8554-4A0D-834C-555335CA260A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81200"/>
            <a:ext cx="488300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288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029200" y="1981201"/>
            <a:ext cx="3657600" cy="44196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Основные возможности:</a:t>
            </a:r>
            <a:endParaRPr lang="ru-RU" dirty="0" smtClean="0"/>
          </a:p>
          <a:p>
            <a:pPr>
              <a:defRPr/>
            </a:pPr>
            <a:r>
              <a:rPr lang="ru-RU" sz="1800" b="1" dirty="0" smtClean="0"/>
              <a:t>Доступен табличный формат отображения всех данных:  позволяет анализировать статистику, находить и обновлять информацию так же быстро, как при работе с другими электронными таблицами при использовании инструмента копировать/вставить;</a:t>
            </a: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188E0-8554-4A0D-834C-555335CA260A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81200"/>
            <a:ext cx="488300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288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029200" y="1981201"/>
            <a:ext cx="3657600" cy="44196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Основные возможности:</a:t>
            </a:r>
            <a:endParaRPr lang="ru-RU" dirty="0" smtClean="0"/>
          </a:p>
          <a:p>
            <a:pPr>
              <a:defRPr/>
            </a:pPr>
            <a:r>
              <a:rPr lang="ru-RU" sz="1800" b="1" dirty="0" smtClean="0"/>
              <a:t>Поддержка </a:t>
            </a:r>
            <a:r>
              <a:rPr lang="ru-RU" sz="1800" b="1" dirty="0" err="1" smtClean="0"/>
              <a:t>Unicode</a:t>
            </a:r>
            <a:r>
              <a:rPr lang="ru-RU" sz="1800" b="1" dirty="0" smtClean="0"/>
              <a:t> для правильного отображения нескольких языков ;</a:t>
            </a:r>
            <a:endParaRPr lang="ru-RU" sz="1800" dirty="0" smtClean="0"/>
          </a:p>
          <a:p>
            <a:pPr>
              <a:defRPr/>
            </a:pPr>
            <a:r>
              <a:rPr lang="ru-RU" sz="1800" b="1" dirty="0" smtClean="0"/>
              <a:t>Поддержка Пользовательских вкладок данных:  возможность внесения дополнительной информации не предполагаемой программой изначально (запись информации о болезнях, диагнозах и результатах лабораторных исследований для всех персон);</a:t>
            </a: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188E0-8554-4A0D-834C-555335CA260A}" type="slidenum">
              <a:rPr lang="ru-RU"/>
              <a:pPr>
                <a:defRPr/>
              </a:pPr>
              <a:t>17</a:t>
            </a:fld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81200"/>
            <a:ext cx="488300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288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029200" y="1981201"/>
            <a:ext cx="3962400" cy="44196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Основные возможности:</a:t>
            </a:r>
            <a:endParaRPr lang="ru-RU" dirty="0" smtClean="0"/>
          </a:p>
          <a:p>
            <a:pPr>
              <a:defRPr/>
            </a:pPr>
            <a:r>
              <a:rPr lang="ru-RU" sz="1800" b="1" dirty="0" smtClean="0"/>
              <a:t>Импорт файлов формата </a:t>
            </a:r>
            <a:r>
              <a:rPr lang="ru-RU" sz="1800" b="1" dirty="0" err="1" smtClean="0"/>
              <a:t>Gedcom</a:t>
            </a:r>
            <a:r>
              <a:rPr lang="ru-RU" sz="1800" b="1" dirty="0" smtClean="0"/>
              <a:t>. Нет нужды начинать всё заново если Вы создавали Ваше древо используя другое программное обеспечение.</a:t>
            </a:r>
            <a:endParaRPr lang="ru-RU" sz="1800" dirty="0" smtClean="0"/>
          </a:p>
          <a:p>
            <a:pPr>
              <a:defRPr/>
            </a:pPr>
            <a:r>
              <a:rPr lang="ru-RU" sz="1800" b="1" dirty="0" smtClean="0"/>
              <a:t>Практически неограниченные возможности по количеству персон и других объектов в БД.</a:t>
            </a:r>
            <a:endParaRPr lang="ru-RU" sz="1800" dirty="0" smtClean="0"/>
          </a:p>
          <a:p>
            <a:pPr>
              <a:defRPr/>
            </a:pPr>
            <a:r>
              <a:rPr lang="ru-RU" sz="1800" b="1" dirty="0" smtClean="0"/>
              <a:t>Регулярный выход новых версий (исправление ошибок и расширение текущих возможностей).</a:t>
            </a:r>
            <a:endParaRPr lang="ru-RU" sz="1800" dirty="0" smtClean="0"/>
          </a:p>
          <a:p>
            <a:pPr marL="0" indent="0">
              <a:buNone/>
              <a:defRPr/>
            </a:pPr>
            <a:r>
              <a:rPr lang="ru-RU" sz="1800" b="1" dirty="0" smtClean="0"/>
              <a:t>Подробнее - на сайте программы  </a:t>
            </a:r>
            <a:r>
              <a:rPr lang="ru-RU" sz="1600" b="1" i="1" dirty="0" smtClean="0">
                <a:hlinkClick r:id="rId2"/>
              </a:rPr>
              <a:t>http://www.genopro.com/ru</a:t>
            </a:r>
            <a:endParaRPr lang="ru-RU" sz="1600" b="1" i="1" dirty="0" smtClean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981200"/>
            <a:ext cx="488300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764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sz="45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18435" name="Текст 5"/>
          <p:cNvSpPr>
            <a:spLocks noGrp="1"/>
          </p:cNvSpPr>
          <p:nvPr>
            <p:ph type="body" sz="quarter" idx="3"/>
          </p:nvPr>
        </p:nvSpPr>
        <p:spPr>
          <a:xfrm>
            <a:off x="5486400" y="1981200"/>
            <a:ext cx="2879725" cy="490538"/>
          </a:xfrm>
        </p:spPr>
        <p:txBody>
          <a:bodyPr/>
          <a:lstStyle/>
          <a:p>
            <a:pPr eaLnBrk="1" hangingPunct="1"/>
            <a:r>
              <a:rPr lang="ru-RU" altLang="ru-RU" sz="2000" dirty="0" smtClean="0"/>
              <a:t>СЕМЕЙНАЯ ЛЕТОПИСЬ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248150" cy="3962401"/>
          </a:xfrm>
        </p:spPr>
        <p:txBody>
          <a:bodyPr rtlCol="0">
            <a:normAutofit fontScale="850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Основные возможности: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Простой и удобный интерфейс;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Возможность внесения огромного количества подробных данных о каждой персоне: биография, фотоальбом, события жизни.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Очень богатые возможности по настройке внешнего вида семейного дерева: можно перемещать фигуры, изменять способ их отображения, задавать фоновый рисунок и др.;</a:t>
            </a:r>
            <a:endParaRPr lang="ru-RU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5F64E8-62C2-43EB-BBA0-F3288E907D1D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10242" name="Picture 2" descr="C:\Documents and Settings\dom\Рабочий стол\818-20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0"/>
            <a:ext cx="4570954" cy="25257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dom\Рабочий стол\27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146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Сетевая модель данных.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«Создание генеалогического древа семьи».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6F8E52-BF0E-4578-895A-01BF91BD9F6F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19459" name="Текст 5"/>
          <p:cNvSpPr>
            <a:spLocks noGrp="1"/>
          </p:cNvSpPr>
          <p:nvPr>
            <p:ph type="body" sz="quarter" idx="3"/>
          </p:nvPr>
        </p:nvSpPr>
        <p:spPr>
          <a:xfrm>
            <a:off x="5638800" y="1905000"/>
            <a:ext cx="2879725" cy="490538"/>
          </a:xfrm>
        </p:spPr>
        <p:txBody>
          <a:bodyPr/>
          <a:lstStyle/>
          <a:p>
            <a:pPr eaLnBrk="1" hangingPunct="1"/>
            <a:r>
              <a:rPr lang="ru-RU" altLang="ru-RU" sz="2000" dirty="0" smtClean="0"/>
              <a:t>СЕМЕЙНАЯ ЛЕТОПИСЬ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724400" y="2438400"/>
            <a:ext cx="4248150" cy="3917950"/>
          </a:xfrm>
        </p:spPr>
        <p:txBody>
          <a:bodyPr rtlCol="0">
            <a:normAutofit fontScale="77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Основные возможности: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Создание общих семейных фотоальбомов с уникальными возможностями: задание подписей и комментариев к фото, указание на фотографиях персон;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Наличие мобильной (</a:t>
            </a:r>
            <a:r>
              <a:rPr lang="ru-RU" b="1" dirty="0" err="1" smtClean="0"/>
              <a:t>portable</a:t>
            </a:r>
            <a:r>
              <a:rPr lang="ru-RU" b="1" dirty="0" smtClean="0"/>
              <a:t>) версии, которая может работать на любом компьютере без установки! Запускается прямо с </a:t>
            </a:r>
            <a:r>
              <a:rPr lang="ru-RU" b="1" dirty="0" err="1" smtClean="0"/>
              <a:t>флешки</a:t>
            </a:r>
            <a:r>
              <a:rPr lang="ru-RU" b="1" dirty="0" smtClean="0"/>
              <a:t> или с переносного USB-винчестера.</a:t>
            </a: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Подробнее - на сайте программы </a:t>
            </a:r>
            <a:r>
              <a:rPr lang="ru-RU" b="1" i="1" dirty="0" smtClean="0">
                <a:hlinkClick r:id="rId2"/>
              </a:rPr>
              <a:t>http://www.the-family-chronicle.com/</a:t>
            </a:r>
            <a:endParaRPr lang="ru-RU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7EFACD-5606-4F2E-A15E-CEA1B6CCE66D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9218" name="Picture 2" descr="C:\Documents and Settings\dom\Рабочий стол\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62200"/>
            <a:ext cx="4565650" cy="36525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20483" name="Текст 5"/>
          <p:cNvSpPr>
            <a:spLocks noGrp="1"/>
          </p:cNvSpPr>
          <p:nvPr>
            <p:ph type="body" sz="quarter" idx="3"/>
          </p:nvPr>
        </p:nvSpPr>
        <p:spPr>
          <a:xfrm>
            <a:off x="5334000" y="2209800"/>
            <a:ext cx="2879725" cy="490538"/>
          </a:xfrm>
        </p:spPr>
        <p:txBody>
          <a:bodyPr/>
          <a:lstStyle/>
          <a:p>
            <a:pPr eaLnBrk="1" hangingPunct="1"/>
            <a:r>
              <a:rPr lang="ru-RU" altLang="ru-RU" sz="2000" dirty="0" err="1" smtClean="0"/>
              <a:t>FamilyTree</a:t>
            </a:r>
            <a:endParaRPr lang="ru-RU" altLang="ru-RU" sz="2000" dirty="0" smtClean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2590800"/>
            <a:ext cx="4248150" cy="400685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Основные возможности: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составление жизнеописания каждого члена семьи;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сохранение истории семьи;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построение всеобщего генеалогического древа для всех людей в списке;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построение общего генеалогического древа по мужской или женской линии;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построение персональной генеалогической ветви;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построение круговой генеалогической таблицы;</a:t>
            </a:r>
            <a:endParaRPr lang="ru-RU" sz="1800" dirty="0" smtClean="0"/>
          </a:p>
        </p:txBody>
      </p:sp>
      <p:pic>
        <p:nvPicPr>
          <p:cNvPr id="20485" name="Рисунок 8" descr="http://www.oldmikk.ru/img/let/sofa/programm/scrtr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667000"/>
            <a:ext cx="39608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9FC74F-DE67-42CA-AE60-1985DECB6BE0}" type="slidenum">
              <a:rPr lang="ru-RU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21507" name="Текст 5"/>
          <p:cNvSpPr>
            <a:spLocks noGrp="1"/>
          </p:cNvSpPr>
          <p:nvPr>
            <p:ph type="body" sz="quarter" idx="3"/>
          </p:nvPr>
        </p:nvSpPr>
        <p:spPr>
          <a:xfrm>
            <a:off x="5257800" y="1828800"/>
            <a:ext cx="2879725" cy="490538"/>
          </a:xfrm>
        </p:spPr>
        <p:txBody>
          <a:bodyPr/>
          <a:lstStyle/>
          <a:p>
            <a:pPr eaLnBrk="1" hangingPunct="1"/>
            <a:r>
              <a:rPr lang="ru-RU" altLang="ru-RU" sz="2000" dirty="0" err="1" smtClean="0"/>
              <a:t>FamilyTree</a:t>
            </a:r>
            <a:endParaRPr lang="ru-RU" altLang="ru-RU" sz="2000" dirty="0" smtClean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572000" y="2438400"/>
            <a:ext cx="4248150" cy="4151313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Основные возможности: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составление общего и персонального фотоальбома и видеоархива семьи;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составление общего и персонального архива файлов;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напоминание о Дне Рождения членов семьи и родственников;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печать генеалогического древа, жизнеописаний и фотографий членов семьи;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экспорт/импорт GEDCOM.</a:t>
            </a:r>
            <a:endParaRPr lang="ru-RU" sz="1800" dirty="0" smtClean="0"/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Подробнее - на сайте программы </a:t>
            </a:r>
            <a:r>
              <a:rPr lang="ru-RU" sz="1300" b="1" i="1" dirty="0" smtClean="0">
                <a:hlinkClick r:id="rId2"/>
              </a:rPr>
              <a:t>http://www.familytree.ru/ru/index.htm</a:t>
            </a:r>
            <a:endParaRPr lang="ru-RU" sz="1300" dirty="0" smtClean="0"/>
          </a:p>
        </p:txBody>
      </p:sp>
      <p:pic>
        <p:nvPicPr>
          <p:cNvPr id="21509" name="Рисунок 8" descr="http://www.oldmikk.ru/img/let/sofa/programm/scrtr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90800"/>
            <a:ext cx="39608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215E99-0712-4A78-9DCE-C9E322A329CF}" type="slidenum">
              <a:rPr lang="ru-RU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Обзор специализированных программ </a:t>
            </a:r>
            <a:b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</a:b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для создания своей генеалогии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33400" y="1905000"/>
            <a:ext cx="7921625" cy="576262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Бесплатные программы: </a:t>
            </a:r>
            <a:r>
              <a:rPr lang="ru-RU" dirty="0" err="1" smtClean="0"/>
              <a:t>MyHaritage</a:t>
            </a:r>
            <a:r>
              <a:rPr lang="ru-RU" dirty="0" smtClean="0"/>
              <a:t>, </a:t>
            </a:r>
            <a:r>
              <a:rPr lang="ru-RU" dirty="0" err="1" smtClean="0"/>
              <a:t>FamilySpace</a:t>
            </a:r>
            <a:r>
              <a:rPr lang="ru-RU" dirty="0" smtClean="0"/>
              <a:t>, SIMTREE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248150" cy="4303713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Основные возможности: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просты в работе, позволяют сохранять на компьютере и архивировать генеалогическое дерево;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позволяют создавать нисходящие и восходящие родовые деревья;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b="1" dirty="0" smtClean="0"/>
              <a:t>возможность коллективной работы над семейной историей.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800" b="1" dirty="0" smtClean="0"/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Подробнее - на сайте программ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 </a:t>
            </a:r>
            <a:r>
              <a:rPr lang="ru-RU" sz="1800" b="1" u="sng" dirty="0" smtClean="0">
                <a:hlinkClick r:id="rId2"/>
              </a:rPr>
              <a:t>MyHeritage.com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 </a:t>
            </a:r>
            <a:r>
              <a:rPr lang="ru-RU" sz="1800" b="1" u="sng" dirty="0" smtClean="0">
                <a:hlinkClick r:id="rId3"/>
              </a:rPr>
              <a:t>http://www.familyspace.ru/</a:t>
            </a:r>
            <a:endParaRPr lang="ru-RU" sz="1800" b="1" u="sng" dirty="0" smtClean="0"/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u="sng" dirty="0" err="1" smtClean="0">
                <a:hlinkClick r:id="rId4"/>
              </a:rPr>
              <a:t>SimTree</a:t>
            </a:r>
            <a:r>
              <a:rPr lang="ru-RU" sz="1800" b="1" u="sng" dirty="0" smtClean="0">
                <a:hlinkClick r:id="rId4"/>
              </a:rPr>
              <a:t>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 smtClean="0"/>
          </a:p>
        </p:txBody>
      </p:sp>
      <p:pic>
        <p:nvPicPr>
          <p:cNvPr id="22533" name="Рисунок 7" descr="http://www.oldmikk.ru/img/let/sofa/programm/card_main.gif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2667000"/>
            <a:ext cx="4392613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EC946C-735C-455A-9ADD-D8EF70A6EA9A}" type="slidenum">
              <a:rPr lang="ru-RU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288" y="476250"/>
            <a:ext cx="3008312" cy="3825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 </a:t>
            </a:r>
            <a:r>
              <a:rPr lang="ru-RU" u="sng" dirty="0" smtClean="0">
                <a:hlinkClick r:id="rId2"/>
              </a:rPr>
              <a:t>ВГД</a:t>
            </a:r>
            <a:endParaRPr lang="ru-RU" dirty="0" smtClean="0"/>
          </a:p>
        </p:txBody>
      </p:sp>
      <p:sp>
        <p:nvSpPr>
          <p:cNvPr id="23555" name="Текст 8"/>
          <p:cNvSpPr>
            <a:spLocks noGrp="1"/>
          </p:cNvSpPr>
          <p:nvPr>
            <p:ph type="body" sz="half" idx="2"/>
          </p:nvPr>
        </p:nvSpPr>
        <p:spPr>
          <a:xfrm>
            <a:off x="395288" y="1036638"/>
            <a:ext cx="3008312" cy="548798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1800" dirty="0" smtClean="0"/>
              <a:t>Сайт </a:t>
            </a:r>
            <a:r>
              <a:rPr lang="en-US" altLang="ru-RU" sz="1800" dirty="0" smtClean="0">
                <a:hlinkClick r:id="rId3"/>
              </a:rPr>
              <a:t>http://vgd.ru</a:t>
            </a:r>
            <a:r>
              <a:rPr lang="en-US" altLang="ru-RU" sz="1800" dirty="0" smtClean="0"/>
              <a:t>  </a:t>
            </a:r>
            <a:r>
              <a:rPr lang="ru-RU" altLang="ru-RU" sz="1800" dirty="0" smtClean="0"/>
              <a:t>существует в сети с 1999 года. Это постоянно растущая коллекция сведений, добавлять недостающие вы можете самостоятельно. Цель - построить единую сеть - Всероссийское генеалогическое древо. Внимание! Базу составляют информация из открытой печати (в том числе из энциклопедического словаря "Брокгауз и </a:t>
            </a:r>
            <a:r>
              <a:rPr lang="ru-RU" altLang="ru-RU" sz="1800" dirty="0" err="1" smtClean="0"/>
              <a:t>Ефрон</a:t>
            </a:r>
            <a:r>
              <a:rPr lang="ru-RU" altLang="ru-RU" sz="1800" dirty="0" smtClean="0"/>
              <a:t>", книг памяти, </a:t>
            </a:r>
            <a:r>
              <a:rPr lang="ru-RU" altLang="ru-RU" sz="1800" dirty="0" err="1" smtClean="0"/>
              <a:t>Руммеля</a:t>
            </a:r>
            <a:r>
              <a:rPr lang="ru-RU" altLang="ru-RU" sz="1800" dirty="0" smtClean="0"/>
              <a:t> и др.) и сведения, сообщенные посетителями и профессиональными генеалогами. </a:t>
            </a:r>
          </a:p>
        </p:txBody>
      </p:sp>
      <p:pic>
        <p:nvPicPr>
          <p:cNvPr id="23556" name="Рисунок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1268413"/>
            <a:ext cx="5719762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3DD67-FC32-4F8E-A4E0-EC8B4368AC0D}" type="slidenum">
              <a:rPr lang="ru-RU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Documents and Settings\dom\Рабочий стол\27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146" cy="6858000"/>
          </a:xfrm>
          <a:prstGeom prst="rect">
            <a:avLst/>
          </a:prstGeom>
          <a:noFill/>
        </p:spPr>
      </p:pic>
      <p:sp>
        <p:nvSpPr>
          <p:cNvPr id="24580" name="WordArt 5"/>
          <p:cNvSpPr>
            <a:spLocks noChangeArrowheads="1" noChangeShapeType="1" noTextEdit="1"/>
          </p:cNvSpPr>
          <p:nvPr/>
        </p:nvSpPr>
        <p:spPr bwMode="auto">
          <a:xfrm>
            <a:off x="684213" y="1123950"/>
            <a:ext cx="8231187" cy="2762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40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Практическая работа </a:t>
            </a:r>
          </a:p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"Создание </a:t>
            </a:r>
            <a:r>
              <a:rPr lang="ru-RU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генеалогического </a:t>
            </a:r>
          </a:p>
          <a:p>
            <a:pPr algn="ctr"/>
            <a:r>
              <a:rPr lang="ru-RU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древа семьи"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F6A4-BDC0-4D48-8A08-DFE8D21B9A31}" type="slidenum">
              <a:rPr lang="ru-RU"/>
              <a:pPr>
                <a:defRPr/>
              </a:pPr>
              <a:t>25</a:t>
            </a:fld>
            <a:endParaRPr lang="ru-RU"/>
          </a:p>
        </p:txBody>
      </p:sp>
      <p:pic>
        <p:nvPicPr>
          <p:cNvPr id="7" name="Picture 2" descr="C:\Users\Zalman\Desktop\d2b89f02949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4114800"/>
            <a:ext cx="1219200" cy="7407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468313" y="412750"/>
            <a:ext cx="8035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i="1" dirty="0"/>
              <a:t>Задание</a:t>
            </a:r>
            <a:r>
              <a:rPr lang="ru-RU" altLang="ru-RU" sz="2400" dirty="0"/>
              <a:t>. Создать базу данных «Генеалогическое древо» своей семьи</a:t>
            </a:r>
            <a:r>
              <a:rPr lang="en-US" altLang="ru-RU" sz="2400" dirty="0"/>
              <a:t> </a:t>
            </a:r>
            <a:r>
              <a:rPr lang="ru-RU" altLang="ru-RU" sz="2400" dirty="0"/>
              <a:t>по аналогии с образцом</a:t>
            </a:r>
            <a:r>
              <a:rPr lang="en-US" altLang="ru-RU" sz="2400" dirty="0"/>
              <a:t> </a:t>
            </a:r>
            <a:r>
              <a:rPr lang="en-US" altLang="ru-RU" sz="2400" dirty="0" smtClean="0"/>
              <a:t>(</a:t>
            </a:r>
            <a:r>
              <a:rPr lang="ru-RU" altLang="ru-RU" sz="2400" dirty="0" smtClean="0"/>
              <a:t>приложение 1</a:t>
            </a:r>
            <a:r>
              <a:rPr lang="ru-RU" altLang="ru-RU" sz="2400" dirty="0"/>
              <a:t>):</a:t>
            </a:r>
          </a:p>
          <a:p>
            <a:endParaRPr lang="ru-RU" alt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34529"/>
          <a:stretch>
            <a:fillRect/>
          </a:stretch>
        </p:blipFill>
        <p:spPr bwMode="auto">
          <a:xfrm>
            <a:off x="1219200" y="1295400"/>
            <a:ext cx="6096000" cy="523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143000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Домашнее задание: 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8600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Доработать дома свое генеалогическое древо семьи.</a:t>
            </a:r>
            <a:endParaRPr lang="ru-RU" sz="3600" dirty="0"/>
          </a:p>
        </p:txBody>
      </p:sp>
      <p:pic>
        <p:nvPicPr>
          <p:cNvPr id="35842" name="Picture 2" descr="C:\Users\Zalman\Desktop\3123664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4419600"/>
            <a:ext cx="2286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71800" y="762000"/>
            <a:ext cx="3424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рефлексия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026" name="Picture 2" descr="C:\Users\Zalman\Desktop\jemocii_1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3100388"/>
            <a:ext cx="571500" cy="657225"/>
          </a:xfrm>
          <a:prstGeom prst="rect">
            <a:avLst/>
          </a:prstGeom>
          <a:noFill/>
        </p:spPr>
      </p:pic>
      <p:pic>
        <p:nvPicPr>
          <p:cNvPr id="1027" name="Picture 3" descr="C:\Users\Zalman\Desktop\29896389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3657600"/>
            <a:ext cx="790575" cy="561975"/>
          </a:xfrm>
          <a:prstGeom prst="rect">
            <a:avLst/>
          </a:prstGeom>
          <a:noFill/>
        </p:spPr>
      </p:pic>
      <p:pic>
        <p:nvPicPr>
          <p:cNvPr id="1028" name="Picture 4" descr="C:\Users\Zalman\Desktop\1416717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4114800"/>
            <a:ext cx="1028700" cy="581025"/>
          </a:xfrm>
          <a:prstGeom prst="rect">
            <a:avLst/>
          </a:prstGeom>
          <a:noFill/>
        </p:spPr>
      </p:pic>
      <p:pic>
        <p:nvPicPr>
          <p:cNvPr id="1029" name="Picture 5" descr="C:\Users\Zalman\Desktop\35745817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62400" y="4724400"/>
            <a:ext cx="1581150" cy="15811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29FF-16CF-44DB-B650-ADB3BA66FE97}" type="datetime11">
              <a:rPr lang="ru-RU" smtClean="0"/>
              <a:pPr/>
              <a:t>10:24:23</a:t>
            </a:fld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1026" name="Picture 2" descr="C:\Users\Komp-klass-prepod\Desktop\18042017\Фото\1492486104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29FF-16CF-44DB-B650-ADB3BA66FE97}" type="datetime11">
              <a:rPr lang="ru-RU" smtClean="0"/>
              <a:pPr/>
              <a:t>10:24:22</a:t>
            </a:fld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685800" y="457200"/>
          <a:ext cx="79248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170" name="Picture 2" descr="C:\Users\Zalman\Desktop\6334225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1428750" cy="133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Zalman\Desktop\0_b2973_a0cc635b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228600"/>
            <a:ext cx="1009650" cy="904875"/>
          </a:xfrm>
          <a:prstGeom prst="rect">
            <a:avLst/>
          </a:prstGeom>
          <a:noFill/>
        </p:spPr>
      </p:pic>
      <p:pic>
        <p:nvPicPr>
          <p:cNvPr id="7172" name="Picture 4" descr="C:\Users\Zalman\Desktop\0_b2957_f57fd1e5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400" y="5029200"/>
            <a:ext cx="1000125" cy="11144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38200" y="2438400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Изучение нового материала</a:t>
            </a:r>
            <a:endParaRPr lang="ru-RU" sz="4800" b="1" dirty="0"/>
          </a:p>
        </p:txBody>
      </p:sp>
      <p:pic>
        <p:nvPicPr>
          <p:cNvPr id="7173" name="Picture 5" descr="C:\Users\Zalman\Desktop\0_b29af_3a8ead2f_S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5181600"/>
            <a:ext cx="1333500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7A9BE1-92B9-49F7-9FB6-33AE43F327A9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304800"/>
            <a:ext cx="869032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Типы баз данных</a:t>
            </a:r>
            <a:endParaRPr lang="ru-RU" sz="9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2000" y="1752600"/>
            <a:ext cx="762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Табличные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alt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Иерархические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alt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6000" b="1" dirty="0" smtClean="0">
                <a:latin typeface="Times New Roman" pitchFamily="18" charset="0"/>
                <a:cs typeface="Times New Roman" pitchFamily="18" charset="0"/>
              </a:rPr>
              <a:t>Сетевые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514600"/>
            <a:ext cx="87852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838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Табличная база данных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F9045-184C-4111-9937-5C0E23FF6EEE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1295400"/>
            <a:ext cx="861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Графически представлена в виде двумерной таблицы: в  каждой ее строке размещаются значения свойств одного из объектов; каждое значение свойства – в своем столбце.</a:t>
            </a: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445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59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Иерархическая </a:t>
            </a:r>
            <a:r>
              <a:rPr lang="ru-RU" sz="59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база данных</a:t>
            </a:r>
            <a:endParaRPr lang="ru-RU" sz="59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pic>
        <p:nvPicPr>
          <p:cNvPr id="6147" name="Рисунок 2" descr="http://festival.1september.ru/articles/410127/img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133600"/>
            <a:ext cx="8208963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495800" y="1600200"/>
            <a:ext cx="4648200" cy="4953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(Каталог папок </a:t>
            </a:r>
            <a:r>
              <a:rPr 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Windows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)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89825-0D18-4F8B-B725-741DBCDED5D0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1295400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Графически представлена как перевернутое дерево, состоящее из объектов различных уровней. </a:t>
            </a: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Сетевая база данных</a:t>
            </a:r>
            <a:endParaRPr lang="ru-RU" sz="6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67200" y="1600200"/>
            <a:ext cx="4788024" cy="5715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(Глобальная сеть</a:t>
            </a:r>
            <a:r>
              <a:rPr lang="en-US" sz="3200" dirty="0" smtClean="0"/>
              <a:t> </a:t>
            </a:r>
            <a:r>
              <a:rPr lang="en-US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Internet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)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362200"/>
            <a:ext cx="76644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27497-E61F-46FB-ABA9-771616CDB5DF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11430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Гиперссылки связывают между собой сотни миллионов документов в единую распределенную базу данных.</a:t>
            </a: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6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Сетевая база данных</a:t>
            </a:r>
            <a:endParaRPr lang="ru-RU" sz="6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ea typeface="+mn-ea"/>
              <a:cs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8A0B6D-CE05-4A98-92BF-65667ADFB7EB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3400" y="1143000"/>
            <a:ext cx="815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/>
              <a:t>Объекты генеалогического древа семьи имеют более одного предка, а каждый элемент вышестоящего уровня может быть связан одновременно с несколькими элементами следующего уровня.</a:t>
            </a:r>
            <a:endParaRPr lang="ru-RU" dirty="0"/>
          </a:p>
        </p:txBody>
      </p:sp>
      <p:pic>
        <p:nvPicPr>
          <p:cNvPr id="2050" name="Picture 2" descr="C:\Documents and Settings\dom\Рабочий стол\231231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399" y="2057400"/>
            <a:ext cx="6011485" cy="4800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1006</Words>
  <PresentationFormat>Экран (4:3)</PresentationFormat>
  <Paragraphs>167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Слайд 1</vt:lpstr>
      <vt:lpstr>Слайд 2</vt:lpstr>
      <vt:lpstr>Слайд 3</vt:lpstr>
      <vt:lpstr>Слайд 4</vt:lpstr>
      <vt:lpstr>Слайд 5</vt:lpstr>
      <vt:lpstr>Табличная база данных</vt:lpstr>
      <vt:lpstr>Иерархическая база данных</vt:lpstr>
      <vt:lpstr>Сетевая база данных</vt:lpstr>
      <vt:lpstr>Сетевая база данных</vt:lpstr>
      <vt:lpstr>Слайд 10</vt:lpstr>
      <vt:lpstr>Слайд 11</vt:lpstr>
      <vt:lpstr>Слайд 12</vt:lpstr>
      <vt:lpstr>Обзор специализированных программ  для создания своей генеалогии</vt:lpstr>
      <vt:lpstr>Слайд 14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Обзор специализированных программ  для создания своей генеалогии</vt:lpstr>
      <vt:lpstr> ВГД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№9</dc:title>
  <dc:creator>Zalman</dc:creator>
  <cp:lastModifiedBy>Komp-klass-prepod</cp:lastModifiedBy>
  <cp:revision>84</cp:revision>
  <dcterms:created xsi:type="dcterms:W3CDTF">2014-10-20T07:47:04Z</dcterms:created>
  <dcterms:modified xsi:type="dcterms:W3CDTF">2017-04-19T03:42:47Z</dcterms:modified>
</cp:coreProperties>
</file>