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9144" y="4882896"/>
            <a:ext cx="4050792" cy="1197864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accent1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37395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2913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96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784222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8064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73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6663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327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966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B80965-451A-4449-AC26-4F460B23D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A4FAFC-0D9F-4126-A4E3-8EEC22A4D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360AD7-318F-489E-AC89-CC91F3EFEE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1A833F-314A-47D2-A529-C1206F366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38C7526-C0B9-4D4A-8CE5-F283B5803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9B708C6-BB29-4D69-B731-F5298F5BD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407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147BCE-380F-45DA-A421-6431407BA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9E4AD7-8F17-4453-8E37-4BD9B43A5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0A55E1-69E9-486D-9E5E-955348581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35DADA-FC22-42CE-AD4A-F94CBED84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CAA8CF-3D7A-4385-8D86-0635B534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595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609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FA25A2-08D1-4B23-940D-DA67B8436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B836727-96DB-42D2-99AC-B64642EECA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261E3A-2EAF-48CB-938A-B6057CFA3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E4025B-2EFB-40CF-8895-5ECEE650C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69FA97-40EF-4422-92E1-FBD94211C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CFA71A9-A93A-46DA-BE80-678633079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27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590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1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340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49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43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883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42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818AF04A-D475-495B-8CA6-5A4609A53188}" type="datetimeFigureOut">
              <a:rPr lang="ru-RU" smtClean="0"/>
              <a:t>14.02.2025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0AF8255D-86BA-453A-B61B-9FCA7B81A5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508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  <p:sldLayoutId id="2147483741" r:id="rId18"/>
    <p:sldLayoutId id="2147483742" r:id="rId19"/>
    <p:sldLayoutId id="2147483743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20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8BC76C-9F2F-4A74-B043-C16AF5AAA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10812281" cy="1110343"/>
          </a:xfrm>
        </p:spPr>
        <p:txBody>
          <a:bodyPr>
            <a:normAutofit/>
          </a:bodyPr>
          <a:lstStyle/>
          <a:p>
            <a:pPr algn="ctr" rtl="0">
              <a:spcBef>
                <a:spcPts val="0"/>
              </a:spcBef>
              <a:spcAft>
                <a:spcPts val="0"/>
              </a:spcAft>
            </a:pPr>
            <a:br>
              <a:rPr lang="ru-RU" sz="800" b="0" dirty="0">
                <a:effectLst/>
              </a:rPr>
            </a:br>
            <a:br>
              <a:rPr lang="ru-RU" sz="1800" dirty="0">
                <a:effectLst/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ru-RU" sz="1800" dirty="0">
                <a:effectLst/>
                <a:latin typeface="Book Antiqua" panose="02040602050305030304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2200" dirty="0">
              <a:latin typeface="Book Antiqua" panose="02040602050305030304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B87570-4731-427E-95D5-C630306B3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954076"/>
            <a:ext cx="10187441" cy="12768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rgbClr val="000000"/>
                </a:solidFill>
                <a:latin typeface="Book Antiqua" panose="02040602050305030304" pitchFamily="18" charset="0"/>
              </a:rPr>
              <a:t>«Как учитель может использовать искусственный интеллект на уроке?»</a:t>
            </a:r>
            <a:endParaRPr lang="ru-RU" dirty="0">
              <a:latin typeface="Book Antiqua" panose="02040602050305030304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3044BF7-1F61-45F4-A109-CA0310CF2F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25395" y="4607833"/>
            <a:ext cx="3727269" cy="1276802"/>
          </a:xfrm>
        </p:spPr>
        <p:txBody>
          <a:bodyPr>
            <a:normAutofit fontScale="92500" lnSpcReduction="10000"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Учитель: Зыкова Екатерина Александровна</a:t>
            </a:r>
            <a:endParaRPr lang="ru-RU" b="0" dirty="0">
              <a:effectLst/>
            </a:endParaRP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424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9103B3-CBAC-44CC-A395-8933E3540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007" y="0"/>
            <a:ext cx="10396882" cy="1314994"/>
          </a:xfrm>
        </p:spPr>
        <p:txBody>
          <a:bodyPr>
            <a:normAutofit/>
          </a:bodyPr>
          <a:lstStyle/>
          <a:p>
            <a:pPr algn="ctr" rtl="0">
              <a:spcBef>
                <a:spcPts val="1400"/>
              </a:spcBef>
              <a:spcAft>
                <a:spcPts val="1100"/>
              </a:spcAft>
            </a:pPr>
            <a:r>
              <a:rPr lang="ru-RU" sz="18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Особенности генеративного искусственного интеллекта: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539AAF-2092-4065-A82E-163F81AD1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132115"/>
            <a:ext cx="10396883" cy="4242471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1. Способность быстро анализировать большие объёмы данных;  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2. Способность создавать новые смыслы и контент на основе изученной базы данных; 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3. Вариативность;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4. Открытость к доработке;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5. Высокая адаптивность;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6. Способность выдерживать заданную стилистику;</a:t>
            </a:r>
            <a:b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7. Доступность и простота использования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0069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17B96F4D-C8A5-4533-B7A6-E85B952065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0" t="30248" r="6170" b="22153"/>
          <a:stretch/>
        </p:blipFill>
        <p:spPr bwMode="auto">
          <a:xfrm>
            <a:off x="394580" y="635726"/>
            <a:ext cx="10730308" cy="462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939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9DC8C27-7D99-488C-8122-68FD46989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047" y="62985"/>
            <a:ext cx="10396882" cy="575983"/>
          </a:xfrm>
        </p:spPr>
        <p:txBody>
          <a:bodyPr>
            <a:normAutofit/>
          </a:bodyPr>
          <a:lstStyle/>
          <a:p>
            <a:r>
              <a:rPr lang="ru-RU" sz="2800" dirty="0"/>
              <a:t>Визуализации изображения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F0C3E4C-AFE5-4A1D-ABEC-C55D447C9E9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046" y="500448"/>
            <a:ext cx="5784667" cy="586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A0327B55-F417-4494-90C7-5896D0E4EA3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40406" y="468009"/>
            <a:ext cx="2587960" cy="575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868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BF5549AC-E322-492D-801B-D62AEBE96E7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2" t="24166" r="29957" b="19962"/>
          <a:stretch/>
        </p:blipFill>
        <p:spPr bwMode="auto">
          <a:xfrm>
            <a:off x="2029097" y="0"/>
            <a:ext cx="7010400" cy="6863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481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8E5B51AB-A83B-45C2-8C0A-BC3463BEFB9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3" t="13680" r="2468" b="46084"/>
          <a:stretch/>
        </p:blipFill>
        <p:spPr bwMode="auto">
          <a:xfrm>
            <a:off x="1811383" y="0"/>
            <a:ext cx="7019109" cy="684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712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8E1B1F2-C7D3-4A2A-AE2A-D08039A75E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3031500"/>
            <a:ext cx="3733038" cy="29877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D55AC493-C94A-4314-98D8-2AAA37EF3521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10" t="24164" r="30462" b="21456"/>
          <a:stretch/>
        </p:blipFill>
        <p:spPr bwMode="auto">
          <a:xfrm>
            <a:off x="1020316" y="3126120"/>
            <a:ext cx="2862944" cy="278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6C416DCD-DF07-4C69-9297-6EB8DE0C9494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30" t="24164" r="30042" b="25013"/>
          <a:stretch/>
        </p:blipFill>
        <p:spPr bwMode="auto">
          <a:xfrm>
            <a:off x="6096000" y="3126120"/>
            <a:ext cx="2862944" cy="2604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EF2E0609-C8F5-4DB0-BC1D-AE727D1DA3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94" t="23251" r="30415" b="20523"/>
          <a:stretch/>
        </p:blipFill>
        <p:spPr bwMode="auto">
          <a:xfrm>
            <a:off x="1020316" y="91180"/>
            <a:ext cx="2862944" cy="2848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CF2E3667-4B17-44E7-A538-68D2AD7D9C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41" t="23854" r="30886" b="21688"/>
          <a:stretch/>
        </p:blipFill>
        <p:spPr bwMode="auto">
          <a:xfrm>
            <a:off x="6096000" y="126015"/>
            <a:ext cx="2769326" cy="2839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754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481088A3-DBAD-4182-AEA3-4FD419E5609F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642257"/>
            <a:ext cx="7322032" cy="278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81C38F18-0606-4998-BEEF-7303B244E9A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7"/>
          <a:stretch/>
        </p:blipFill>
        <p:spPr bwMode="auto">
          <a:xfrm>
            <a:off x="8090263" y="0"/>
            <a:ext cx="4101737" cy="6048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166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7E8E93-E083-44DC-81AC-CF722A2336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Генерация речи по тексту </a:t>
            </a:r>
            <a:endParaRPr lang="ru-RU" dirty="0"/>
          </a:p>
        </p:txBody>
      </p:sp>
      <p:pic>
        <p:nvPicPr>
          <p:cNvPr id="5" name="3f6b410ad2bd100c7e049d756d3ac10e">
            <a:hlinkClick r:id="" action="ppaction://media"/>
            <a:extLst>
              <a:ext uri="{FF2B5EF4-FFF2-40B4-BE49-F238E27FC236}">
                <a16:creationId xmlns:a16="http://schemas.microsoft.com/office/drawing/2014/main" id="{D82A32D6-5245-446A-83DA-A753BA6EF78E}"/>
              </a:ext>
            </a:extLst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24200" y="3695700"/>
            <a:ext cx="609600" cy="609600"/>
          </a:xfrm>
        </p:spPr>
      </p:pic>
      <p:pic>
        <p:nvPicPr>
          <p:cNvPr id="6" name="9226676acea1dd4d3a713ba52c396307">
            <a:hlinkClick r:id="" action="ppaction://media"/>
            <a:extLst>
              <a:ext uri="{FF2B5EF4-FFF2-40B4-BE49-F238E27FC236}">
                <a16:creationId xmlns:a16="http://schemas.microsoft.com/office/drawing/2014/main" id="{55B79668-0210-4908-9F63-AA5DA9396F35}"/>
              </a:ext>
            </a:extLst>
          </p:cNvPr>
          <p:cNvPicPr>
            <a:picLocks noGrp="1" noChangeAspect="1"/>
          </p:cNvPicPr>
          <p:nvPr>
            <p:ph sz="half" idx="2"/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58200" y="3695700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957451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71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mute="1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990A72-2757-4E4D-B077-69A91767C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u="sng" dirty="0">
                <a:solidFill>
                  <a:srgbClr val="000000"/>
                </a:solidFill>
                <a:latin typeface="Book Antiqua" panose="02040602050305030304" pitchFamily="18" charset="0"/>
              </a:rPr>
              <a:t>Искусственный интеллект</a:t>
            </a:r>
            <a:r>
              <a:rPr lang="ru-RU" sz="4400" dirty="0">
                <a:solidFill>
                  <a:srgbClr val="000000"/>
                </a:solidFill>
                <a:latin typeface="Book Antiqua" panose="02040602050305030304" pitchFamily="18" charset="0"/>
              </a:rPr>
              <a:t> </a:t>
            </a:r>
            <a:endParaRPr lang="ru-RU" sz="4400" dirty="0">
              <a:latin typeface="Book Antiqua" panose="0204060205030503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E1AFFB-1598-481F-B031-8DE57616D8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indent="457200" algn="just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 </a:t>
            </a:r>
            <a:r>
              <a:rPr lang="ru-RU" sz="1800" b="1" i="0" u="sng" strike="noStrike" dirty="0">
                <a:solidFill>
                  <a:srgbClr val="7030A0"/>
                </a:solidFill>
                <a:effectLst/>
                <a:latin typeface="Times New Roman" panose="02020603050405020304" pitchFamily="18" charset="0"/>
              </a:rPr>
              <a:t>КОМПЛЕКС Технологических Решений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Позволяющий Имитировать Когнитивные Функции Человека (Включая Поиск Решений Без Заранее Заданного Алгоритма) И Получать При Выполнении Конкретных Задач Результаты, </a:t>
            </a:r>
            <a:r>
              <a:rPr lang="ru-RU" sz="1800" b="1" i="0" u="sng" strike="noStrike" dirty="0">
                <a:solidFill>
                  <a:srgbClr val="7030A0"/>
                </a:solidFill>
                <a:effectLst/>
                <a:latin typeface="Times New Roman" panose="02020603050405020304" pitchFamily="18" charset="0"/>
              </a:rPr>
              <a:t>Сопоставимые С Результатами Интеллектуальной Деятельности Человека</a:t>
            </a:r>
            <a:r>
              <a:rPr lang="ru-RU" sz="1800" b="0" i="0" u="sng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Или Превосходящие Их. Комплекс Технологических Решений Включает В Себя Информационно Коммуникационную Инфраструктуру, Программное Обеспечение (В Том Числе В Котором Используются Методы Машинного Обучения), Процессы И Сервисы По Обработке Данных И Поиску Решений; (“Национальная Стратегия Развития Искусственного Интеллекта На Период До 30 Года” В Ред. Указа Президента Российской Федерации От 15.02.2024 № 124) </a:t>
            </a:r>
            <a:endParaRPr lang="ru-RU" b="0" dirty="0">
              <a:effectLst/>
            </a:endParaRPr>
          </a:p>
          <a:p>
            <a:br>
              <a:rPr lang="ru-RU" b="0" dirty="0">
                <a:effectLst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5065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4442A8-2DC7-451F-950D-E610E1FAF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457200" rtl="0">
              <a:spcBef>
                <a:spcPts val="0"/>
              </a:spcBef>
              <a:spcAft>
                <a:spcPts val="0"/>
              </a:spcAft>
            </a:pPr>
            <a:r>
              <a:rPr lang="ru-RU" sz="1800" b="1" i="0" u="none" strike="noStrike" dirty="0">
                <a:solidFill>
                  <a:srgbClr val="7030A0"/>
                </a:solidFill>
                <a:effectLst/>
                <a:latin typeface="Times New Roman" panose="02020603050405020304" pitchFamily="18" charset="0"/>
              </a:rPr>
              <a:t>Компьютерное зрение</a:t>
            </a:r>
            <a:r>
              <a:rPr lang="ru-RU" sz="1800" b="0" i="0" u="none" strike="noStrike" dirty="0">
                <a:solidFill>
                  <a:srgbClr val="7030A0"/>
                </a:solidFill>
                <a:effectLst/>
                <a:latin typeface="Times New Roman" panose="02020603050405020304" pitchFamily="18" charset="0"/>
              </a:rPr>
              <a:t>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- это область искусственного интеллекта, связана с анализом изображение и видео. </a:t>
            </a:r>
            <a:br>
              <a:rPr lang="ru-RU" b="0" dirty="0">
                <a:effectLst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F533E19-80C7-4321-BA8A-9235D9F3A205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592" y="1158058"/>
            <a:ext cx="4139406" cy="331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9D2C46E8-2C3B-48BE-823E-1BAA7CCE524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175364" y="1158394"/>
            <a:ext cx="5614555" cy="3311189"/>
          </a:xfrm>
        </p:spPr>
        <p:txBody>
          <a:bodyPr>
            <a:normAutofit/>
          </a:bodyPr>
          <a:lstStyle/>
          <a:p>
            <a:pPr indent="457200" algn="just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Компоненты системы: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фото или видеокамера; программное обеспечение для анализа изображений. </a:t>
            </a:r>
            <a:endParaRPr lang="ru-RU" b="0" dirty="0">
              <a:effectLst/>
            </a:endParaRPr>
          </a:p>
          <a:p>
            <a:pPr indent="457200" algn="just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Может быть использовано для оценки проектов или лабораторных работ, где учащиеся создают физические объекты или презентации.</a:t>
            </a:r>
            <a:endParaRPr lang="ru-RU" b="0" dirty="0">
              <a:effectLst/>
            </a:endParaRPr>
          </a:p>
          <a:p>
            <a:br>
              <a:rPr lang="ru-RU" dirty="0"/>
            </a:b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83EFB-4728-428C-A581-168EEB9F162E}"/>
              </a:ext>
            </a:extLst>
          </p:cNvPr>
          <p:cNvSpPr txBox="1"/>
          <p:nvPr/>
        </p:nvSpPr>
        <p:spPr>
          <a:xfrm>
            <a:off x="-39188" y="4469583"/>
            <a:ext cx="61351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Visper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. </a:t>
            </a:r>
            <a:r>
              <a:rPr lang="ru-RU" sz="1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tech</a:t>
            </a:r>
            <a:endParaRPr lang="ru-RU" b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591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BEC6D0-3F37-44CC-9DF0-013E3BA6F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31450"/>
            <a:ext cx="10396882" cy="1151965"/>
          </a:xfrm>
        </p:spPr>
        <p:txBody>
          <a:bodyPr/>
          <a:lstStyle/>
          <a:p>
            <a:r>
              <a:rPr lang="ru-RU" sz="1800" b="1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Обработка естественного языка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- это область искусственного интеллекта, связана с анализом и синтезом текстов.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CE4563-5E70-4024-A3D5-C329BD0F6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1483415"/>
            <a:ext cx="10396883" cy="3311189"/>
          </a:xfrm>
        </p:spPr>
        <p:txBody>
          <a:bodyPr>
            <a:normAutofit/>
          </a:bodyPr>
          <a:lstStyle/>
          <a:p>
            <a:pPr indent="457200" algn="just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Возможности: автоматический перевод, диалоговые ассистенты, автоматическая генерация текста, выделение именованных сущностей, исправление ошибок, определение тональности текста, перенос стиля, определение токсичности текста.</a:t>
            </a:r>
            <a:endParaRPr lang="ru-RU" b="0" dirty="0">
              <a:effectLst/>
            </a:endParaRPr>
          </a:p>
          <a:p>
            <a:pPr indent="457200" algn="just" rtl="0">
              <a:spcBef>
                <a:spcPts val="0"/>
              </a:spcBef>
              <a:spcAft>
                <a:spcPts val="0"/>
              </a:spcAft>
            </a:pPr>
            <a:endParaRPr lang="ru-RU" sz="1800" b="0" i="0" u="sng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Сложности:</a:t>
            </a:r>
            <a:endParaRPr lang="ru-RU" b="0" dirty="0">
              <a:effectLst/>
            </a:endParaRP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неструктурированная информация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неоднозначность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8611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32D77DE-9E07-40C8-B852-F225FFBCB1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60960"/>
            <a:ext cx="3529149" cy="5313625"/>
          </a:xfrm>
        </p:spPr>
        <p:txBody>
          <a:bodyPr/>
          <a:lstStyle/>
          <a:p>
            <a:pPr marL="0" indent="0" rtl="0" fontAlgn="base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особенности русского языка (</a:t>
            </a:r>
            <a:r>
              <a:rPr lang="ru-RU" sz="20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флективность</a:t>
            </a: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свободный порядок слов)</a:t>
            </a:r>
          </a:p>
          <a:p>
            <a:pPr marL="0" indent="0" rtl="0" fontAlgn="base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20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Например:</a:t>
            </a:r>
            <a:endParaRPr lang="ru-RU" b="0" dirty="0">
              <a:effectLst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ключ - ключ; лук - лук</a:t>
            </a:r>
            <a:endParaRPr lang="ru-RU" b="0" dirty="0">
              <a:effectLst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</a:t>
            </a: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тлас - атл</a:t>
            </a:r>
            <a:r>
              <a:rPr lang="ru-RU" sz="2000" b="0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а</a:t>
            </a: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</a:t>
            </a:r>
            <a:endParaRPr lang="ru-RU" b="0" dirty="0">
              <a:effectLst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несу разные вещи - несуразные вещи</a:t>
            </a:r>
            <a:endParaRPr lang="ru-RU" b="0" dirty="0">
              <a:effectLst/>
            </a:endParaRPr>
          </a:p>
          <a:p>
            <a:endParaRPr lang="ru-RU" dirty="0"/>
          </a:p>
        </p:txBody>
      </p:sp>
      <p:pic>
        <p:nvPicPr>
          <p:cNvPr id="9220" name="Picture 4" descr="Picture background">
            <a:extLst>
              <a:ext uri="{FF2B5EF4-FFF2-40B4-BE49-F238E27FC236}">
                <a16:creationId xmlns:a16="http://schemas.microsoft.com/office/drawing/2014/main" id="{9F89E0D0-AFDE-46F4-8F19-7937C409EB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82" y="383177"/>
            <a:ext cx="2512661" cy="188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Picture background">
            <a:extLst>
              <a:ext uri="{FF2B5EF4-FFF2-40B4-BE49-F238E27FC236}">
                <a16:creationId xmlns:a16="http://schemas.microsoft.com/office/drawing/2014/main" id="{E0F40BCB-E29A-4382-8918-C3AEE8B99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160" y="383177"/>
            <a:ext cx="2636113" cy="188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Picture background">
            <a:extLst>
              <a:ext uri="{FF2B5EF4-FFF2-40B4-BE49-F238E27FC236}">
                <a16:creationId xmlns:a16="http://schemas.microsoft.com/office/drawing/2014/main" id="{FC6747B9-41D0-461B-9BD6-C8E53EF124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782" y="2518775"/>
            <a:ext cx="2512661" cy="1668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Picture background">
            <a:extLst>
              <a:ext uri="{FF2B5EF4-FFF2-40B4-BE49-F238E27FC236}">
                <a16:creationId xmlns:a16="http://schemas.microsoft.com/office/drawing/2014/main" id="{342861DB-78E1-4C11-98C9-8E881D2FA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301" y="2502755"/>
            <a:ext cx="2798848" cy="196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557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9111F4-C840-4B95-A0A1-B18C7A316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2" cy="838200"/>
          </a:xfrm>
        </p:spPr>
        <p:txBody>
          <a:bodyPr>
            <a:normAutofit fontScale="90000"/>
          </a:bodyPr>
          <a:lstStyle/>
          <a:p>
            <a:pPr rtl="0">
              <a:spcBef>
                <a:spcPts val="0"/>
              </a:spcBef>
              <a:spcAft>
                <a:spcPts val="0"/>
              </a:spcAft>
            </a:pPr>
            <a:br>
              <a:rPr lang="ru-RU" b="0" dirty="0">
                <a:effectLst/>
              </a:rPr>
            </a:br>
            <a:r>
              <a:rPr lang="ru-RU" sz="1800" b="1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Большие языковые модели</a:t>
            </a:r>
            <a:br>
              <a:rPr lang="ru-RU" b="0" dirty="0">
                <a:effectLst/>
              </a:rPr>
            </a:b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GPT- 3.5 (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основа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Chat GPT)</a:t>
            </a:r>
            <a:br>
              <a:rPr lang="en-US" b="0" dirty="0">
                <a:effectLst/>
              </a:rPr>
            </a:br>
            <a:r>
              <a:rPr lang="en-US" sz="1800" b="0" i="0" u="none" strike="noStrike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LaMDA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(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основа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Bard)</a:t>
            </a:r>
            <a:br>
              <a:rPr lang="en-US" b="0" dirty="0">
                <a:effectLst/>
              </a:rPr>
            </a:b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Yandex GPT </a:t>
            </a: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от Яндекс</a:t>
            </a:r>
            <a:br>
              <a:rPr lang="ru-RU" b="0" dirty="0">
                <a:effectLst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6F6C74D-31E7-431E-AD2D-A2BDE681E8C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1" y="1337944"/>
            <a:ext cx="437033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E5920C8C-9F01-445E-94AF-A60C64829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6608" y="1293922"/>
            <a:ext cx="4480832" cy="44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279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6FFD89-6228-4A38-84AA-EC1DB99BA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355" y="357050"/>
            <a:ext cx="10316328" cy="1201783"/>
          </a:xfrm>
        </p:spPr>
        <p:txBody>
          <a:bodyPr>
            <a:noAutofit/>
          </a:bodyPr>
          <a:lstStyle/>
          <a:p>
            <a:r>
              <a:rPr lang="ru-RU" sz="1800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Распознавание речи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</a:rPr>
              <a:t> - автоматический процесс преобразования речевого сигнала в цифровую информацию.</a:t>
            </a:r>
            <a:br>
              <a:rPr lang="ru-RU" sz="1800" b="0" dirty="0">
                <a:effectLst/>
              </a:rPr>
            </a:br>
            <a:endParaRPr lang="ru-RU" sz="1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7FC650-D8A6-4EA3-9CCD-06FF820BC4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355" y="1558834"/>
            <a:ext cx="10396883" cy="2455818"/>
          </a:xfrm>
        </p:spPr>
        <p:txBody>
          <a:bodyPr>
            <a:normAutofit lnSpcReduction="10000"/>
          </a:bodyPr>
          <a:lstStyle/>
          <a:p>
            <a:pPr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Задачи распознавания речи:</a:t>
            </a:r>
            <a:endParaRPr lang="ru-RU" b="0" dirty="0">
              <a:effectLst/>
            </a:endParaRP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распознавание  фиксированного набора слов (перечень команд)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распознавание по заданному сценарию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поиск ключевых слов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распознавание произвольной речи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72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68470D-9678-4488-A9EE-A16602D74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2" cy="681446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Генерация речи по тексту 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B72E20-8C6B-492B-87CD-DB0ED561DC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005" y="1227373"/>
            <a:ext cx="10396883" cy="3231416"/>
          </a:xfrm>
        </p:spPr>
        <p:txBody>
          <a:bodyPr>
            <a:normAutofit fontScale="77500" lnSpcReduction="20000"/>
          </a:bodyPr>
          <a:lstStyle/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сложности:</a:t>
            </a:r>
            <a:endParaRPr lang="ru-RU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текст не содержит всю информацию для генерации речи:</a:t>
            </a:r>
            <a:endParaRPr lang="ru-RU" b="0" dirty="0">
              <a:effectLst/>
            </a:endParaRP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букв в языке меньше, чем звуков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нет информации об интонации</a:t>
            </a:r>
          </a:p>
          <a:p>
            <a:pPr rtl="0" fontAlgn="base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нет информации об эмоциях</a:t>
            </a: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endParaRPr lang="ru-RU" sz="1800" b="0" i="0" u="none" strike="noStrike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mar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Возможности:</a:t>
            </a:r>
            <a:endParaRPr lang="ru-RU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можно сгенерировать голос любого тембра</a:t>
            </a:r>
            <a:endParaRPr lang="ru-RU" b="0" dirty="0">
              <a:effectLst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можно генерировать речь на разных языках </a:t>
            </a:r>
            <a:endParaRPr lang="ru-RU" b="0" dirty="0">
              <a:effectLst/>
            </a:endParaRP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4941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910E7C-E277-4C90-BBB6-FA1C5DFBB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Генеративный искусственный интеллект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AB2500-6A00-457A-93FD-D0B238EA70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457200" algn="just" rtl="0">
              <a:spcBef>
                <a:spcPts val="0"/>
              </a:spcBef>
              <a:spcAft>
                <a:spcPts val="0"/>
              </a:spcAft>
            </a:pPr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— это тип нейронных сетей, которые используются для создания новых данных на основе полученной при обучении информации. Такие нейросети могут создавать изображения, тексты, аудио и видео, концепты и другие типы контента. Нейросеть учится на загружаемом в неё массиве данных, из которых она способна извлечь некие характеристики и закономерности. </a:t>
            </a:r>
            <a:r>
              <a:rPr lang="ru-RU" sz="1800" b="0" i="0" u="none" strike="noStrike" dirty="0">
                <a:solidFill>
                  <a:srgbClr val="2F2F2F"/>
                </a:solidFill>
                <a:effectLst/>
                <a:latin typeface="Times New Roman" panose="02020603050405020304" pitchFamily="18" charset="0"/>
              </a:rPr>
              <a:t>Генеративный искусственный интеллект не способен самостоятельно мыслить и думать, как человек. Он может только обучаться на предоставленных ему данных и по-своему их интерпретировать.</a:t>
            </a:r>
            <a:endParaRPr lang="ru-RU" b="0" dirty="0">
              <a:effectLst/>
            </a:endParaRPr>
          </a:p>
          <a:p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89714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Главное мероприятие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EE8011"/>
      </a:accent1>
      <a:accent2>
        <a:srgbClr val="CEC079"/>
      </a:accent2>
      <a:accent3>
        <a:srgbClr val="93A569"/>
      </a:accent3>
      <a:accent4>
        <a:srgbClr val="69A58B"/>
      </a:accent4>
      <a:accent5>
        <a:srgbClr val="6DAABD"/>
      </a:accent5>
      <a:accent6>
        <a:srgbClr val="B24A4B"/>
      </a:accent6>
      <a:hlink>
        <a:srgbClr val="EE8E11"/>
      </a:hlink>
      <a:folHlink>
        <a:srgbClr val="BFAE7F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686B1E04-F35C-4AB5-985D-0C358CA1105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26</TotalTime>
  <Words>387</Words>
  <Application>Microsoft Office PowerPoint</Application>
  <PresentationFormat>Широкоэкранный</PresentationFormat>
  <Paragraphs>52</Paragraphs>
  <Slides>17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Book Antiqua</vt:lpstr>
      <vt:lpstr>Impact</vt:lpstr>
      <vt:lpstr>Tahoma</vt:lpstr>
      <vt:lpstr>Times New Roman</vt:lpstr>
      <vt:lpstr>Главное мероприятие</vt:lpstr>
      <vt:lpstr>   </vt:lpstr>
      <vt:lpstr>Искусственный интеллект </vt:lpstr>
      <vt:lpstr>Компьютерное зрение - это область искусственного интеллекта, связана с анализом изображение и видео.   </vt:lpstr>
      <vt:lpstr>Обработка естественного языка - это область искусственного интеллекта, связана с анализом и синтезом текстов.</vt:lpstr>
      <vt:lpstr>Презентация PowerPoint</vt:lpstr>
      <vt:lpstr> Большие языковые модели GPT- 3.5 (основа Chat GPT) LaMDA (основа Bard) Yandex GPT от Яндекс  </vt:lpstr>
      <vt:lpstr>Распознавание речи - автоматический процесс преобразования речевого сигнала в цифровую информацию. </vt:lpstr>
      <vt:lpstr>Генерация речи по тексту  </vt:lpstr>
      <vt:lpstr>Генеративный искусственный интеллект </vt:lpstr>
      <vt:lpstr>Особенности генеративного искусственного интеллекта:</vt:lpstr>
      <vt:lpstr>Презентация PowerPoint</vt:lpstr>
      <vt:lpstr>Визуализации изображения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Генерация речи по тексту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по дисциплине «Современные подходы в научных педагогических исследованиях»</dc:title>
  <dc:creator>ПК</dc:creator>
  <cp:lastModifiedBy>User</cp:lastModifiedBy>
  <cp:revision>6</cp:revision>
  <dcterms:created xsi:type="dcterms:W3CDTF">2024-10-20T11:07:19Z</dcterms:created>
  <dcterms:modified xsi:type="dcterms:W3CDTF">2025-02-14T05:00:00Z</dcterms:modified>
</cp:coreProperties>
</file>