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6" r:id="rId5"/>
    <p:sldId id="271" r:id="rId6"/>
    <p:sldId id="287" r:id="rId7"/>
    <p:sldId id="269" r:id="rId8"/>
    <p:sldId id="267" r:id="rId9"/>
    <p:sldId id="273" r:id="rId10"/>
    <p:sldId id="259" r:id="rId11"/>
    <p:sldId id="260" r:id="rId12"/>
    <p:sldId id="278" r:id="rId13"/>
    <p:sldId id="279" r:id="rId14"/>
    <p:sldId id="263" r:id="rId15"/>
    <p:sldId id="264" r:id="rId16"/>
    <p:sldId id="265" r:id="rId17"/>
    <p:sldId id="274" r:id="rId18"/>
    <p:sldId id="275" r:id="rId19"/>
    <p:sldId id="281" r:id="rId20"/>
    <p:sldId id="282" r:id="rId21"/>
    <p:sldId id="283" r:id="rId22"/>
    <p:sldId id="284" r:id="rId23"/>
    <p:sldId id="285" r:id="rId24"/>
    <p:sldId id="286" r:id="rId25"/>
    <p:sldId id="276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E7A6F-098D-44D4-BE16-A82641167933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C65F4-8AE2-4EAC-8226-60B1AB3D4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24176-6298-47B6-A55A-142E6E030422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48900-8D36-48CB-8632-52DAC9607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48;&#1083;&#1080;&#1103;%20&#1052;&#1091;&#1088;&#1086;&#1084;&#1077;&#1094;.ppt" TargetMode="External"/><Relationship Id="rId5" Type="http://schemas.openxmlformats.org/officeDocument/2006/relationships/image" Target="../media/image20.jpeg"/><Relationship Id="rId4" Type="http://schemas.openxmlformats.org/officeDocument/2006/relationships/hyperlink" Target="https://www.pravmir.ru/wp-content/uploads/2015/01/34351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hyperlink" Target="&#1040;&#1083;&#1077;&#1082;&#1089;&#1072;&#1085;&#1076;&#1088;%20&#1053;&#1077;&#1074;&#1089;&#1082;&#1080;&#1081;.ppt" TargetMode="Externa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hyperlink" Target="&#1044;&#1084;&#1080;&#1090;&#1088;&#1080;&#1081;%20&#1044;&#1086;&#1085;&#1089;&#1082;&#1086;&#1081;.ppt" TargetMode="External"/><Relationship Id="rId7" Type="http://schemas.openxmlformats.org/officeDocument/2006/relationships/hyperlink" Target="&#1057;&#1077;&#1088;&#1075;&#1080;&#1081;%20&#1056;&#1072;&#1076;&#1086;&#1085;&#1077;&#1078;&#1089;&#1082;&#1080;&#1081;.avi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52;&#1091;&#1083;&#1100;&#1090;&#1082;&#1072;&#1083;&#1077;&#1085;&#1076;&#1072;&#1088;&#1100;.%205%20&#1072;&#1074;&#1075;&#1091;&#1089;&#1090;&#1072;%202016&#1075;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hyperlink" Target="&#1047;&#1072;&#1097;&#1080;&#1090;&#1085;&#1080;&#1082;&#1080;%20&#1042;&#1054;&#1042;/&#1060;&#1077;&#1089;&#1090;&#1080;&#1074;&#1072;&#1083;&#1100;.%202016.ppt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2;&#1089;&#1077;%20&#1048;&#1088;&#1080;&#1085;&#1099;\&#1048;&#1088;&#1072;%202\&#1048;&#1088;&#1072;\&#1048;&#1088;&#1072;\&#1059;&#1088;&#1086;&#1082;&#1080;\&#1054;&#1055;&#1050;%204%20&#1082;&#1083;&#1072;&#1089;&#1089;%20&#1050;&#1091;&#1088;&#1072;&#1077;&#1074;\&#1059;&#1088;&#1086;&#1082;%2028.%20&#1047;&#1072;&#1097;&#1080;&#1090;&#1072;%20&#1054;&#1090;&#1077;&#1095;&#1077;&#1089;&#1090;&#1074;&#1072;\&#1054;&#1090;&#1082;&#1088;&#1099;&#1090;&#1099;&#1081;%20&#1091;&#1088;&#1086;&#1082;.%20&#1054;&#1055;&#1050;%204%20&#1082;&#1083;&#1072;&#1089;&#1089;\&#1042;&#1089;&#1090;&#1072;&#1074;&#1072;&#1081;,%20&#1089;&#1090;&#1088;&#1072;&#1085;&#1072;%20&#1086;&#1075;&#1088;&#1086;&#1084;&#1085;&#1072;&#1103;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-64" y="4429132"/>
            <a:ext cx="91440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«Основы </a:t>
            </a:r>
          </a:p>
          <a:p>
            <a:pPr algn="ctr"/>
            <a:r>
              <a:rPr lang="ru-RU" sz="4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православной культуры»</a:t>
            </a:r>
          </a:p>
          <a:p>
            <a:pPr algn="ctr"/>
            <a:endParaRPr lang="ru-RU" sz="12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50" y="578645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/>
              <a:t>20.03.2019</a:t>
            </a:r>
          </a:p>
        </p:txBody>
      </p:sp>
      <p:pic>
        <p:nvPicPr>
          <p:cNvPr id="5122" name="Picture 2" descr="http://itd1.mycdn.me/image?id=812692724837&amp;t=20&amp;plc=WEB&amp;tkn=*1AYSwdKLX6B6wkOKbkdIXtLOZJ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857232"/>
            <a:ext cx="5949966" cy="3696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5122" name="Picture 2" descr="http://v-s-r.ru/images/slaid-catalog4-6/ilia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857232"/>
            <a:ext cx="3547031" cy="511492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57620" y="5143512"/>
            <a:ext cx="4143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Святой Илья Муромец </a:t>
            </a:r>
          </a:p>
          <a:p>
            <a:r>
              <a:rPr lang="ru-RU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(1 января день памяти)</a:t>
            </a:r>
            <a:endParaRPr lang="ru-RU" sz="24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4" descr="Илия Муромец ">
            <a:hlinkClick r:id="rId4" tooltip="Илия Муромец 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96" y="857232"/>
            <a:ext cx="4906685" cy="296036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071934" y="3929066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800000"/>
                </a:solidFill>
              </a:rPr>
              <a:t>М.Н.Климов. </a:t>
            </a:r>
            <a:r>
              <a:rPr lang="ru-RU" b="1" dirty="0" err="1">
                <a:solidFill>
                  <a:srgbClr val="800000"/>
                </a:solidFill>
              </a:rPr>
              <a:t>Прп</a:t>
            </a:r>
            <a:r>
              <a:rPr lang="ru-RU" b="1" dirty="0">
                <a:solidFill>
                  <a:srgbClr val="800000"/>
                </a:solidFill>
              </a:rPr>
              <a:t>. Илия Муромец</a:t>
            </a:r>
          </a:p>
          <a:p>
            <a:pPr algn="ctr"/>
            <a:r>
              <a:rPr lang="ru-RU" b="1" dirty="0">
                <a:solidFill>
                  <a:srgbClr val="800000"/>
                </a:solidFill>
              </a:rPr>
              <a:t> в пещерной келье в Киеве</a:t>
            </a:r>
          </a:p>
        </p:txBody>
      </p:sp>
      <p:pic>
        <p:nvPicPr>
          <p:cNvPr id="8" name="Рисунок 7" descr="silver_soldier___cutie_mark_by_dasprid-d8v8jsp.png">
            <a:hlinkClick r:id="rId6" action="ppaction://hlinkpres?slideindex=1&amp;slidetitle=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3900" y="5572140"/>
            <a:ext cx="786466" cy="8740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39"/>
            <a:ext cx="9144000" cy="6842961"/>
          </a:xfrm>
          <a:prstGeom prst="rect">
            <a:avLst/>
          </a:prstGeom>
          <a:noFill/>
        </p:spPr>
      </p:pic>
      <p:pic>
        <p:nvPicPr>
          <p:cNvPr id="5122" name="Picture 2" descr="http://vyksaeparhia.myjino.ru/images/propovedi/2016/12/06122016/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000108"/>
            <a:ext cx="3714776" cy="4572032"/>
          </a:xfrm>
          <a:prstGeom prst="rect">
            <a:avLst/>
          </a:prstGeom>
          <a:noFill/>
        </p:spPr>
      </p:pic>
      <p:pic>
        <p:nvPicPr>
          <p:cNvPr id="5124" name="Picture 4" descr="http://vk.tula.su/wp-content/uploads/2018/10/aleksandr-nevskii-cc-86-1000x51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1000108"/>
            <a:ext cx="4830198" cy="24923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00496" y="4429132"/>
            <a:ext cx="50006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Святой благоверный князь Александр Невский </a:t>
            </a:r>
          </a:p>
          <a:p>
            <a:r>
              <a:rPr lang="ru-RU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(6 декабря, 12 сентября дни памяти)</a:t>
            </a:r>
            <a:endParaRPr lang="ru-RU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silver_soldier___cutie_mark_by_dasprid-d8v8jsp.png">
            <a:hlinkClick r:id="rId5" action="ppaction://hlinkpres?slideindex=1&amp;slidetitle=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3900" y="5572140"/>
            <a:ext cx="786466" cy="87402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39"/>
            <a:ext cx="9144000" cy="684296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00496" y="4714884"/>
            <a:ext cx="50006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Святой благоверный князь Дмитрий Донской</a:t>
            </a:r>
          </a:p>
          <a:p>
            <a:r>
              <a:rPr lang="ru-RU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(1 июня день памяти)</a:t>
            </a:r>
            <a:endParaRPr lang="ru-RU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silver_soldier___cutie_mark_by_dasprid-d8v8jsp.png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3900" y="5572140"/>
            <a:ext cx="786466" cy="874021"/>
          </a:xfrm>
          <a:prstGeom prst="rect">
            <a:avLst/>
          </a:prstGeom>
        </p:spPr>
      </p:pic>
      <p:pic>
        <p:nvPicPr>
          <p:cNvPr id="2" name="Picture 2" descr="https://defendingrussia.ru/upload/articles/4/4045/main_image/4d758a329624ae50e0c7efe5755ba622_cropped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928670"/>
            <a:ext cx="4675427" cy="3368318"/>
          </a:xfrm>
          <a:prstGeom prst="rect">
            <a:avLst/>
          </a:prstGeom>
          <a:noFill/>
        </p:spPr>
      </p:pic>
      <p:pic>
        <p:nvPicPr>
          <p:cNvPr id="1028" name="Picture 4" descr="http://itd0.mycdn.me/image?id=837081996299&amp;t=20&amp;plc=WEB&amp;tkn=*vFFlq2SbOumxypTmAg76xZ1xyao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571612"/>
            <a:ext cx="3760459" cy="4333862"/>
          </a:xfrm>
          <a:prstGeom prst="rect">
            <a:avLst/>
          </a:prstGeom>
          <a:noFill/>
        </p:spPr>
      </p:pic>
      <p:pic>
        <p:nvPicPr>
          <p:cNvPr id="7" name="Picture 2" descr="https://yt3.ggpht.com/a-/ACSszfFPIHdHLuPwpZFfU6Kb3nYBpt3OKfgMpdeoWQ=s900-mo-c-c0xffffffff-rj-k-no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7429520" y="5715016"/>
            <a:ext cx="563538" cy="563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00562" y="4857760"/>
            <a:ext cx="378621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Святой праведный </a:t>
            </a:r>
          </a:p>
          <a:p>
            <a:r>
              <a:rPr lang="ru-RU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Феодор Ушаков, воин</a:t>
            </a:r>
          </a:p>
          <a:p>
            <a:r>
              <a:rPr lang="ru-RU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ru-RU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августа день памяти)</a:t>
            </a:r>
            <a:endParaRPr lang="ru-RU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s://yt3.ggpht.com/a-/ACSszfFPIHdHLuPwpZFfU6Kb3nYBpt3OKfgMpdeoWQ=s900-mo-c-c0xffffffff-rj-k-no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8358214" y="5429264"/>
            <a:ext cx="563538" cy="563538"/>
          </a:xfrm>
          <a:prstGeom prst="rect">
            <a:avLst/>
          </a:prstGeom>
          <a:noFill/>
        </p:spPr>
      </p:pic>
      <p:pic>
        <p:nvPicPr>
          <p:cNvPr id="8194" name="Picture 2" descr="http://ikonaru.narod.ru/pic/novoe/ushakov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000108"/>
            <a:ext cx="4051513" cy="4857784"/>
          </a:xfrm>
          <a:prstGeom prst="rect">
            <a:avLst/>
          </a:prstGeom>
          <a:noFill/>
        </p:spPr>
      </p:pic>
      <p:pic>
        <p:nvPicPr>
          <p:cNvPr id="8196" name="Picture 4" descr="http://voz.smotnik.ru/data/photos/13/101317_01696044501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1000108"/>
            <a:ext cx="4511874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1000108"/>
            <a:ext cx="857256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b="1" i="1" dirty="0">
                <a:latin typeface="Arial" pitchFamily="34" charset="0"/>
                <a:cs typeface="Arial" pitchFamily="34" charset="0"/>
              </a:rPr>
              <a:t>1. Нельзя добивать раненых</a:t>
            </a:r>
            <a:endParaRPr lang="ru-RU" sz="3600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3600" b="1" i="1" dirty="0">
                <a:latin typeface="Arial" pitchFamily="34" charset="0"/>
                <a:cs typeface="Arial" pitchFamily="34" charset="0"/>
              </a:rPr>
              <a:t>2. Нельзя трогать безоружных</a:t>
            </a:r>
            <a:endParaRPr lang="ru-RU" sz="3600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3600" b="1" i="1" dirty="0">
                <a:latin typeface="Arial" pitchFamily="34" charset="0"/>
                <a:cs typeface="Arial" pitchFamily="34" charset="0"/>
              </a:rPr>
              <a:t>3. Нельзя грабить местных жителей</a:t>
            </a:r>
            <a:endParaRPr lang="ru-RU" sz="3600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3600" b="1" i="1" dirty="0">
                <a:latin typeface="Arial" pitchFamily="34" charset="0"/>
                <a:cs typeface="Arial" pitchFamily="34" charset="0"/>
              </a:rPr>
              <a:t>4. Если враг сдается или если война окончена, к недавнему недругу нужно отнестись просто как к человеку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6148" name="Picture 4" descr="http://itd0.mycdn.me/image?id=860930423606&amp;t=20&amp;plc=WEB&amp;tkn=*wm0hnYWJLUfLzpr6CxssCIJ2PD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857231"/>
            <a:ext cx="7929618" cy="5098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5122" name="Picture 2" descr="https://3.bp.blogspot.com/--Q6yWAtWTLo/WvCpE20SbtI/AAAAAAAAADQ/iE9ApfYyyaQYcn2tljVHNTbuFjZlSKCLwCLcBGAs/s1600/imgs_touch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857232"/>
            <a:ext cx="3214710" cy="50973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00430" y="5143512"/>
            <a:ext cx="49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Памятник русскому солдату </a:t>
            </a:r>
          </a:p>
          <a:p>
            <a:r>
              <a:rPr lang="ru-RU" sz="2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г. Берлин (Германия)</a:t>
            </a:r>
          </a:p>
        </p:txBody>
      </p:sp>
      <p:pic>
        <p:nvPicPr>
          <p:cNvPr id="5124" name="Picture 4" descr="фото памятника солдата с девочкой на руках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928670"/>
            <a:ext cx="2695575" cy="38671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500826" y="442913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Н. Маслов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4098" name="Picture 2" descr="http://itd2.mycdn.me/image?id=871520328113&amp;t=20&amp;plc=WEB&amp;tkn=*uuzaUU01d8wTs1bJUMXb3jIaBiQ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8602686" cy="4839011"/>
          </a:xfrm>
          <a:prstGeom prst="rect">
            <a:avLst/>
          </a:prstGeom>
          <a:noFill/>
        </p:spPr>
      </p:pic>
      <p:pic>
        <p:nvPicPr>
          <p:cNvPr id="4" name="Рисунок 3" descr="silver_soldier___cutie_mark_by_dasprid-d8v8jsp.png">
            <a:hlinkClick r:id="rId4" action="ppaction://hlinkpres?slideindex=1&amp;slidetitle=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5338" y="5857892"/>
            <a:ext cx="786466" cy="87402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3" name="Picture 2" descr="http://itd1.mycdn.me/image?id=812692724837&amp;t=20&amp;plc=WEB&amp;tkn=*1AYSwdKLX6B6wkOKbkdIXtLOZJ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857232"/>
            <a:ext cx="8286808" cy="5147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26" y="1071546"/>
            <a:ext cx="878687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/>
              <a:t>1.Когда война может быть оправдана?</a:t>
            </a:r>
            <a:endParaRPr lang="ru-RU" sz="4800" dirty="0"/>
          </a:p>
          <a:p>
            <a:endParaRPr lang="ru-RU" dirty="0"/>
          </a:p>
        </p:txBody>
      </p:sp>
      <p:pic>
        <p:nvPicPr>
          <p:cNvPr id="7" name="Рисунок 6" descr="Owl_with_a_book_1_06142532-768x979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074" y="2571744"/>
            <a:ext cx="2577878" cy="3286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4098" name="Picture 2" descr="https://avatars.mds.yandex.net/get-pdb/1209663/83d7a0c3-bceb-4faf-936b-51a1eb6bcc01/s1200?webp=fals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135" y="928671"/>
            <a:ext cx="8690583" cy="4649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857232"/>
            <a:ext cx="878684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2. Чем различаются справедливая </a:t>
            </a:r>
          </a:p>
          <a:p>
            <a:r>
              <a:rPr lang="ru-RU" sz="4400" b="1" dirty="0"/>
              <a:t>и несправедливая войны?</a:t>
            </a:r>
            <a:endParaRPr lang="ru-RU" sz="4400" dirty="0"/>
          </a:p>
          <a:p>
            <a:endParaRPr lang="ru-RU" dirty="0"/>
          </a:p>
        </p:txBody>
      </p:sp>
      <p:pic>
        <p:nvPicPr>
          <p:cNvPr id="7" name="Рисунок 6" descr="Owl_with_a_book_1_06142532-768x979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074" y="2571744"/>
            <a:ext cx="2577878" cy="3286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39"/>
            <a:ext cx="9144000" cy="684296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44" y="785794"/>
            <a:ext cx="900115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3. Как вы понимаете слова великого русского полководца Александра Невского: «Кто на русскую землю с мечом к нам придёт, от меча </a:t>
            </a:r>
          </a:p>
          <a:p>
            <a:r>
              <a:rPr lang="ru-RU" sz="4000" b="1" dirty="0"/>
              <a:t>и погибнет!»?</a:t>
            </a:r>
            <a:endParaRPr lang="ru-RU" sz="4000" dirty="0"/>
          </a:p>
          <a:p>
            <a:endParaRPr lang="ru-RU" dirty="0"/>
          </a:p>
        </p:txBody>
      </p:sp>
      <p:pic>
        <p:nvPicPr>
          <p:cNvPr id="7" name="Рисунок 6" descr="Owl_with_a_book_1_06142532-768x979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3702" y="3143248"/>
            <a:ext cx="2297672" cy="292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39"/>
            <a:ext cx="9144000" cy="684296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44" y="1000108"/>
            <a:ext cx="900115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4. Что никогда нельзя делать при помощи оружия?</a:t>
            </a:r>
            <a:endParaRPr lang="ru-RU" sz="4400" dirty="0"/>
          </a:p>
          <a:p>
            <a:endParaRPr lang="ru-RU" dirty="0"/>
          </a:p>
        </p:txBody>
      </p:sp>
      <p:pic>
        <p:nvPicPr>
          <p:cNvPr id="7" name="Рисунок 6" descr="Owl_with_a_book_1_06142532-768x979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074" y="2596859"/>
            <a:ext cx="2726300" cy="3475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39"/>
            <a:ext cx="9144000" cy="684296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44" y="1000108"/>
            <a:ext cx="900115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5. Помимо оружия одерживать победу в войне людям помогает…</a:t>
            </a:r>
            <a:endParaRPr lang="ru-RU" sz="4400" dirty="0"/>
          </a:p>
          <a:p>
            <a:endParaRPr lang="ru-RU" dirty="0"/>
          </a:p>
        </p:txBody>
      </p:sp>
      <p:pic>
        <p:nvPicPr>
          <p:cNvPr id="7" name="Рисунок 6" descr="Owl_with_a_book_1_06142532-768x979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074" y="2596859"/>
            <a:ext cx="2726300" cy="3475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39"/>
            <a:ext cx="9144000" cy="684296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44" y="1000108"/>
            <a:ext cx="90011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/>
              <a:t>6. Солдатам на войне помогает…</a:t>
            </a:r>
            <a:endParaRPr lang="ru-RU" sz="4800" dirty="0"/>
          </a:p>
          <a:p>
            <a:endParaRPr lang="ru-RU" dirty="0"/>
          </a:p>
        </p:txBody>
      </p:sp>
      <p:pic>
        <p:nvPicPr>
          <p:cNvPr id="7" name="Рисунок 6" descr="Owl_with_a_book_1_06142532-768x979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074" y="2596859"/>
            <a:ext cx="2726300" cy="3475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64" y="785794"/>
            <a:ext cx="91440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ТЕСТ</a:t>
            </a:r>
          </a:p>
          <a:p>
            <a:pPr algn="ctr"/>
            <a:endParaRPr lang="ru-RU" sz="12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785926"/>
          <a:ext cx="8286810" cy="975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1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11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 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 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 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 вопрос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3357562"/>
            <a:ext cx="81439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6 баллов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- «Молодец, защитник!» </a:t>
            </a:r>
          </a:p>
          <a:p>
            <a:r>
              <a:rPr lang="ru-RU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5 – 4 баллов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– «Удалец, смотри в оба!»</a:t>
            </a:r>
          </a:p>
          <a:p>
            <a:r>
              <a:rPr lang="ru-RU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3 балла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  – «Держи ухо востро, а глаз остр!»</a:t>
            </a: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64" y="1643050"/>
            <a:ext cx="91440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Спасибо за урок!</a:t>
            </a:r>
          </a:p>
          <a:p>
            <a:pPr algn="ctr"/>
            <a:endParaRPr lang="ru-RU" sz="72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4098" name="Picture 2" descr="https://i.pics.livejournal.com/ugro_fin/71393508/15731/15731_9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3438204" cy="46243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29058" y="1000108"/>
            <a:ext cx="492922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«</a:t>
            </a:r>
            <a:r>
              <a:rPr lang="ru-RU" sz="3200" b="1" i="1" dirty="0">
                <a:latin typeface="Arial Narrow" pitchFamily="34" charset="0"/>
              </a:rPr>
              <a:t>Отечество – понятие священное, ибо его даровал всякому народу Сам Господь Бог, а дар Божий надо беречь» </a:t>
            </a:r>
            <a:endParaRPr lang="ru-RU" sz="3200" dirty="0">
              <a:latin typeface="Arial Narrow" pitchFamily="34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857620" y="5286388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Митрополит Санкт-Петербургский</a:t>
            </a:r>
          </a:p>
          <a:p>
            <a:r>
              <a:rPr lang="ru-RU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и Ладожский Иоанн (</a:t>
            </a:r>
            <a:r>
              <a:rPr lang="ru-RU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Снычев</a:t>
            </a:r>
            <a:r>
              <a:rPr lang="ru-RU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21512" name="Picture 8" descr="https://cdn.photocentra.ru/images/main13/139648_mai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3929066"/>
            <a:ext cx="8098566" cy="2000264"/>
          </a:xfrm>
          <a:prstGeom prst="rect">
            <a:avLst/>
          </a:prstGeom>
          <a:noFill/>
        </p:spPr>
      </p:pic>
      <p:pic>
        <p:nvPicPr>
          <p:cNvPr id="8194" name="Picture 2" descr="http://www.playcast.ru/uploads/2016/09/27/2002529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000108"/>
            <a:ext cx="4185663" cy="2786082"/>
          </a:xfrm>
          <a:prstGeom prst="rect">
            <a:avLst/>
          </a:prstGeom>
          <a:noFill/>
        </p:spPr>
      </p:pic>
      <p:pic>
        <p:nvPicPr>
          <p:cNvPr id="8196" name="Picture 4" descr="https://russ-tur.ru/wp-content/uploads/2017/05/%D0%98%D0%B7%D0%B1%D0%BE%D1%80%D1%81%D0%BA.-%D0%A1%D0%BB%D0%BE%D0%B2%D0%B5%D0%BD%D1%81%D0%BA%D0%B8%D0%B5-%D0%BA%D0%BB%D1%8E%D1%87%D0%B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000108"/>
            <a:ext cx="4180836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3" name="Рисунок 2" descr="iT2VOMLOP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480" y="857232"/>
            <a:ext cx="5572164" cy="51244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3286124"/>
            <a:ext cx="1428760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ВОЙНА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29520" y="3357562"/>
            <a:ext cx="142876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0070C0"/>
                </a:solidFill>
              </a:rPr>
              <a:t>МИР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5124" name="Picture 4" descr="http://mtdata.ru/u7/photo3D68/20918085948-0/original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857232"/>
            <a:ext cx="5190241" cy="5157802"/>
          </a:xfrm>
          <a:prstGeom prst="rect">
            <a:avLst/>
          </a:prstGeom>
          <a:noFill/>
        </p:spPr>
      </p:pic>
      <p:pic>
        <p:nvPicPr>
          <p:cNvPr id="31746" name="Picture 2" descr="http://nevvod.ru/upload/medialibrary/709/709ce670c1ffcf3a9635846c4362094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6" y="857232"/>
            <a:ext cx="3516312" cy="2581387"/>
          </a:xfrm>
          <a:prstGeom prst="rect">
            <a:avLst/>
          </a:prstGeom>
          <a:noFill/>
        </p:spPr>
      </p:pic>
      <p:pic>
        <p:nvPicPr>
          <p:cNvPr id="14338" name="Picture 2" descr="https://01varvara.files.wordpress.com/2015/02/sergei-and-aleksei-tkachyov-sons-no-date-23-02-15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6" y="3571876"/>
            <a:ext cx="3469845" cy="2428892"/>
          </a:xfrm>
          <a:prstGeom prst="rect">
            <a:avLst/>
          </a:prstGeom>
          <a:noFill/>
        </p:spPr>
      </p:pic>
      <p:pic>
        <p:nvPicPr>
          <p:cNvPr id="8" name="Вставай, страна огром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501090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Вставай, страна огромная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286388"/>
            <a:ext cx="9144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«Защита Отечества»</a:t>
            </a:r>
            <a:endParaRPr lang="ru-RU" sz="44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http://itd1.mycdn.me/image?id=812692724837&amp;t=20&amp;plc=WEB&amp;tkn=*1AYSwdKLX6B6wkOKbkdIXtLOZJ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857232"/>
            <a:ext cx="7272737" cy="4517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sp>
        <p:nvSpPr>
          <p:cNvPr id="18" name="Параллелограмм 17"/>
          <p:cNvSpPr>
            <a:spLocks noChangeArrowheads="1"/>
          </p:cNvSpPr>
          <p:nvPr/>
        </p:nvSpPr>
        <p:spPr bwMode="auto">
          <a:xfrm>
            <a:off x="900113" y="2781300"/>
            <a:ext cx="7500937" cy="714375"/>
          </a:xfrm>
          <a:prstGeom prst="parallelogram">
            <a:avLst>
              <a:gd name="adj" fmla="val 107771"/>
            </a:avLst>
          </a:prstGeom>
          <a:blipFill dpi="0" rotWithShape="1">
            <a:blip r:embed="rId4" cstate="print"/>
            <a:srcRect/>
            <a:tile tx="0" ty="0" sx="100000" sy="100000" flip="none" algn="tl"/>
          </a:blipFill>
          <a:ln w="38100" algn="ctr">
            <a:solidFill>
              <a:srgbClr val="632523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6148" name="Рисунок 20" descr="paper09a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68538" y="908050"/>
            <a:ext cx="2357437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20" descr="paper09a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908050"/>
            <a:ext cx="241300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1835150" y="3860800"/>
            <a:ext cx="5715000" cy="2786063"/>
          </a:xfrm>
          <a:prstGeom prst="roundRect">
            <a:avLst/>
          </a:prstGeom>
          <a:blipFill>
            <a:blip r:embed="rId7" cstate="print">
              <a:lum bright="33000" contrast="7000"/>
            </a:blip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 rot="-5400000">
            <a:off x="1173957" y="1788319"/>
            <a:ext cx="2684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Орфографический словарь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 rot="-5400000">
            <a:off x="1821656" y="1859757"/>
            <a:ext cx="2684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Этимологический словарь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 rot="-5400000">
            <a:off x="2470944" y="1861344"/>
            <a:ext cx="2684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Орфоэпический словарь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 rot="-5400000">
            <a:off x="3057525" y="1920876"/>
            <a:ext cx="2517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Толковый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 словарь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 rot="-5400000">
            <a:off x="3520281" y="1816894"/>
            <a:ext cx="26844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</a:rPr>
              <a:t>Словообразовательныйсловарь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 rot="-5400000">
            <a:off x="4171950" y="1958975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Словарь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синонимов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 rot="-5400000">
            <a:off x="4819650" y="1887538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Словарь 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иностранных слов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 rot="-5400000">
            <a:off x="5395913" y="1958975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Словарь 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паронимов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357422" y="4429132"/>
            <a:ext cx="47815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Защитник, тот, кто защищает, охраняет, оберегает кого-то, что-нибудь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5984" y="4572008"/>
            <a:ext cx="471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Защитник, защита – это то, что за щитом, за стеной, ограждением</a:t>
            </a:r>
            <a:endParaRPr lang="ru-RU" sz="2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8596" y="3857628"/>
            <a:ext cx="8358246" cy="221457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42910" y="3929066"/>
            <a:ext cx="228601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Мужество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2928926" y="3929066"/>
            <a:ext cx="207170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гордость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5143504" y="3929066"/>
            <a:ext cx="34290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любовь к Родине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35" name="TextBox 34"/>
          <p:cNvSpPr txBox="1"/>
          <p:nvPr/>
        </p:nvSpPr>
        <p:spPr>
          <a:xfrm>
            <a:off x="500034" y="4429132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себялюбие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36" name="TextBox 35"/>
          <p:cNvSpPr txBox="1"/>
          <p:nvPr/>
        </p:nvSpPr>
        <p:spPr>
          <a:xfrm>
            <a:off x="2857488" y="4429132"/>
            <a:ext cx="342902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справедливость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37" name="TextBox 36"/>
          <p:cNvSpPr txBox="1"/>
          <p:nvPr/>
        </p:nvSpPr>
        <p:spPr>
          <a:xfrm>
            <a:off x="6215074" y="4429132"/>
            <a:ext cx="207170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доброта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38" name="TextBox 37"/>
          <p:cNvSpPr txBox="1"/>
          <p:nvPr/>
        </p:nvSpPr>
        <p:spPr>
          <a:xfrm>
            <a:off x="785786" y="5000636"/>
            <a:ext cx="2214578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смелость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3000364" y="5000636"/>
            <a:ext cx="207170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терпение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40" name="TextBox 39"/>
          <p:cNvSpPr txBox="1"/>
          <p:nvPr/>
        </p:nvSpPr>
        <p:spPr>
          <a:xfrm>
            <a:off x="5143504" y="5000636"/>
            <a:ext cx="250033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милосердие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41" name="TextBox 40"/>
          <p:cNvSpPr txBox="1"/>
          <p:nvPr/>
        </p:nvSpPr>
        <p:spPr>
          <a:xfrm>
            <a:off x="1071538" y="5500702"/>
            <a:ext cx="207170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смирение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</a:t>
            </a:r>
            <a:endParaRPr lang="ru-RU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3357554" y="5500702"/>
            <a:ext cx="407196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Arial" pitchFamily="34" charset="0"/>
                <a:cs typeface="Arial" pitchFamily="34" charset="0"/>
              </a:rPr>
              <a:t>ответственность.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9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2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6" grpId="0"/>
      <p:bldP spid="16" grpId="1"/>
      <p:bldP spid="20" grpId="0"/>
      <p:bldP spid="20" grpId="1"/>
      <p:bldP spid="19" grpId="0" animBg="1"/>
      <p:bldP spid="27" grpId="0" build="allAtOnce" animBg="1"/>
      <p:bldP spid="29" grpId="0" animBg="1"/>
      <p:bldP spid="32" grpId="0" build="allAtOnce" animBg="1"/>
      <p:bldP spid="35" grpId="0"/>
      <p:bldP spid="36" grpId="0" build="allAtOnce" animBg="1"/>
      <p:bldP spid="37" grpId="0" build="allAtOnce" animBg="1"/>
      <p:bldP spid="38" grpId="0" build="allAtOnce" animBg="1"/>
      <p:bldP spid="39" grpId="0" build="allAtOnce" animBg="1"/>
      <p:bldP spid="40" grpId="0" build="allAtOnce" animBg="1"/>
      <p:bldP spid="41" grpId="0" build="allAtOnce" animBg="1"/>
      <p:bldP spid="42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се Ирины\Ира 2\Ира\Ира\Все для презентаций ppt\Шаблон_Церковь\шабло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2961"/>
          </a:xfrm>
          <a:prstGeom prst="rect">
            <a:avLst/>
          </a:prstGeom>
          <a:noFill/>
        </p:spPr>
      </p:pic>
      <p:pic>
        <p:nvPicPr>
          <p:cNvPr id="5122" name="Picture 2" descr="http://itd1.mycdn.me/image?id=812692724837&amp;t=20&amp;plc=WEB&amp;tkn=*1AYSwdKLX6B6wkOKbkdIXtLOZJ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857232"/>
            <a:ext cx="8286808" cy="5147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</TotalTime>
  <Words>349</Words>
  <Application>Microsoft Office PowerPoint</Application>
  <PresentationFormat>Экран (4:3)</PresentationFormat>
  <Paragraphs>77</Paragraphs>
  <Slides>26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Arial Narrow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Мотик</dc:creator>
  <cp:lastModifiedBy>Константин</cp:lastModifiedBy>
  <cp:revision>177</cp:revision>
  <dcterms:created xsi:type="dcterms:W3CDTF">2018-01-20T08:37:08Z</dcterms:created>
  <dcterms:modified xsi:type="dcterms:W3CDTF">2021-12-07T09:42:43Z</dcterms:modified>
</cp:coreProperties>
</file>