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418AFBF-7117-4693-8F36-848AC8890318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8D389D2-8FB3-4C79-AA73-CADE0B6982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6480048" cy="230124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+mn-lt"/>
              </a:rPr>
              <a:t>Первоцветы</a:t>
            </a: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, занесенные в </a:t>
            </a: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Красную книгу</a:t>
            </a:r>
            <a:r>
              <a:rPr lang="ru-RU" sz="3600" dirty="0" smtClean="0">
                <a:solidFill>
                  <a:srgbClr val="0070C0"/>
                </a:solidFill>
                <a:latin typeface="+mn-lt"/>
              </a:rPr>
              <a:t> Адыгеи</a:t>
            </a:r>
            <a:endParaRPr lang="ru-RU" sz="36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3071810"/>
            <a:ext cx="4836974" cy="3071834"/>
          </a:xfrm>
        </p:spPr>
        <p:txBody>
          <a:bodyPr>
            <a:noAutofit/>
          </a:bodyPr>
          <a:lstStyle/>
          <a:p>
            <a:endParaRPr lang="ru-RU" sz="3200" dirty="0" smtClean="0">
              <a:latin typeface="Comic Sans MS" pitchFamily="66" charset="0"/>
            </a:endParaRPr>
          </a:p>
          <a:p>
            <a:endParaRPr lang="ru-RU" sz="3200" dirty="0" smtClean="0">
              <a:latin typeface="Comic Sans MS" pitchFamily="66" charset="0"/>
            </a:endParaRPr>
          </a:p>
          <a:p>
            <a:endParaRPr lang="ru-RU" sz="3200" dirty="0" smtClean="0">
              <a:latin typeface="Comic Sans MS" pitchFamily="66" charset="0"/>
            </a:endParaRPr>
          </a:p>
          <a:p>
            <a:endParaRPr lang="ru-RU" sz="3200" dirty="0" smtClean="0">
              <a:latin typeface="Comic Sans MS" pitchFamily="66" charset="0"/>
            </a:endParaRPr>
          </a:p>
          <a:p>
            <a:endParaRPr lang="ru-RU" sz="3200" dirty="0" smtClean="0">
              <a:latin typeface="Comic Sans MS" pitchFamily="66" charset="0"/>
            </a:endParaRPr>
          </a:p>
          <a:p>
            <a:r>
              <a:rPr lang="ru-RU" sz="3200" dirty="0" smtClean="0">
                <a:solidFill>
                  <a:srgbClr val="FFFF00"/>
                </a:solidFill>
                <a:latin typeface="Comic Sans MS" pitchFamily="66" charset="0"/>
              </a:rPr>
              <a:t>Презентация к </a:t>
            </a:r>
            <a:r>
              <a:rPr lang="ru-RU" sz="3200" dirty="0" smtClean="0">
                <a:solidFill>
                  <a:srgbClr val="FFFF00"/>
                </a:solidFill>
                <a:latin typeface="Comic Sans MS" pitchFamily="66" charset="0"/>
              </a:rPr>
              <a:t>занятию</a:t>
            </a:r>
            <a:endParaRPr lang="ru-RU" sz="3200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ru-RU" sz="3200" dirty="0" smtClean="0">
                <a:solidFill>
                  <a:srgbClr val="FFFF00"/>
                </a:solidFill>
                <a:latin typeface="Comic Sans MS" pitchFamily="66" charset="0"/>
              </a:rPr>
              <a:t>«Вырастим подарок сами»</a:t>
            </a:r>
            <a:endParaRPr lang="ru-RU" sz="32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D:\Мама\фото\2011-2015г\Внеурочная деятельность\SAM_15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14620"/>
            <a:ext cx="28575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1857364"/>
            <a:ext cx="3053868" cy="1253808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rgbClr val="FF0000"/>
                </a:solidFill>
                <a:latin typeface="Comic Sans MS" pitchFamily="66" charset="0"/>
              </a:rPr>
              <a:t>Крокус </a:t>
            </a:r>
            <a:r>
              <a:rPr lang="ru-RU" sz="3600" b="0" dirty="0" err="1" smtClean="0">
                <a:solidFill>
                  <a:srgbClr val="FF0000"/>
                </a:solidFill>
                <a:latin typeface="Comic Sans MS" pitchFamily="66" charset="0"/>
              </a:rPr>
              <a:t>Шарояна</a:t>
            </a:r>
            <a:r>
              <a:rPr lang="ru-RU" sz="3600" b="0" dirty="0" smtClean="0">
                <a:solidFill>
                  <a:srgbClr val="FF0000"/>
                </a:solidFill>
                <a:latin typeface="Comic Sans MS" pitchFamily="66" charset="0"/>
              </a:rPr>
              <a:t> или Шафран </a:t>
            </a:r>
            <a:r>
              <a:rPr lang="ru-RU" sz="3600" b="0" dirty="0" err="1" smtClean="0">
                <a:solidFill>
                  <a:srgbClr val="FF0000"/>
                </a:solidFill>
                <a:latin typeface="Comic Sans MS" pitchFamily="66" charset="0"/>
              </a:rPr>
              <a:t>Шарояна</a:t>
            </a:r>
            <a:endParaRPr lang="ru-RU" sz="3600" b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3071810"/>
            <a:ext cx="3214710" cy="278608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Цветет осенью с августа по октябрь. Растет на альпийских лугах. </a:t>
            </a:r>
            <a:r>
              <a:rPr lang="ru-RU" sz="1800" dirty="0" err="1" smtClean="0">
                <a:solidFill>
                  <a:srgbClr val="FFFF00"/>
                </a:solidFill>
              </a:rPr>
              <a:t>Высокодекоративное</a:t>
            </a:r>
            <a:r>
              <a:rPr lang="ru-RU" sz="1800" dirty="0" smtClean="0">
                <a:solidFill>
                  <a:srgbClr val="FFFF00"/>
                </a:solidFill>
              </a:rPr>
              <a:t> растение. Достойно введения в культуру. Исчезает в связи с перегрузкой высокогорных пастбищ. Необходима полная охрана. Включен в список редких и исчезающих видов флоры  Адыгеи.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23554" name="Picture 2" descr="Картинки по запросу шафран шарояна фот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6800" b="16800"/>
          <a:stretch>
            <a:fillRect/>
          </a:stretch>
        </p:blipFill>
        <p:spPr bwMode="auto">
          <a:xfrm>
            <a:off x="342443" y="1019906"/>
            <a:ext cx="5086813" cy="5086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1357298"/>
            <a:ext cx="3053868" cy="12538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Крокус или Шафран прекрасный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Сокращающийся в численности вид. Распространен  в Адыгее вокруг г. Майкопа, долины реки Белая, плато </a:t>
            </a:r>
            <a:r>
              <a:rPr lang="ru-RU" sz="1800" dirty="0" err="1" smtClean="0">
                <a:solidFill>
                  <a:srgbClr val="FFFF00"/>
                </a:solidFill>
              </a:rPr>
              <a:t>Лагонаки</a:t>
            </a:r>
            <a:r>
              <a:rPr lang="ru-RU" sz="1800" dirty="0" smtClean="0">
                <a:solidFill>
                  <a:srgbClr val="FFFF00"/>
                </a:solidFill>
              </a:rPr>
              <a:t>. Сохраняется на территории Кавказского  биосферного заповедника.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24578" name="Picture 2" descr="Картинки по запросу крокус или шафран прекрасный фот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8822" r="18822"/>
          <a:stretch>
            <a:fillRect/>
          </a:stretch>
        </p:blipFill>
        <p:spPr bwMode="auto">
          <a:xfrm>
            <a:off x="342443" y="1019906"/>
            <a:ext cx="5052300" cy="505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1285860"/>
            <a:ext cx="3286148" cy="14287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Каждый стебель, который мы топчем ногами,</a:t>
            </a:r>
            <a:b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Рос из сердца, вчера ещё полного чувств.                                                   (Омар Хайям)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2714620"/>
            <a:ext cx="3357586" cy="3071834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FF00"/>
                </a:solidFill>
              </a:rPr>
              <a:t>На земле исчезают цветы,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С каждым годом заметнее это.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Меньше радости и красоты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Оставляет нам каждое лето.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Откровенье цветов луговых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Нам понятно было едва ли.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Беззаботно топтали мы их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И бездумно, безжалостно рвали.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И не видели, как из-под ног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Молчаливо, дыша еле-еле, 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Обреченно ландыш глядел</a:t>
            </a:r>
          </a:p>
          <a:p>
            <a:r>
              <a:rPr lang="ru-RU" sz="1600" dirty="0" smtClean="0">
                <a:solidFill>
                  <a:srgbClr val="FFFF00"/>
                </a:solidFill>
              </a:rPr>
              <a:t>Безнадежно пролески глядели.</a:t>
            </a:r>
          </a:p>
          <a:p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500" r="12500"/>
          <a:stretch>
            <a:fillRect/>
          </a:stretch>
        </p:blipFill>
        <p:spPr bwMode="auto">
          <a:xfrm>
            <a:off x="342443" y="1019906"/>
            <a:ext cx="5052300" cy="505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1028342"/>
            <a:ext cx="792961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Меры, необходимые для сохранения первоцветов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400" b="1" dirty="0">
                <a:solidFill>
                  <a:srgbClr val="FFFF00"/>
                </a:solidFill>
              </a:rPr>
              <a:t>1. Полный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u="sng" dirty="0">
                <a:solidFill>
                  <a:srgbClr val="FFFF00"/>
                </a:solidFill>
              </a:rPr>
              <a:t>запрет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dirty="0">
                <a:solidFill>
                  <a:srgbClr val="FFFF00"/>
                </a:solidFill>
              </a:rPr>
              <a:t>на сбор, продажу и распространение растений.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b="1" dirty="0">
                <a:solidFill>
                  <a:srgbClr val="FFFF00"/>
                </a:solidFill>
              </a:rPr>
              <a:t>2. Тщательный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u="sng" dirty="0">
                <a:solidFill>
                  <a:srgbClr val="FFFF00"/>
                </a:solidFill>
              </a:rPr>
              <a:t>контроль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dirty="0">
                <a:solidFill>
                  <a:srgbClr val="FFFF00"/>
                </a:solidFill>
              </a:rPr>
              <a:t>за состоянием популяций.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b="1" dirty="0">
                <a:solidFill>
                  <a:srgbClr val="FFFF00"/>
                </a:solidFill>
              </a:rPr>
              <a:t>3.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u="sng" dirty="0">
                <a:solidFill>
                  <a:srgbClr val="FFFF00"/>
                </a:solidFill>
              </a:rPr>
              <a:t>Охрана территорий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dirty="0">
                <a:solidFill>
                  <a:srgbClr val="FFFF00"/>
                </a:solidFill>
              </a:rPr>
              <a:t>произрастания растений.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b="1" dirty="0">
                <a:solidFill>
                  <a:srgbClr val="FFFF00"/>
                </a:solidFill>
              </a:rPr>
              <a:t>4.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u="sng" dirty="0">
                <a:solidFill>
                  <a:srgbClr val="FFFF00"/>
                </a:solidFill>
              </a:rPr>
              <a:t>Ограничение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dirty="0">
                <a:solidFill>
                  <a:srgbClr val="FFFF00"/>
                </a:solidFill>
              </a:rPr>
              <a:t>хозяйственной </a:t>
            </a:r>
            <a:r>
              <a:rPr lang="ru-RU" sz="2400" b="1" dirty="0" smtClean="0">
                <a:solidFill>
                  <a:srgbClr val="FFFF00"/>
                </a:solidFill>
              </a:rPr>
              <a:t>деятельности </a:t>
            </a:r>
            <a:r>
              <a:rPr lang="ru-RU" sz="2400" b="1" dirty="0">
                <a:solidFill>
                  <a:srgbClr val="FFFF00"/>
                </a:solidFill>
              </a:rPr>
              <a:t>в местах произрастания видов.</a:t>
            </a:r>
            <a:endParaRPr lang="ru-RU" sz="2400" dirty="0">
              <a:solidFill>
                <a:srgbClr val="FFFF00"/>
              </a:solidFill>
            </a:endParaRPr>
          </a:p>
          <a:p>
            <a:r>
              <a:rPr lang="ru-RU" sz="2400" b="1" dirty="0">
                <a:solidFill>
                  <a:srgbClr val="FFFF00"/>
                </a:solidFill>
              </a:rPr>
              <a:t>5.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u="sng" dirty="0">
                <a:solidFill>
                  <a:srgbClr val="FFFF00"/>
                </a:solidFill>
              </a:rPr>
              <a:t>Просветительская работа</a:t>
            </a:r>
            <a:r>
              <a:rPr lang="ru-RU" sz="2400" dirty="0">
                <a:solidFill>
                  <a:srgbClr val="FFFF00"/>
                </a:solidFill>
              </a:rPr>
              <a:t> </a:t>
            </a:r>
            <a:r>
              <a:rPr lang="ru-RU" sz="2400" b="1" dirty="0">
                <a:solidFill>
                  <a:srgbClr val="FFFF00"/>
                </a:solidFill>
              </a:rPr>
              <a:t>среди населения (проведение экологических акций «В защиту первоцветов!», выпуск листовок и буклетов, призывающих к защите и сохранению растений).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72132" y="1000108"/>
            <a:ext cx="3053868" cy="12538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Цикламен кавказский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556734" y="2285992"/>
            <a:ext cx="3230108" cy="407196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Красная книга РФ и Адыгеи. Распространен: Крым, Кавказ. Цветет с января по апрель, в зависимости от характера зимы и природных условий. </a:t>
            </a:r>
          </a:p>
          <a:p>
            <a:r>
              <a:rPr lang="ru-RU" sz="1800" dirty="0" smtClean="0">
                <a:solidFill>
                  <a:srgbClr val="FFFF00"/>
                </a:solidFill>
              </a:rPr>
              <a:t>Декоративное, лекарственное, ядовитое растение. Уязвимый, редкий вид. </a:t>
            </a:r>
          </a:p>
          <a:p>
            <a:r>
              <a:rPr lang="ru-RU" sz="1800" dirty="0" smtClean="0">
                <a:solidFill>
                  <a:srgbClr val="FFFF00"/>
                </a:solidFill>
              </a:rPr>
              <a:t> Исчезает в связи с выкапыванием клубней в лекарственных целях и сбором растений на букеты 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1875" r="21875"/>
          <a:stretch>
            <a:fillRect/>
          </a:stretch>
        </p:blipFill>
        <p:spPr bwMode="auto">
          <a:xfrm>
            <a:off x="485319" y="1019906"/>
            <a:ext cx="4909424" cy="4909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1071546"/>
            <a:ext cx="3053868" cy="12538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Подснежник альпийский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2428868"/>
            <a:ext cx="3143272" cy="278608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Включен в Красную книгу РФ, Адыгеи и Краснодарского края. Произрастает от левобережья Кубани до Дагестана.  Декоративное, ядовитое растение. Редкий вид, имеющий ограниченный ареал. Исчезает в связи с выкапыванием клубней в лекарственных целях и сбором растений на букеты 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6386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613" r="12613"/>
          <a:stretch>
            <a:fillRect/>
          </a:stretch>
        </p:blipFill>
        <p:spPr bwMode="auto">
          <a:xfrm>
            <a:off x="413881" y="1019906"/>
            <a:ext cx="4980862" cy="4980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1000108"/>
            <a:ext cx="3038468" cy="12538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Подснежник Воронова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43570" y="2214554"/>
            <a:ext cx="3214710" cy="285752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Занесён в Красную книгу России и Адыгеи. Назван в честь русского ботаника Юрия Воронова.</a:t>
            </a:r>
          </a:p>
          <a:p>
            <a:r>
              <a:rPr lang="ru-RU" sz="1800" dirty="0" smtClean="0">
                <a:solidFill>
                  <a:srgbClr val="FFFF00"/>
                </a:solidFill>
              </a:rPr>
              <a:t>  Декоративное, ядовитое растение. Уязвимый вид.</a:t>
            </a:r>
          </a:p>
          <a:p>
            <a:r>
              <a:rPr lang="ru-RU" sz="1800" dirty="0" smtClean="0">
                <a:solidFill>
                  <a:srgbClr val="FFFF00"/>
                </a:solidFill>
              </a:rPr>
              <a:t>Находится под угрозой исчезновения, так как активно уничтожается людьми (сбор растений на букеты, выкопка луковиц в качестве лекарственного сырья, освоение предгорной зоны)</a:t>
            </a:r>
          </a:p>
          <a:p>
            <a:endParaRPr lang="ru-RU" sz="1600" dirty="0"/>
          </a:p>
        </p:txBody>
      </p:sp>
      <p:pic>
        <p:nvPicPr>
          <p:cNvPr id="17410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4000" r="14000"/>
          <a:stretch>
            <a:fillRect/>
          </a:stretch>
        </p:blipFill>
        <p:spPr bwMode="auto">
          <a:xfrm>
            <a:off x="357158" y="1019907"/>
            <a:ext cx="5052299" cy="5052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1000108"/>
            <a:ext cx="3053868" cy="1253808"/>
          </a:xfrm>
        </p:spPr>
        <p:txBody>
          <a:bodyPr>
            <a:normAutofit/>
          </a:bodyPr>
          <a:lstStyle/>
          <a:p>
            <a:r>
              <a:rPr lang="ru-RU" sz="3600" b="0" dirty="0" err="1" smtClean="0">
                <a:solidFill>
                  <a:srgbClr val="FF0000"/>
                </a:solidFill>
                <a:latin typeface="Comic Sans MS" pitchFamily="66" charset="0"/>
              </a:rPr>
              <a:t>Кандык</a:t>
            </a:r>
            <a:r>
              <a:rPr lang="ru-RU" sz="3600" b="0" dirty="0" smtClean="0">
                <a:solidFill>
                  <a:srgbClr val="FF0000"/>
                </a:solidFill>
                <a:latin typeface="Comic Sans MS" pitchFamily="66" charset="0"/>
              </a:rPr>
              <a:t> кавказский</a:t>
            </a:r>
            <a:endParaRPr lang="ru-RU" sz="3600" b="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2214554"/>
            <a:ext cx="3357586" cy="314327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Занесён в Красную книгу России и Адыгеи. Многолетнее луковичное травянистое растение. Встречается в России (Краснодарский край, КЧР, Адыгея). Редкий, уязвимый вид. Растёт от предгорий до субальпийского пояса в дубовых, буковых лесах, на опушках. </a:t>
            </a:r>
          </a:p>
          <a:p>
            <a:r>
              <a:rPr lang="ru-RU" sz="1800" dirty="0" smtClean="0">
                <a:solidFill>
                  <a:srgbClr val="FFFF00"/>
                </a:solidFill>
              </a:rPr>
              <a:t>Исчезает из-за интенсивного сбора цветов на букеты и нарушения мест обитания растения.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8436" name="Picture 4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500" r="2500"/>
          <a:stretch>
            <a:fillRect/>
          </a:stretch>
        </p:blipFill>
        <p:spPr bwMode="auto">
          <a:xfrm>
            <a:off x="271005" y="1019906"/>
            <a:ext cx="5086813" cy="5086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1000108"/>
            <a:ext cx="3053868" cy="125380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Пролеска двулистная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2285992"/>
            <a:ext cx="3053866" cy="266348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Занесён в Красную книгу Краснодарского края и Адыгеи. Встречается в России (Европейская часть, </a:t>
            </a:r>
            <a:r>
              <a:rPr lang="ru-RU" sz="1800" dirty="0" err="1" smtClean="0">
                <a:solidFill>
                  <a:srgbClr val="FFFF00"/>
                </a:solidFill>
              </a:rPr>
              <a:t>Предкавказье</a:t>
            </a:r>
            <a:r>
              <a:rPr lang="ru-RU" sz="1800" dirty="0" smtClean="0">
                <a:solidFill>
                  <a:srgbClr val="FFFF00"/>
                </a:solidFill>
              </a:rPr>
              <a:t>, Адыгея, Крым). Декоративное растение. Редкий вид. Исчезает из-за интенсивного сбора луковиц и цветков на букеты, особенно вблизи населённых пунктов.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9458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3750" r="13750"/>
          <a:stretch>
            <a:fillRect/>
          </a:stretch>
        </p:blipFill>
        <p:spPr bwMode="auto">
          <a:xfrm>
            <a:off x="413881" y="1019906"/>
            <a:ext cx="4980862" cy="4980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1000108"/>
            <a:ext cx="3053868" cy="125380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Comic Sans MS" pitchFamily="66" charset="0"/>
              </a:rPr>
              <a:t>Мускари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  <a:latin typeface="Comic Sans MS" pitchFamily="66" charset="0"/>
              </a:rPr>
              <a:t>голубой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2285992"/>
            <a:ext cx="3053866" cy="266348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Многолетнее луковичное растение. Встречается на Кавказе (Краснодарский край, Адыгея, Кабардино-Балкария, КЧР). Растёт на субальпийских и альпийских лугах. Декоративное растение. Редкий вид. Занесён в Красную книгу России и Адыгеи. Исчезает из-за сбора цветов на букеты и нарушения мест обитания растения.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20482" name="Picture 2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453" r="12453"/>
          <a:stretch>
            <a:fillRect/>
          </a:stretch>
        </p:blipFill>
        <p:spPr bwMode="auto">
          <a:xfrm>
            <a:off x="342443" y="1019906"/>
            <a:ext cx="5015375" cy="501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1000108"/>
            <a:ext cx="3053868" cy="1253808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Comic Sans MS" pitchFamily="66" charset="0"/>
              </a:rPr>
              <a:t>Мускари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бледный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2214554"/>
            <a:ext cx="3286148" cy="300039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Встречается в России (Северный Кавказ, Адыгея: плато </a:t>
            </a:r>
            <a:r>
              <a:rPr lang="ru-RU" sz="1800" dirty="0" err="1" smtClean="0">
                <a:solidFill>
                  <a:srgbClr val="FFFF00"/>
                </a:solidFill>
              </a:rPr>
              <a:t>Лагонаки</a:t>
            </a:r>
            <a:r>
              <a:rPr lang="ru-RU" sz="1800" dirty="0" smtClean="0">
                <a:solidFill>
                  <a:srgbClr val="FFFF00"/>
                </a:solidFill>
              </a:rPr>
              <a:t>, </a:t>
            </a:r>
            <a:r>
              <a:rPr lang="ru-RU" sz="1800" dirty="0" err="1" smtClean="0">
                <a:solidFill>
                  <a:srgbClr val="FFFF00"/>
                </a:solidFill>
              </a:rPr>
              <a:t>г.Фишт</a:t>
            </a:r>
            <a:r>
              <a:rPr lang="ru-RU" sz="1800" dirty="0" smtClean="0">
                <a:solidFill>
                  <a:srgbClr val="FFFF00"/>
                </a:solidFill>
              </a:rPr>
              <a:t>). Растёт на щебнистых лугах, в трещинах скал альпийского пояса. Декоративное растение. Уязвимый вид с сокращающейся численностью. Занесён в Красную книгу Краснодарского края и Адыгеи. Исчезает из-за сбора цветущих растений и рекреационного освоения территории.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21506" name="Picture 2" descr="Картинки по запросу мускари бледный фото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500" r="12500"/>
          <a:stretch>
            <a:fillRect/>
          </a:stretch>
        </p:blipFill>
        <p:spPr bwMode="auto">
          <a:xfrm>
            <a:off x="271005" y="1019906"/>
            <a:ext cx="5015375" cy="501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857232"/>
            <a:ext cx="3053868" cy="12538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Зимовник кавказский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2143116"/>
            <a:ext cx="3429024" cy="307183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Распространен в России на Северном Кавказе (Краснодарский край, Адыгея, КЧР, КБР, Дагестан). Растёт в тенистых лиственных и хвойных лесах, на лесных опушках. Декоративное, лекарственное, ядовитое растение. Редкий, реликтовый вид. Занесён в Красную книгу Краснодарского края и Адыгеи. Исчезает из-за сбора растений на букеты, выкопки корневищ в лекарственных целях</a:t>
            </a:r>
            <a:r>
              <a:rPr lang="ru-RU" sz="1600" dirty="0" smtClean="0">
                <a:solidFill>
                  <a:srgbClr val="FFFF00"/>
                </a:solidFill>
              </a:rPr>
              <a:t>.</a:t>
            </a:r>
            <a:endParaRPr lang="ru-RU" sz="1600" dirty="0">
              <a:solidFill>
                <a:srgbClr val="FFFF00"/>
              </a:solidFill>
            </a:endParaRPr>
          </a:p>
        </p:txBody>
      </p:sp>
      <p:pic>
        <p:nvPicPr>
          <p:cNvPr id="22532" name="Picture 4" descr="Похожее изображение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3688" r="3688"/>
          <a:stretch>
            <a:fillRect/>
          </a:stretch>
        </p:blipFill>
        <p:spPr bwMode="auto">
          <a:xfrm>
            <a:off x="342443" y="1019906"/>
            <a:ext cx="5052300" cy="505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207</TotalTime>
  <Words>451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Техническая</vt:lpstr>
      <vt:lpstr>Первоцветы, занесенные в Красную книгу Адыгеи</vt:lpstr>
      <vt:lpstr>Цикламен кавказский</vt:lpstr>
      <vt:lpstr>Подснежник альпийский</vt:lpstr>
      <vt:lpstr>Подснежник Воронова</vt:lpstr>
      <vt:lpstr>Кандык кавказский</vt:lpstr>
      <vt:lpstr>Пролеска двулистная</vt:lpstr>
      <vt:lpstr>Мускари голубой</vt:lpstr>
      <vt:lpstr>Мускари бледный</vt:lpstr>
      <vt:lpstr>Зимовник кавказский</vt:lpstr>
      <vt:lpstr>Крокус Шарояна или Шафран Шарояна</vt:lpstr>
      <vt:lpstr>Крокус или Шафран прекрасный</vt:lpstr>
      <vt:lpstr>Каждый стебель, который мы топчем ногами, Рос из сердца, вчера ещё полного чувств.                                                   (Омар Хайям) 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Первоцветы, занесенные в Красную книгу Адыгеи</dc:title>
  <dc:creator>Админ</dc:creator>
  <cp:lastModifiedBy>Админ</cp:lastModifiedBy>
  <cp:revision>22</cp:revision>
  <dcterms:created xsi:type="dcterms:W3CDTF">2017-12-04T14:24:08Z</dcterms:created>
  <dcterms:modified xsi:type="dcterms:W3CDTF">2017-12-04T18:45:52Z</dcterms:modified>
</cp:coreProperties>
</file>