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notesMasterIdLst>
    <p:notesMasterId r:id="rId33"/>
  </p:notesMasterIdLst>
  <p:sldIdLst>
    <p:sldId id="320" r:id="rId2"/>
    <p:sldId id="321" r:id="rId3"/>
    <p:sldId id="322" r:id="rId4"/>
    <p:sldId id="323" r:id="rId5"/>
    <p:sldId id="282" r:id="rId6"/>
    <p:sldId id="324" r:id="rId7"/>
    <p:sldId id="318" r:id="rId8"/>
    <p:sldId id="325" r:id="rId9"/>
    <p:sldId id="329" r:id="rId10"/>
    <p:sldId id="326" r:id="rId11"/>
    <p:sldId id="328" r:id="rId12"/>
    <p:sldId id="272" r:id="rId13"/>
    <p:sldId id="330" r:id="rId14"/>
    <p:sldId id="280" r:id="rId15"/>
    <p:sldId id="331" r:id="rId16"/>
    <p:sldId id="263" r:id="rId17"/>
    <p:sldId id="259" r:id="rId18"/>
    <p:sldId id="258" r:id="rId19"/>
    <p:sldId id="293" r:id="rId20"/>
    <p:sldId id="333" r:id="rId21"/>
    <p:sldId id="334" r:id="rId22"/>
    <p:sldId id="317" r:id="rId23"/>
    <p:sldId id="305" r:id="rId24"/>
    <p:sldId id="262" r:id="rId25"/>
    <p:sldId id="294" r:id="rId26"/>
    <p:sldId id="300" r:id="rId27"/>
    <p:sldId id="335" r:id="rId28"/>
    <p:sldId id="338" r:id="rId29"/>
    <p:sldId id="295" r:id="rId30"/>
    <p:sldId id="337" r:id="rId31"/>
    <p:sldId id="298" r:id="rId32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3300"/>
    <a:srgbClr val="0E8C1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80" d="100"/>
          <a:sy n="80" d="100"/>
        </p:scale>
        <p:origin x="-2514" y="-6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6FBB94CF-69D5-430F-AA20-DF185F71E1AC}" type="datetimeFigureOut">
              <a:rPr lang="ru-RU"/>
              <a:pPr>
                <a:defRPr/>
              </a:pPr>
              <a:t>16.11.2023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17F24EEE-3F7B-41B7-92EF-9E16F88342E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6981434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3B1DA4-1B4B-4137-8E2C-6DC13BFD5246}" type="datetimeFigureOut">
              <a:rPr lang="ru-RU"/>
              <a:pPr>
                <a:defRPr/>
              </a:pPr>
              <a:t>16.11.2023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73BC9C-BD83-4173-BD86-A5D2AAD2505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6804913"/>
      </p:ext>
    </p:extLst>
  </p:cSld>
  <p:clrMapOvr>
    <a:masterClrMapping/>
  </p:clrMapOvr>
  <p:transition>
    <p:wipe dir="r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80421C-6697-41F5-BE76-E6DCFFD675D8}" type="datetimeFigureOut">
              <a:rPr lang="ru-RU"/>
              <a:pPr>
                <a:defRPr/>
              </a:pPr>
              <a:t>16.11.2023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515481-CD19-41B0-8183-5F1ABF3EC92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92877230"/>
      </p:ext>
    </p:extLst>
  </p:cSld>
  <p:clrMapOvr>
    <a:masterClrMapping/>
  </p:clrMapOvr>
  <p:transition>
    <p:wipe dir="r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EAC2FF-92DA-4501-B107-60FABD7104CA}" type="datetimeFigureOut">
              <a:rPr lang="ru-RU"/>
              <a:pPr>
                <a:defRPr/>
              </a:pPr>
              <a:t>16.11.2023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F18C4C-7F53-4999-9431-5EAF53F0EC4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11102882"/>
      </p:ext>
    </p:extLst>
  </p:cSld>
  <p:clrMapOvr>
    <a:masterClrMapping/>
  </p:clrMapOvr>
  <p:transition>
    <p:wipe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25458F-7C0D-40C7-8613-23949889FE36}" type="datetimeFigureOut">
              <a:rPr lang="ru-RU"/>
              <a:pPr>
                <a:defRPr/>
              </a:pPr>
              <a:t>16.11.2023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8E9F06-BCE9-4350-929F-8866091F436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39794968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9F1AAF-99C4-4B43-A4D1-4966BD8DA1F2}" type="datetimeFigureOut">
              <a:rPr lang="ru-RU"/>
              <a:pPr>
                <a:defRPr/>
              </a:pPr>
              <a:t>16.11.2023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8301BE-6BAE-4AC0-B524-0CFEDFA7C45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54094492"/>
      </p:ext>
    </p:extLst>
  </p:cSld>
  <p:clrMapOvr>
    <a:masterClrMapping/>
  </p:clrMapOvr>
  <p:transition>
    <p:wipe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253AD0-387C-4510-94BE-19721188CA39}" type="datetimeFigureOut">
              <a:rPr lang="ru-RU"/>
              <a:pPr>
                <a:defRPr/>
              </a:pPr>
              <a:t>16.11.2023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3EC2DF-1EA1-482E-BE5D-B976F105860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02922246"/>
      </p:ext>
    </p:extLst>
  </p:cSld>
  <p:clrMapOvr>
    <a:masterClrMapping/>
  </p:clrMapOvr>
  <p:transition>
    <p:wipe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E9F058-CB83-4BB3-A614-444268F7988D}" type="datetimeFigureOut">
              <a:rPr lang="ru-RU"/>
              <a:pPr>
                <a:defRPr/>
              </a:pPr>
              <a:t>16.11.2023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18D34C-9D8D-4B1A-B6D0-946F2AE9B2C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41035353"/>
      </p:ext>
    </p:extLst>
  </p:cSld>
  <p:clrMapOvr>
    <a:masterClrMapping/>
  </p:clrMapOvr>
  <p:transition>
    <p:wipe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212E61-5D76-4452-A25B-AD96B0CC4832}" type="datetimeFigureOut">
              <a:rPr lang="ru-RU"/>
              <a:pPr>
                <a:defRPr/>
              </a:pPr>
              <a:t>16.11.2023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F87EB0-8D19-4961-8D58-AFB27647C80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99893892"/>
      </p:ext>
    </p:extLst>
  </p:cSld>
  <p:clrMapOvr>
    <a:masterClrMapping/>
  </p:clrMapOvr>
  <p:transition>
    <p:wipe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6D9BEE-29AA-4BFC-9BBB-14411A815FEE}" type="datetimeFigureOut">
              <a:rPr lang="ru-RU"/>
              <a:pPr>
                <a:defRPr/>
              </a:pPr>
              <a:t>16.11.2023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2ADE0A-C0F9-4EB8-B216-817A5DC9711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15674027"/>
      </p:ext>
    </p:extLst>
  </p:cSld>
  <p:clrMapOvr>
    <a:masterClrMapping/>
  </p:clrMapOvr>
  <p:transition>
    <p:wipe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68681C-5FA6-4903-A321-DBA8DD763A34}" type="datetimeFigureOut">
              <a:rPr lang="ru-RU"/>
              <a:pPr>
                <a:defRPr/>
              </a:pPr>
              <a:t>16.11.2023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88A69B-7384-4AA7-ABC0-006D5BEA8DA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58273140"/>
      </p:ext>
    </p:extLst>
  </p:cSld>
  <p:clrMapOvr>
    <a:masterClrMapping/>
  </p:clrMapOvr>
  <p:transition>
    <p:wipe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FEBAEF-3E66-43FE-B0A7-A78B36A6EF2C}" type="datetimeFigureOut">
              <a:rPr lang="ru-RU"/>
              <a:pPr>
                <a:defRPr/>
              </a:pPr>
              <a:t>16.11.2023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8C910C-32E3-4F4B-BD38-8D937D291FB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75377827"/>
      </p:ext>
    </p:extLst>
  </p:cSld>
  <p:clrMapOvr>
    <a:masterClrMapping/>
  </p:clrMapOvr>
  <p:transition>
    <p:wipe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2567A381-E2CF-4FD0-BC94-E5995C9F37A5}" type="datetimeFigureOut">
              <a:rPr lang="ru-RU"/>
              <a:pPr>
                <a:defRPr/>
              </a:pPr>
              <a:t>16.11.2023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2384979D-A32C-4C87-8307-6B32E1EA42A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ransition>
    <p:wipe dir="r"/>
  </p:transition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7" Type="http://schemas.openxmlformats.org/officeDocument/2006/relationships/image" Target="../media/image25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://nkozlov.ru/upload/images/0907/0907171510440.jpg" TargetMode="External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8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Relationship Id="rId4" Type="http://schemas.microsoft.com/office/2007/relationships/hdphoto" Target="../media/hdphoto4.wdp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Relationship Id="rId4" Type="http://schemas.microsoft.com/office/2007/relationships/hdphoto" Target="../media/hdphoto5.wdp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gif"/><Relationship Id="rId1" Type="http://schemas.openxmlformats.org/officeDocument/2006/relationships/slideLayout" Target="../slideLayouts/slideLayout7.xml"/><Relationship Id="rId4" Type="http://schemas.microsoft.com/office/2007/relationships/hdphoto" Target="../media/hdphoto6.wdp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gif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0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microsoft.com/office/2007/relationships/hdphoto" Target="../media/hdphoto2.wdp"/><Relationship Id="rId5" Type="http://schemas.openxmlformats.org/officeDocument/2006/relationships/image" Target="../media/image5.png"/><Relationship Id="rId4" Type="http://schemas.microsoft.com/office/2007/relationships/hdphoto" Target="../media/hdphoto1.wdp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png"/><Relationship Id="rId3" Type="http://schemas.openxmlformats.org/officeDocument/2006/relationships/image" Target="../media/image7.png"/><Relationship Id="rId7" Type="http://schemas.openxmlformats.org/officeDocument/2006/relationships/image" Target="../media/image42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microsoft.com/office/2007/relationships/hdphoto" Target="../media/hdphoto3.wdp"/><Relationship Id="rId4" Type="http://schemas.openxmlformats.org/officeDocument/2006/relationships/image" Target="../media/image8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microsoft.com/office/2007/relationships/hdphoto" Target="../media/hdphoto3.wdp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2.wav"/><Relationship Id="rId5" Type="http://schemas.openxmlformats.org/officeDocument/2006/relationships/image" Target="../media/image13.png"/><Relationship Id="rId4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2.wav"/><Relationship Id="rId5" Type="http://schemas.openxmlformats.org/officeDocument/2006/relationships/image" Target="../media/image13.png"/><Relationship Id="rId4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63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403"/>
          <a:stretch/>
        </p:blipFill>
        <p:spPr bwMode="auto">
          <a:xfrm>
            <a:off x="4283968" y="3903534"/>
            <a:ext cx="2664296" cy="20815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2771800" y="908721"/>
            <a:ext cx="5688632" cy="24622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Aqum" panose="02000500000000000000" pitchFamily="2" charset="0"/>
              </a:rPr>
              <a:t>Урок обучения грамоте</a:t>
            </a:r>
          </a:p>
          <a:p>
            <a:pPr algn="ctr"/>
            <a:endParaRPr lang="ru-RU" dirty="0" smtClean="0">
              <a:latin typeface="Aqum" panose="02000500000000000000" pitchFamily="2" charset="0"/>
            </a:endParaRPr>
          </a:p>
          <a:p>
            <a:pPr algn="ctr"/>
            <a:r>
              <a:rPr lang="ru-RU" u="sng" dirty="0" smtClean="0">
                <a:latin typeface="Aqum" panose="02000500000000000000" pitchFamily="2" charset="0"/>
              </a:rPr>
              <a:t>Открытие новых знаний</a:t>
            </a:r>
          </a:p>
          <a:p>
            <a:pPr algn="ctr"/>
            <a:r>
              <a:rPr lang="ru-RU" u="sng" dirty="0" smtClean="0">
                <a:latin typeface="Aqum" panose="02000500000000000000" pitchFamily="2" charset="0"/>
              </a:rPr>
              <a:t>По теме:</a:t>
            </a:r>
          </a:p>
          <a:p>
            <a:pPr algn="ctr"/>
            <a:endParaRPr lang="ru-RU" sz="1600" u="sng" dirty="0" smtClean="0">
              <a:latin typeface="Aqum" panose="02000500000000000000" pitchFamily="2" charset="0"/>
            </a:endParaRPr>
          </a:p>
          <a:p>
            <a:pPr algn="ctr"/>
            <a:r>
              <a:rPr lang="ru-RU" sz="2400" u="sng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Aqum" panose="02000500000000000000" pitchFamily="2" charset="0"/>
              </a:rPr>
              <a:t>«Согласные звуки [м ], [м']. Буквы М, м» </a:t>
            </a:r>
          </a:p>
          <a:p>
            <a:pPr algn="ctr"/>
            <a:r>
              <a:rPr lang="ru-RU" u="sng" dirty="0" smtClean="0">
                <a:latin typeface="Aqum" panose="02000500000000000000" pitchFamily="2" charset="0"/>
              </a:rPr>
              <a:t> </a:t>
            </a:r>
            <a:endParaRPr lang="ru-RU" u="sng" dirty="0">
              <a:latin typeface="Aqum" panose="02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85845547"/>
      </p:ext>
    </p:extLst>
  </p:cSld>
  <p:clrMapOvr>
    <a:masterClrMapping/>
  </p:clrMapOvr>
  <p:transition>
    <p:wipe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2339752" y="4221088"/>
            <a:ext cx="4752528" cy="156966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96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qum" panose="02000500000000000000" pitchFamily="2" charset="0"/>
              </a:rPr>
              <a:t>сом</a:t>
            </a:r>
          </a:p>
        </p:txBody>
      </p:sp>
      <p:pic>
        <p:nvPicPr>
          <p:cNvPr id="7179" name="Picture 11" descr="http://zooclub.ru/attach/fotogal/clip/fish/454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1304547"/>
            <a:ext cx="5832648" cy="28951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5467932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ый треугольник 5"/>
          <p:cNvSpPr/>
          <p:nvPr/>
        </p:nvSpPr>
        <p:spPr>
          <a:xfrm>
            <a:off x="2377945" y="4941169"/>
            <a:ext cx="3214688" cy="1285875"/>
          </a:xfrm>
          <a:prstGeom prst="rtTriangle">
            <a:avLst/>
          </a:prstGeom>
          <a:solidFill>
            <a:schemeClr val="tx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rgbClr val="CC3300"/>
              </a:solidFill>
            </a:endParaRPr>
          </a:p>
        </p:txBody>
      </p:sp>
      <p:sp>
        <p:nvSpPr>
          <p:cNvPr id="7" name="Прямоугольный треугольник 6"/>
          <p:cNvSpPr/>
          <p:nvPr/>
        </p:nvSpPr>
        <p:spPr>
          <a:xfrm rot="10800000">
            <a:off x="2339752" y="4941168"/>
            <a:ext cx="3214688" cy="1285875"/>
          </a:xfrm>
          <a:prstGeom prst="rtTriangl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5554440" y="4941168"/>
            <a:ext cx="1428750" cy="1285875"/>
          </a:xfrm>
          <a:prstGeom prst="rect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9" name="Минус 8"/>
          <p:cNvSpPr/>
          <p:nvPr/>
        </p:nvSpPr>
        <p:spPr>
          <a:xfrm rot="18457316">
            <a:off x="3359150" y="4243388"/>
            <a:ext cx="928687" cy="642938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563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61573" y="3488050"/>
            <a:ext cx="2880320" cy="16408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63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3125" y="1105230"/>
            <a:ext cx="5827713" cy="2895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06817200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  <p:set>
                                      <p:cBhvr>
                                        <p:cTn id="1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3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5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  <p:set>
                                      <p:cBhvr>
                                        <p:cTn id="2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 autoUpdateAnimBg="0"/>
      <p:bldP spid="7" grpId="0" animBg="1" autoUpdateAnimBg="0"/>
      <p:bldP spid="8" grpId="0" animBg="1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"/>
          <p:cNvSpPr txBox="1">
            <a:spLocks noChangeArrowheads="1"/>
          </p:cNvSpPr>
          <p:nvPr/>
        </p:nvSpPr>
        <p:spPr bwMode="auto">
          <a:xfrm>
            <a:off x="2028725" y="1752091"/>
            <a:ext cx="5905276" cy="280076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  <a:latin typeface="Aqum" panose="02000500000000000000" pitchFamily="2" charset="0"/>
                <a:cs typeface="Arial" pitchFamily="34" charset="0"/>
              </a:rPr>
              <a:t>Ночью </a:t>
            </a:r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latin typeface="Aqum" panose="02000500000000000000" pitchFamily="2" charset="0"/>
                <a:cs typeface="Arial" pitchFamily="34" charset="0"/>
              </a:rPr>
              <a:t>на небе </a:t>
            </a:r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  <a:latin typeface="Aqum" panose="02000500000000000000" pitchFamily="2" charset="0"/>
                <a:cs typeface="Arial" pitchFamily="34" charset="0"/>
              </a:rPr>
              <a:t>один </a:t>
            </a:r>
            <a:endParaRPr lang="ru-RU" sz="2400" b="1" dirty="0">
              <a:solidFill>
                <a:schemeClr val="tx2">
                  <a:lumMod val="75000"/>
                </a:schemeClr>
              </a:solidFill>
              <a:latin typeface="Aqum" panose="02000500000000000000" pitchFamily="2" charset="0"/>
              <a:cs typeface="Arial" pitchFamily="34" charset="0"/>
            </a:endParaRPr>
          </a:p>
          <a:p>
            <a:pPr algn="ctr">
              <a:defRPr/>
            </a:pPr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latin typeface="Aqum" panose="02000500000000000000" pitchFamily="2" charset="0"/>
                <a:cs typeface="Arial" pitchFamily="34" charset="0"/>
              </a:rPr>
              <a:t>Золотистый апельсин.</a:t>
            </a:r>
            <a:br>
              <a:rPr lang="ru-RU" sz="2400" b="1" dirty="0">
                <a:solidFill>
                  <a:schemeClr val="tx2">
                    <a:lumMod val="75000"/>
                  </a:schemeClr>
                </a:solidFill>
                <a:latin typeface="Aqum" panose="02000500000000000000" pitchFamily="2" charset="0"/>
                <a:cs typeface="Arial" pitchFamily="34" charset="0"/>
              </a:rPr>
            </a:br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latin typeface="Aqum" panose="02000500000000000000" pitchFamily="2" charset="0"/>
                <a:cs typeface="Arial" pitchFamily="34" charset="0"/>
              </a:rPr>
              <a:t>Миновали две недели, </a:t>
            </a:r>
          </a:p>
          <a:p>
            <a:pPr algn="ctr">
              <a:defRPr/>
            </a:pPr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latin typeface="Aqum" panose="02000500000000000000" pitchFamily="2" charset="0"/>
                <a:cs typeface="Arial" pitchFamily="34" charset="0"/>
              </a:rPr>
              <a:t>Апельсина мы не ели,</a:t>
            </a:r>
            <a:br>
              <a:rPr lang="ru-RU" sz="2400" b="1" dirty="0">
                <a:solidFill>
                  <a:schemeClr val="tx2">
                    <a:lumMod val="75000"/>
                  </a:schemeClr>
                </a:solidFill>
                <a:latin typeface="Aqum" panose="02000500000000000000" pitchFamily="2" charset="0"/>
                <a:cs typeface="Arial" pitchFamily="34" charset="0"/>
              </a:rPr>
            </a:br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latin typeface="Aqum" panose="02000500000000000000" pitchFamily="2" charset="0"/>
                <a:cs typeface="Arial" pitchFamily="34" charset="0"/>
              </a:rPr>
              <a:t>Но осталась в небе только </a:t>
            </a:r>
            <a:endParaRPr lang="ru-RU" sz="2400" b="1" dirty="0" smtClean="0">
              <a:solidFill>
                <a:schemeClr val="tx2">
                  <a:lumMod val="75000"/>
                </a:schemeClr>
              </a:solidFill>
              <a:latin typeface="Aqum" panose="02000500000000000000" pitchFamily="2" charset="0"/>
              <a:cs typeface="Arial" pitchFamily="34" charset="0"/>
            </a:endParaRPr>
          </a:p>
          <a:p>
            <a:pPr algn="ctr">
              <a:defRPr/>
            </a:pPr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  <a:latin typeface="Aqum" panose="02000500000000000000" pitchFamily="2" charset="0"/>
                <a:cs typeface="Arial" pitchFamily="34" charset="0"/>
              </a:rPr>
              <a:t>Апельсиновая </a:t>
            </a:r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latin typeface="Aqum" panose="02000500000000000000" pitchFamily="2" charset="0"/>
                <a:cs typeface="Arial" pitchFamily="34" charset="0"/>
              </a:rPr>
              <a:t>долька.</a:t>
            </a:r>
          </a:p>
          <a:p>
            <a:pPr>
              <a:defRPr/>
            </a:pPr>
            <a:endParaRPr lang="ru-RU" sz="3200" b="1" dirty="0">
              <a:solidFill>
                <a:schemeClr val="tx2">
                  <a:lumMod val="75000"/>
                </a:schemeClr>
              </a:solidFill>
              <a:latin typeface="Aqum" panose="02000500000000000000" pitchFamily="2" charset="0"/>
              <a:cs typeface="Arial" pitchFamily="34" charset="0"/>
            </a:endParaRPr>
          </a:p>
        </p:txBody>
      </p:sp>
      <p:pic>
        <p:nvPicPr>
          <p:cNvPr id="5130" name="Picture 1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8467" y="963897"/>
            <a:ext cx="7132637" cy="1017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2267744" y="792287"/>
            <a:ext cx="5544616" cy="156966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9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qum" panose="02000500000000000000" pitchFamily="2" charset="0"/>
              </a:rPr>
              <a:t>месяц</a:t>
            </a:r>
            <a:endParaRPr lang="ru-RU" sz="96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qum" panose="02000500000000000000" pitchFamily="2" charset="0"/>
            </a:endParaRPr>
          </a:p>
        </p:txBody>
      </p:sp>
      <p:pic>
        <p:nvPicPr>
          <p:cNvPr id="573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88" y="2060848"/>
            <a:ext cx="3456384" cy="39657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54799942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651179" y="1117510"/>
            <a:ext cx="2841265" cy="1200329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72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месяц</a:t>
            </a:r>
          </a:p>
        </p:txBody>
      </p:sp>
      <p:pic>
        <p:nvPicPr>
          <p:cNvPr id="52226" name="Picture 2" descr="D:\клипарты\природа\mesac16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188639"/>
            <a:ext cx="2326013" cy="267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Прямоугольный треугольник 6"/>
          <p:cNvSpPr/>
          <p:nvPr/>
        </p:nvSpPr>
        <p:spPr>
          <a:xfrm>
            <a:off x="2017769" y="3089742"/>
            <a:ext cx="2428875" cy="1357313"/>
          </a:xfrm>
          <a:prstGeom prst="rtTriangl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8" name="Прямоугольный треугольник 7"/>
          <p:cNvSpPr/>
          <p:nvPr/>
        </p:nvSpPr>
        <p:spPr>
          <a:xfrm>
            <a:off x="4393483" y="3058648"/>
            <a:ext cx="2428875" cy="1357313"/>
          </a:xfrm>
          <a:prstGeom prst="rtTriangl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9" name="Прямоугольный треугольник 8"/>
          <p:cNvSpPr/>
          <p:nvPr/>
        </p:nvSpPr>
        <p:spPr>
          <a:xfrm rot="10800000">
            <a:off x="2017769" y="3058652"/>
            <a:ext cx="2428875" cy="1357313"/>
          </a:xfrm>
          <a:prstGeom prst="rtTriangl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0" name="Прямоугольный треугольник 9"/>
          <p:cNvSpPr/>
          <p:nvPr/>
        </p:nvSpPr>
        <p:spPr>
          <a:xfrm rot="10800000">
            <a:off x="4393483" y="3089742"/>
            <a:ext cx="2428875" cy="1357313"/>
          </a:xfrm>
          <a:prstGeom prst="rtTriangl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6837415" y="3058650"/>
            <a:ext cx="1334985" cy="1357311"/>
          </a:xfrm>
          <a:prstGeom prst="rect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2" name="Минус 11"/>
          <p:cNvSpPr/>
          <p:nvPr/>
        </p:nvSpPr>
        <p:spPr>
          <a:xfrm rot="5400000">
            <a:off x="2910737" y="3518368"/>
            <a:ext cx="3071813" cy="500062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3" name="Минус 12"/>
          <p:cNvSpPr/>
          <p:nvPr/>
        </p:nvSpPr>
        <p:spPr>
          <a:xfrm rot="18303128">
            <a:off x="3147456" y="2182738"/>
            <a:ext cx="928688" cy="642938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22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22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22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222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22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222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22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222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22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222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222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 nodeType="clickPar">
                      <p:stCondLst>
                        <p:cond delay="indefinite"/>
                      </p:stCondLst>
                      <p:childTnLst>
                        <p:par>
                          <p:cTn id="7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7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E8C1A"/>
                                      </p:to>
                                    </p:animClr>
                                    <p:set>
                                      <p:cBhvr>
                                        <p:cTn id="7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81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2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3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85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E8C1A"/>
                                      </p:to>
                                    </p:animClr>
                                    <p:set>
                                      <p:cBhvr>
                                        <p:cTn id="8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89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9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1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93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  <p:set>
                                      <p:cBhvr>
                                        <p:cTn id="94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5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63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403"/>
          <a:stretch/>
        </p:blipFill>
        <p:spPr bwMode="auto">
          <a:xfrm>
            <a:off x="4283968" y="3903534"/>
            <a:ext cx="2664296" cy="20815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2771800" y="908721"/>
            <a:ext cx="5688632" cy="24622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Aqum" panose="02000500000000000000" pitchFamily="2" charset="0"/>
              </a:rPr>
              <a:t>Урок обучения грамоте</a:t>
            </a:r>
          </a:p>
          <a:p>
            <a:pPr algn="ctr"/>
            <a:endParaRPr lang="ru-RU" dirty="0" smtClean="0">
              <a:latin typeface="Aqum" panose="02000500000000000000" pitchFamily="2" charset="0"/>
            </a:endParaRPr>
          </a:p>
          <a:p>
            <a:pPr algn="ctr"/>
            <a:r>
              <a:rPr lang="ru-RU" u="sng" dirty="0" smtClean="0">
                <a:latin typeface="Aqum" panose="02000500000000000000" pitchFamily="2" charset="0"/>
              </a:rPr>
              <a:t>Открытие новых знаний</a:t>
            </a:r>
          </a:p>
          <a:p>
            <a:pPr algn="ctr"/>
            <a:r>
              <a:rPr lang="ru-RU" u="sng" dirty="0" smtClean="0">
                <a:latin typeface="Aqum" panose="02000500000000000000" pitchFamily="2" charset="0"/>
              </a:rPr>
              <a:t>По теме:</a:t>
            </a:r>
          </a:p>
          <a:p>
            <a:pPr algn="ctr"/>
            <a:endParaRPr lang="ru-RU" sz="1600" u="sng" dirty="0" smtClean="0">
              <a:latin typeface="Aqum" panose="02000500000000000000" pitchFamily="2" charset="0"/>
            </a:endParaRPr>
          </a:p>
          <a:p>
            <a:pPr algn="ctr"/>
            <a:r>
              <a:rPr lang="ru-RU" sz="2400" u="sng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Aqum" panose="02000500000000000000" pitchFamily="2" charset="0"/>
              </a:rPr>
              <a:t>«Согласные звуки [м ], [м']. Буквы М, м» </a:t>
            </a:r>
          </a:p>
          <a:p>
            <a:pPr algn="ctr"/>
            <a:r>
              <a:rPr lang="ru-RU" u="sng" dirty="0" smtClean="0">
                <a:latin typeface="Aqum" panose="02000500000000000000" pitchFamily="2" charset="0"/>
              </a:rPr>
              <a:t> </a:t>
            </a:r>
            <a:endParaRPr lang="ru-RU" u="sng" dirty="0">
              <a:latin typeface="Aqum" panose="02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31842220"/>
      </p:ext>
    </p:extLst>
  </p:cSld>
  <p:clrMapOvr>
    <a:masterClrMapping/>
  </p:clrMapOvr>
  <p:transition>
    <p:wipe dir="r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Helen\Desktop\схемы\схемы\2011-09-08_19394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02187" y="3260357"/>
            <a:ext cx="1428335" cy="12516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5" name="Picture 3" descr="C:\Users\Helen\Desktop\схемы\схемы\2011-09-08_19401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06657" y="3260358"/>
            <a:ext cx="1400940" cy="1251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6" name="Picture 4" descr="C:\Users\Helen\Desktop\схемы\схемы\2011-09-08_193707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0530" y="4884900"/>
            <a:ext cx="1689992" cy="8500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7" name="Picture 5" descr="C:\Users\Helen\Desktop\схемы\схемы\2011-09-08_193731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36733" y="4884900"/>
            <a:ext cx="1670864" cy="8500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8" name="Picture 6" descr="C:\Users\Helen\Desktop\схемы\Азбука 2\м.jpg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654" t="14903" r="5322" b="24004"/>
          <a:stretch>
            <a:fillRect/>
          </a:stretch>
        </p:blipFill>
        <p:spPr bwMode="auto">
          <a:xfrm>
            <a:off x="1835696" y="811117"/>
            <a:ext cx="1659289" cy="1949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9" name="Picture 6" descr="C:\Users\Helen\Desktop\схемы\Азбука 2\м.jpg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654" t="14903" r="5322" b="24004"/>
          <a:stretch>
            <a:fillRect/>
          </a:stretch>
        </p:blipFill>
        <p:spPr bwMode="auto">
          <a:xfrm>
            <a:off x="3707904" y="1773238"/>
            <a:ext cx="796821" cy="9356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4737942" y="1693257"/>
            <a:ext cx="3289683" cy="101566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2000" b="1" dirty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qum" panose="02000500000000000000" pitchFamily="2" charset="0"/>
              </a:rPr>
              <a:t>согласный</a:t>
            </a:r>
          </a:p>
          <a:p>
            <a:pPr algn="ctr">
              <a:defRPr/>
            </a:pPr>
            <a:r>
              <a:rPr lang="ru-RU" sz="2000" b="1" dirty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qum" panose="02000500000000000000" pitchFamily="2" charset="0"/>
              </a:rPr>
              <a:t>звонкий</a:t>
            </a:r>
          </a:p>
          <a:p>
            <a:pPr algn="ctr">
              <a:defRPr/>
            </a:pPr>
            <a:r>
              <a:rPr lang="ru-RU" sz="2000" b="1" dirty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qum" panose="02000500000000000000" pitchFamily="2" charset="0"/>
              </a:rPr>
              <a:t>твёрдый и мягкий</a:t>
            </a: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Helen\Desktop\схемы\--D2C9~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5" b="35300"/>
          <a:stretch>
            <a:fillRect/>
          </a:stretch>
        </p:blipFill>
        <p:spPr bwMode="auto">
          <a:xfrm>
            <a:off x="2195736" y="1268760"/>
            <a:ext cx="5706609" cy="27690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Users\Helen\Desktop\схемы\2011-10-16_215114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DFFFE"/>
              </a:clrFrom>
              <a:clrTo>
                <a:srgbClr val="FDFF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6281" y="836712"/>
            <a:ext cx="2147687" cy="17248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3" name="Picture 4" descr="щелкните, и изображение увеличится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897602"/>
            <a:ext cx="2659866" cy="16031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2051720" y="2636912"/>
            <a:ext cx="5724644" cy="181588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2800" b="1" dirty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qum" panose="02000500000000000000" pitchFamily="2" charset="0"/>
              </a:rPr>
              <a:t>Палочка и палочка,</a:t>
            </a:r>
            <a:br>
              <a:rPr lang="ru-RU" sz="2800" b="1" dirty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qum" panose="02000500000000000000" pitchFamily="2" charset="0"/>
              </a:rPr>
            </a:br>
            <a:r>
              <a:rPr lang="ru-RU" sz="2800" b="1" dirty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qum" panose="02000500000000000000" pitchFamily="2" charset="0"/>
              </a:rPr>
              <a:t>Между ними – галочка.</a:t>
            </a:r>
            <a:br>
              <a:rPr lang="ru-RU" sz="2800" b="1" dirty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qum" panose="02000500000000000000" pitchFamily="2" charset="0"/>
              </a:rPr>
            </a:br>
            <a:r>
              <a:rPr lang="ru-RU" sz="2800" b="1" dirty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qum" panose="02000500000000000000" pitchFamily="2" charset="0"/>
              </a:rPr>
              <a:t>И понятно сразу всем -</a:t>
            </a:r>
            <a:br>
              <a:rPr lang="ru-RU" sz="2800" b="1" dirty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qum" panose="02000500000000000000" pitchFamily="2" charset="0"/>
              </a:rPr>
            </a:br>
            <a:r>
              <a:rPr lang="ru-RU" sz="2800" b="1" dirty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qum" panose="02000500000000000000" pitchFamily="2" charset="0"/>
              </a:rPr>
              <a:t>Получилась буква </a:t>
            </a:r>
            <a:r>
              <a:rPr lang="ru-RU" sz="2800" b="1" dirty="0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qum" panose="02000500000000000000" pitchFamily="2" charset="0"/>
              </a:rPr>
              <a:t>М</a:t>
            </a: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360" t="22627" r="25118" b="35018"/>
          <a:stretch/>
        </p:blipFill>
        <p:spPr bwMode="auto">
          <a:xfrm>
            <a:off x="3203848" y="980728"/>
            <a:ext cx="4863256" cy="34563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403648" y="1268760"/>
            <a:ext cx="3168352" cy="4506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6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887"/>
          <a:stretch/>
        </p:blipFill>
        <p:spPr bwMode="auto">
          <a:xfrm>
            <a:off x="8167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986" name="Picture 2" descr="https://catherineasquithgallery.com/uploads/posts/2021-02/1614532834_93-p-kniga-na-belom-fone-122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94091" l="5667" r="9244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6548"/>
          <a:stretch/>
        </p:blipFill>
        <p:spPr bwMode="auto">
          <a:xfrm>
            <a:off x="0" y="1263324"/>
            <a:ext cx="3131840" cy="57289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331640" y="908720"/>
            <a:ext cx="712879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u="sng" dirty="0" smtClean="0">
                <a:solidFill>
                  <a:srgbClr val="FF0000"/>
                </a:solidFill>
                <a:latin typeface="Aqum" panose="02000500000000000000" pitchFamily="2" charset="0"/>
              </a:rPr>
              <a:t>ОТГАДАЙ ЗАГАДКУ </a:t>
            </a:r>
          </a:p>
          <a:p>
            <a:pPr algn="ctr"/>
            <a:r>
              <a:rPr lang="ru-RU" u="sng" dirty="0" smtClean="0">
                <a:latin typeface="Aqum" panose="02000500000000000000" pitchFamily="2" charset="0"/>
              </a:rPr>
              <a:t> </a:t>
            </a:r>
            <a:endParaRPr lang="ru-RU" u="sng" dirty="0">
              <a:latin typeface="Aqum" panose="02000500000000000000" pitchFamily="2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036820" y="1988840"/>
            <a:ext cx="662473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Aqum" panose="02000500000000000000" pitchFamily="2" charset="0"/>
              </a:rPr>
              <a:t>рядом разные подружки,</a:t>
            </a:r>
          </a:p>
          <a:p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Aqum" panose="02000500000000000000" pitchFamily="2" charset="0"/>
              </a:rPr>
              <a:t>но похожи друг на дружку.</a:t>
            </a:r>
          </a:p>
          <a:p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Aqum" panose="02000500000000000000" pitchFamily="2" charset="0"/>
              </a:rPr>
              <a:t>все они сидят друг в дружке,</a:t>
            </a:r>
          </a:p>
          <a:p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Aqum" panose="02000500000000000000" pitchFamily="2" charset="0"/>
              </a:rPr>
              <a:t>а всего одна игрушка</a:t>
            </a:r>
            <a:endParaRPr lang="ru-RU" sz="2400" dirty="0">
              <a:solidFill>
                <a:schemeClr val="tx2">
                  <a:lumMod val="75000"/>
                </a:schemeClr>
              </a:solidFill>
              <a:latin typeface="Aqum" panose="02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28207893"/>
      </p:ext>
    </p:extLst>
  </p:cSld>
  <p:clrMapOvr>
    <a:masterClrMapping/>
  </p:clrMapOvr>
  <p:transition>
    <p:wipe dir="r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818" t="37388" r="41451" b="28237"/>
          <a:stretch/>
        </p:blipFill>
        <p:spPr bwMode="auto">
          <a:xfrm>
            <a:off x="2411760" y="764704"/>
            <a:ext cx="3456384" cy="42484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842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75282" y="3429000"/>
            <a:ext cx="3985724" cy="26488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39420135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682" t="37368" r="26706" b="28053"/>
          <a:stretch/>
        </p:blipFill>
        <p:spPr bwMode="auto">
          <a:xfrm>
            <a:off x="3131840" y="764704"/>
            <a:ext cx="3816424" cy="47548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403648" y="3933056"/>
            <a:ext cx="3090863" cy="2646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17686634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extBox 1"/>
          <p:cNvSpPr txBox="1">
            <a:spLocks noChangeArrowheads="1"/>
          </p:cNvSpPr>
          <p:nvPr/>
        </p:nvSpPr>
        <p:spPr bwMode="auto">
          <a:xfrm>
            <a:off x="468313" y="620713"/>
            <a:ext cx="828040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endParaRPr lang="ru-RU" altLang="ru-RU" sz="4800" b="1" dirty="0">
              <a:solidFill>
                <a:srgbClr val="FF0000"/>
              </a:solidFill>
              <a:latin typeface="Aqum" panose="02000500000000000000" pitchFamily="2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1241492"/>
            <a:ext cx="7482408" cy="5611806"/>
          </a:xfrm>
          <a:prstGeom prst="rect">
            <a:avLst/>
          </a:prstGeom>
        </p:spPr>
      </p:pic>
      <p:sp>
        <p:nvSpPr>
          <p:cNvPr id="9" name="TextBox 1"/>
          <p:cNvSpPr txBox="1">
            <a:spLocks noChangeArrowheads="1"/>
          </p:cNvSpPr>
          <p:nvPr/>
        </p:nvSpPr>
        <p:spPr bwMode="auto">
          <a:xfrm>
            <a:off x="2011362" y="844063"/>
            <a:ext cx="5376555" cy="64633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ru-RU" sz="3600" b="1" dirty="0" smtClean="0">
                <a:solidFill>
                  <a:schemeClr val="tx2">
                    <a:lumMod val="75000"/>
                  </a:schemeClr>
                </a:solidFill>
                <a:latin typeface="Aqum" panose="02000500000000000000" pitchFamily="2" charset="0"/>
                <a:cs typeface="Arial" pitchFamily="34" charset="0"/>
              </a:rPr>
              <a:t>Отдохни</a:t>
            </a:r>
            <a:endParaRPr lang="ru-RU" sz="3600" b="1" dirty="0">
              <a:solidFill>
                <a:schemeClr val="tx2">
                  <a:lumMod val="75000"/>
                </a:schemeClr>
              </a:solidFill>
              <a:latin typeface="Aqum" panose="02000500000000000000" pitchFamily="2" charset="0"/>
              <a:cs typeface="Arial" pitchFamily="34" charset="0"/>
            </a:endParaRP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57776" y1="20125" x2="57776" y2="20125"/>
                        <a14:foregroundMark x1="43123" y1="54625" x2="43123" y2="54625"/>
                        <a14:foregroundMark x1="41452" y1="46125" x2="41452" y2="46125"/>
                        <a14:foregroundMark x1="50643" y1="51375" x2="50643" y2="51375"/>
                        <a14:foregroundMark x1="48458" y1="41125" x2="48458" y2="41125"/>
                        <a14:foregroundMark x1="49550" y1="56750" x2="49550" y2="56750"/>
                        <a14:foregroundMark x1="47108" y1="66000" x2="47108" y2="66000"/>
                        <a14:foregroundMark x1="44730" y1="67125" x2="44730" y2="67125"/>
                        <a14:foregroundMark x1="43445" y1="76375" x2="43445" y2="76375"/>
                        <a14:foregroundMark x1="48907" y1="80500" x2="48907" y2="80500"/>
                        <a14:foregroundMark x1="46851" y1="91875" x2="46851" y2="91875"/>
                        <a14:foregroundMark x1="46080" y1="98875" x2="46080" y2="98875"/>
                        <a14:foregroundMark x1="46080" y1="95375" x2="46080" y2="95375"/>
                        <a14:foregroundMark x1="53985" y1="94750" x2="53985" y2="94750"/>
                        <a14:foregroundMark x1="55141" y1="98500" x2="55141" y2="98500"/>
                        <a14:foregroundMark x1="54820" y1="96000" x2="54820" y2="96000"/>
                        <a14:foregroundMark x1="53278" y1="85000" x2="53278" y2="85000"/>
                        <a14:foregroundMark x1="25386" y1="58125" x2="25386" y2="58125"/>
                        <a14:foregroundMark x1="25257" y1="48250" x2="25257" y2="48250"/>
                        <a14:foregroundMark x1="31427" y1="43000" x2="31427" y2="43000"/>
                        <a14:foregroundMark x1="30913" y1="87250" x2="30913" y2="87250"/>
                        <a14:foregroundMark x1="36954" y1="87875" x2="36954" y2="87875"/>
                        <a14:foregroundMark x1="29177" y1="94625" x2="29177" y2="94625"/>
                        <a14:foregroundMark x1="38368" y1="96625" x2="38368" y2="9662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6775" y="2142395"/>
            <a:ext cx="7410450" cy="381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G:\Диск  разработки 1 класс Школа России\клипарт\картины на букву\Алфавит 2\м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8855" y="764704"/>
            <a:ext cx="4928590" cy="3384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1"/>
          <p:cNvSpPr txBox="1">
            <a:spLocks noChangeArrowheads="1"/>
          </p:cNvSpPr>
          <p:nvPr/>
        </p:nvSpPr>
        <p:spPr bwMode="auto">
          <a:xfrm>
            <a:off x="2555776" y="4221088"/>
            <a:ext cx="4176464" cy="107721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  <a:latin typeface="Aqum" panose="02000500000000000000" pitchFamily="2" charset="0"/>
                <a:cs typeface="Arial" pitchFamily="34" charset="0"/>
              </a:rPr>
              <a:t>Назови слова с буквой </a:t>
            </a:r>
            <a:r>
              <a:rPr lang="ru-RU" sz="3200" b="1" dirty="0" smtClean="0">
                <a:solidFill>
                  <a:srgbClr val="FF0000"/>
                </a:solidFill>
                <a:latin typeface="Aqum" panose="02000500000000000000" pitchFamily="2" charset="0"/>
                <a:cs typeface="Arial" pitchFamily="34" charset="0"/>
              </a:rPr>
              <a:t>м</a:t>
            </a:r>
            <a:endParaRPr lang="ru-RU" sz="3200" b="1" dirty="0">
              <a:solidFill>
                <a:srgbClr val="FF0000"/>
              </a:solidFill>
              <a:latin typeface="Aqum" panose="02000500000000000000" pitchFamily="2" charset="0"/>
              <a:cs typeface="Arial" pitchFamily="34" charset="0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3" descr="C:\Users\Helen\Desktop\схемы\Азбука 2\м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133" t="15598" b="23309"/>
          <a:stretch>
            <a:fillRect/>
          </a:stretch>
        </p:blipFill>
        <p:spPr bwMode="auto">
          <a:xfrm>
            <a:off x="1835696" y="781050"/>
            <a:ext cx="2295525" cy="228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1" name="Picture 5" descr="http://img-fotki.yandex.ru/get/5809/60708704.7/0_63797_b39e4ef9_XL.jpg"/>
          <p:cNvPicPr>
            <a:picLocks noChangeAspect="1" noChangeArrowheads="1"/>
          </p:cNvPicPr>
          <p:nvPr/>
        </p:nvPicPr>
        <p:blipFill>
          <a:blip r:embed="rId3" cstate="print"/>
          <a:srcRect l="23438" t="12500" r="21484" b="23437"/>
          <a:stretch>
            <a:fillRect/>
          </a:stretch>
        </p:blipFill>
        <p:spPr bwMode="auto">
          <a:xfrm>
            <a:off x="4860032" y="781050"/>
            <a:ext cx="2620536" cy="2286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4341" name="TextBox 5"/>
          <p:cNvSpPr txBox="1">
            <a:spLocks noChangeArrowheads="1"/>
          </p:cNvSpPr>
          <p:nvPr/>
        </p:nvSpPr>
        <p:spPr bwMode="auto">
          <a:xfrm>
            <a:off x="2051720" y="3068938"/>
            <a:ext cx="6048722" cy="1323439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accent1"/>
            </a:solidFill>
          </a:ln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 altLang="ru-RU" sz="2000" b="1" dirty="0">
                <a:latin typeface="Aqum" panose="02000500000000000000" pitchFamily="2" charset="0"/>
              </a:rPr>
              <a:t>Букву </a:t>
            </a:r>
            <a:r>
              <a:rPr lang="ru-RU" altLang="ru-RU" sz="2000" b="1" dirty="0">
                <a:solidFill>
                  <a:srgbClr val="FF0000"/>
                </a:solidFill>
                <a:latin typeface="Aqum" panose="02000500000000000000" pitchFamily="2" charset="0"/>
              </a:rPr>
              <a:t>М</a:t>
            </a:r>
            <a:r>
              <a:rPr lang="ru-RU" altLang="ru-RU" sz="2000" b="1" dirty="0">
                <a:latin typeface="Aqum" panose="02000500000000000000" pitchFamily="2" charset="0"/>
              </a:rPr>
              <a:t> увидев с мамой,</a:t>
            </a:r>
          </a:p>
          <a:p>
            <a:pPr eaLnBrk="1" hangingPunct="1"/>
            <a:r>
              <a:rPr lang="ru-RU" altLang="ru-RU" sz="2000" b="1" dirty="0">
                <a:latin typeface="Aqum" panose="02000500000000000000" pitchFamily="2" charset="0"/>
              </a:rPr>
              <a:t>Под землёй мы очутимся.</a:t>
            </a:r>
          </a:p>
          <a:p>
            <a:pPr eaLnBrk="1" hangingPunct="1"/>
            <a:r>
              <a:rPr lang="ru-RU" altLang="ru-RU" sz="2000" b="1" dirty="0">
                <a:latin typeface="Aqum" panose="02000500000000000000" pitchFamily="2" charset="0"/>
              </a:rPr>
              <a:t>И в красивом самом – самом,</a:t>
            </a:r>
          </a:p>
          <a:p>
            <a:pPr eaLnBrk="1" hangingPunct="1"/>
            <a:r>
              <a:rPr lang="ru-RU" altLang="ru-RU" sz="2000" b="1" dirty="0">
                <a:latin typeface="Aqum" panose="02000500000000000000" pitchFamily="2" charset="0"/>
              </a:rPr>
              <a:t>Мы в метро в московском мчимся.</a:t>
            </a: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267744" y="764704"/>
            <a:ext cx="2254142" cy="461665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2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qum" panose="02000500000000000000" pitchFamily="2" charset="0"/>
              </a:rPr>
              <a:t>стр. 84- 85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1190767"/>
            <a:ext cx="6972858" cy="37498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514519" y="1772816"/>
            <a:ext cx="4463081" cy="40011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qum" panose="02000500000000000000" pitchFamily="2" charset="0"/>
                <a:cs typeface="+mn-cs"/>
              </a:rPr>
              <a:t>Москва – столица России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2100021" y="2354221"/>
            <a:ext cx="264604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i="1" dirty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Москва… </a:t>
            </a:r>
            <a:endParaRPr lang="ru-RU" sz="1600" b="1" i="1" dirty="0" smtClean="0">
              <a:ln w="11430"/>
              <a:solidFill>
                <a:srgbClr val="00206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i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Как </a:t>
            </a:r>
            <a:r>
              <a:rPr lang="ru-RU" sz="1600" b="1" i="1" dirty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много в этом звуке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i="1" dirty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Для сердца русского слилось!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i="1" dirty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Как много в нём отозвалось!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i="1" dirty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 ( А.С. Пушкин)</a:t>
            </a:r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6765" y="2327801"/>
            <a:ext cx="2412035" cy="184230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102" r="1357" b="8443"/>
          <a:stretch/>
        </p:blipFill>
        <p:spPr bwMode="auto">
          <a:xfrm>
            <a:off x="2603357" y="4822839"/>
            <a:ext cx="4378137" cy="9367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3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43808" y="836712"/>
            <a:ext cx="3600747" cy="4900816"/>
          </a:xfrm>
          <a:prstGeom prst="rect">
            <a:avLst/>
          </a:prstGeom>
          <a:ln w="38100" cap="sq">
            <a:solidFill>
              <a:srgbClr val="7030A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66262400"/>
              </p:ext>
            </p:extLst>
          </p:nvPr>
        </p:nvGraphicFramePr>
        <p:xfrm>
          <a:off x="1835696" y="1772816"/>
          <a:ext cx="6192688" cy="309634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469619"/>
                <a:gridCol w="3723069"/>
              </a:tblGrid>
              <a:tr h="77408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Aqum" panose="02000500000000000000" pitchFamily="2" charset="0"/>
                        </a:rPr>
                        <a:t>  МЕХ</a:t>
                      </a:r>
                      <a:endParaRPr lang="ru-RU" sz="2000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Aqum" panose="02000500000000000000" pitchFamily="2" charset="0"/>
                        <a:ea typeface="Calibri"/>
                        <a:cs typeface="Times New Roman"/>
                      </a:endParaRPr>
                    </a:p>
                  </a:txBody>
                  <a:tcPr marL="23171" marR="23171" marT="0" marB="0"/>
                </a:tc>
                <a:tc>
                  <a:txBody>
                    <a:bodyPr/>
                    <a:lstStyle/>
                    <a:p>
                      <a:endParaRPr lang="ru-RU" sz="900" dirty="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23171" marR="23171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77408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Aqum" panose="02000500000000000000" pitchFamily="2" charset="0"/>
                        </a:rPr>
                        <a:t>  МЕТР</a:t>
                      </a:r>
                      <a:endParaRPr lang="ru-RU" sz="2000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Aqum" panose="02000500000000000000" pitchFamily="2" charset="0"/>
                        <a:ea typeface="Calibri"/>
                        <a:cs typeface="Times New Roman"/>
                      </a:endParaRPr>
                    </a:p>
                  </a:txBody>
                  <a:tcPr marL="23171" marR="23171" marT="0" marB="0"/>
                </a:tc>
                <a:tc>
                  <a:txBody>
                    <a:bodyPr/>
                    <a:lstStyle/>
                    <a:p>
                      <a:endParaRPr lang="ru-RU" sz="900" dirty="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23171" marR="23171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77408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Aqum" panose="02000500000000000000" pitchFamily="2" charset="0"/>
                        </a:rPr>
                        <a:t>  МАЛО</a:t>
                      </a:r>
                      <a:endParaRPr lang="ru-RU" sz="2000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Aqum" panose="02000500000000000000" pitchFamily="2" charset="0"/>
                        <a:ea typeface="Calibri"/>
                        <a:cs typeface="Times New Roman"/>
                      </a:endParaRPr>
                    </a:p>
                  </a:txBody>
                  <a:tcPr marL="23171" marR="23171" marT="0" marB="0"/>
                </a:tc>
                <a:tc>
                  <a:txBody>
                    <a:bodyPr/>
                    <a:lstStyle/>
                    <a:p>
                      <a:pPr marL="231394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-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3171" marR="23171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77408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Aqum" panose="02000500000000000000" pitchFamily="2" charset="0"/>
                        </a:rPr>
                        <a:t>  МЫЛ</a:t>
                      </a:r>
                      <a:endParaRPr lang="ru-RU" sz="2000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Aqum" panose="02000500000000000000" pitchFamily="2" charset="0"/>
                        <a:ea typeface="Calibri"/>
                        <a:cs typeface="Times New Roman"/>
                      </a:endParaRPr>
                    </a:p>
                  </a:txBody>
                  <a:tcPr marL="23171" marR="23171" marT="0" marB="0"/>
                </a:tc>
                <a:tc>
                  <a:txBody>
                    <a:bodyPr/>
                    <a:lstStyle/>
                    <a:p>
                      <a:endParaRPr lang="ru-RU" sz="900" dirty="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23171" marR="23171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5" name="TextBox 1"/>
          <p:cNvSpPr txBox="1">
            <a:spLocks noChangeArrowheads="1"/>
          </p:cNvSpPr>
          <p:nvPr/>
        </p:nvSpPr>
        <p:spPr bwMode="auto">
          <a:xfrm>
            <a:off x="1403648" y="985083"/>
            <a:ext cx="6768752" cy="58477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  <a:latin typeface="Aqum" panose="02000500000000000000" pitchFamily="2" charset="0"/>
                <a:cs typeface="Arial" pitchFamily="34" charset="0"/>
              </a:rPr>
              <a:t>Дополни одной буквой</a:t>
            </a:r>
            <a:endParaRPr lang="ru-RU" sz="3200" b="1" dirty="0">
              <a:solidFill>
                <a:srgbClr val="FF0000"/>
              </a:solidFill>
              <a:latin typeface="Aqum" panose="02000500000000000000" pitchFamily="2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35875109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79410072"/>
              </p:ext>
            </p:extLst>
          </p:nvPr>
        </p:nvGraphicFramePr>
        <p:xfrm>
          <a:off x="1835696" y="1772816"/>
          <a:ext cx="6192688" cy="306034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469619"/>
                <a:gridCol w="3723069"/>
              </a:tblGrid>
              <a:tr h="77408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Aqum" panose="02000500000000000000" pitchFamily="2" charset="0"/>
                        </a:rPr>
                        <a:t>  МЕХ</a:t>
                      </a:r>
                      <a:endParaRPr lang="ru-RU" sz="2000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Aqum" panose="02000500000000000000" pitchFamily="2" charset="0"/>
                        <a:ea typeface="Calibri"/>
                        <a:cs typeface="Times New Roman"/>
                      </a:endParaRPr>
                    </a:p>
                  </a:txBody>
                  <a:tcPr marL="23171" marR="23171" marT="0" marB="0"/>
                </a:tc>
                <a:tc>
                  <a:txBody>
                    <a:bodyPr/>
                    <a:lstStyle/>
                    <a:p>
                      <a:r>
                        <a:rPr kumimoji="0" lang="ru-RU" sz="3600" b="1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qum" panose="02000500000000000000" pitchFamily="2" charset="0"/>
                          <a:ea typeface="+mn-ea"/>
                          <a:cs typeface="+mn-cs"/>
                        </a:rPr>
                        <a:t>сМЕХ</a:t>
                      </a:r>
                      <a:endParaRPr lang="ru-RU" sz="900" dirty="0">
                        <a:solidFill>
                          <a:srgbClr val="FF0000"/>
                        </a:solidFill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23171" marR="23171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73808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Aqum" panose="02000500000000000000" pitchFamily="2" charset="0"/>
                        </a:rPr>
                        <a:t>  МЕТР</a:t>
                      </a:r>
                      <a:endParaRPr lang="ru-RU" sz="2000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Aqum" panose="02000500000000000000" pitchFamily="2" charset="0"/>
                        <a:ea typeface="Calibri"/>
                        <a:cs typeface="Times New Roman"/>
                      </a:endParaRPr>
                    </a:p>
                  </a:txBody>
                  <a:tcPr marL="23171" marR="23171" marT="0" marB="0"/>
                </a:tc>
                <a:tc>
                  <a:txBody>
                    <a:bodyPr/>
                    <a:lstStyle/>
                    <a:p>
                      <a:r>
                        <a:rPr kumimoji="0" lang="ru-RU" sz="3600" b="1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qum" panose="02000500000000000000" pitchFamily="2" charset="0"/>
                          <a:ea typeface="+mn-ea"/>
                          <a:cs typeface="+mn-cs"/>
                        </a:rPr>
                        <a:t>МЕТРо</a:t>
                      </a:r>
                      <a:endParaRPr lang="ru-RU" sz="900" dirty="0">
                        <a:solidFill>
                          <a:srgbClr val="FF0000"/>
                        </a:solidFill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23171" marR="23171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77408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Aqum" panose="02000500000000000000" pitchFamily="2" charset="0"/>
                        </a:rPr>
                        <a:t>  </a:t>
                      </a:r>
                      <a:r>
                        <a:rPr lang="ru-RU" sz="360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Aqum" panose="02000500000000000000" pitchFamily="2" charset="0"/>
                        </a:rPr>
                        <a:t>МАсЛО</a:t>
                      </a:r>
                      <a:endParaRPr lang="ru-RU" sz="2000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Aqum" panose="02000500000000000000" pitchFamily="2" charset="0"/>
                        <a:ea typeface="Calibri"/>
                        <a:cs typeface="Times New Roman"/>
                      </a:endParaRPr>
                    </a:p>
                  </a:txBody>
                  <a:tcPr marL="23171" marR="23171" marT="0" marB="0"/>
                </a:tc>
                <a:tc>
                  <a:txBody>
                    <a:bodyPr/>
                    <a:lstStyle/>
                    <a:p>
                      <a:pPr marL="231394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3171" marR="23171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77408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Aqum" panose="02000500000000000000" pitchFamily="2" charset="0"/>
                        </a:rPr>
                        <a:t>  МЫЛ</a:t>
                      </a:r>
                      <a:endParaRPr lang="ru-RU" sz="2000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Aqum" panose="02000500000000000000" pitchFamily="2" charset="0"/>
                        <a:ea typeface="Calibri"/>
                        <a:cs typeface="Times New Roman"/>
                      </a:endParaRPr>
                    </a:p>
                  </a:txBody>
                  <a:tcPr marL="23171" marR="23171" marT="0" marB="0"/>
                </a:tc>
                <a:tc>
                  <a:txBody>
                    <a:bodyPr/>
                    <a:lstStyle/>
                    <a:p>
                      <a:r>
                        <a:rPr kumimoji="0" lang="ru-RU" sz="3600" b="1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qum" panose="02000500000000000000" pitchFamily="2" charset="0"/>
                          <a:ea typeface="+mn-ea"/>
                          <a:cs typeface="+mn-cs"/>
                        </a:rPr>
                        <a:t>МЫЛо</a:t>
                      </a:r>
                      <a:endParaRPr lang="ru-RU" sz="900" dirty="0">
                        <a:solidFill>
                          <a:srgbClr val="FF0000"/>
                        </a:solidFill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23171" marR="23171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5" name="TextBox 1"/>
          <p:cNvSpPr txBox="1">
            <a:spLocks noChangeArrowheads="1"/>
          </p:cNvSpPr>
          <p:nvPr/>
        </p:nvSpPr>
        <p:spPr bwMode="auto">
          <a:xfrm>
            <a:off x="1403648" y="985083"/>
            <a:ext cx="6768752" cy="58477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  <a:latin typeface="Aqum" panose="02000500000000000000" pitchFamily="2" charset="0"/>
                <a:cs typeface="Arial" pitchFamily="34" charset="0"/>
              </a:rPr>
              <a:t>Дополни одной буквой</a:t>
            </a:r>
            <a:endParaRPr lang="ru-RU" sz="3200" b="1" dirty="0">
              <a:solidFill>
                <a:srgbClr val="FF0000"/>
              </a:solidFill>
              <a:latin typeface="Aqum" panose="02000500000000000000" pitchFamily="2" charset="0"/>
              <a:cs typeface="Arial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309987" y="3362468"/>
            <a:ext cx="204895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 err="1">
                <a:solidFill>
                  <a:srgbClr val="FF0000"/>
                </a:solidFill>
                <a:latin typeface="Aqum" panose="02000500000000000000" pitchFamily="2" charset="0"/>
                <a:cs typeface="+mn-cs"/>
              </a:rPr>
              <a:t>МАсЛО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83147500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Прямоугольник 1"/>
          <p:cNvSpPr>
            <a:spLocks noChangeArrowheads="1"/>
          </p:cNvSpPr>
          <p:nvPr/>
        </p:nvSpPr>
        <p:spPr bwMode="auto">
          <a:xfrm>
            <a:off x="2483768" y="1484784"/>
            <a:ext cx="4536504" cy="4524315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accent1"/>
            </a:solidFill>
          </a:ln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endParaRPr lang="ru-RU" altLang="ru-RU" dirty="0"/>
          </a:p>
          <a:p>
            <a:pPr eaLnBrk="1" hangingPunct="1"/>
            <a:r>
              <a:rPr lang="ru-RU" altLang="ru-RU" b="1" dirty="0">
                <a:solidFill>
                  <a:schemeClr val="tx2">
                    <a:lumMod val="75000"/>
                  </a:schemeClr>
                </a:solidFill>
                <a:latin typeface="Aqum" panose="02000500000000000000" pitchFamily="2" charset="0"/>
              </a:rPr>
              <a:t>С какими звуками познакомились сегодня на уроке</a:t>
            </a:r>
            <a:r>
              <a:rPr lang="ru-RU" altLang="ru-RU" b="1" dirty="0" smtClean="0">
                <a:solidFill>
                  <a:schemeClr val="tx2">
                    <a:lumMod val="75000"/>
                  </a:schemeClr>
                </a:solidFill>
                <a:latin typeface="Aqum" panose="02000500000000000000" pitchFamily="2" charset="0"/>
              </a:rPr>
              <a:t>?</a:t>
            </a:r>
          </a:p>
          <a:p>
            <a:pPr eaLnBrk="1" hangingPunct="1"/>
            <a:endParaRPr lang="ru-RU" altLang="ru-RU" b="1" dirty="0">
              <a:solidFill>
                <a:schemeClr val="tx2">
                  <a:lumMod val="75000"/>
                </a:schemeClr>
              </a:solidFill>
              <a:latin typeface="Aqum" panose="02000500000000000000" pitchFamily="2" charset="0"/>
            </a:endParaRPr>
          </a:p>
          <a:p>
            <a:pPr eaLnBrk="1" hangingPunct="1"/>
            <a:r>
              <a:rPr lang="ru-RU" altLang="ru-RU" b="1" dirty="0">
                <a:solidFill>
                  <a:srgbClr val="FF0000"/>
                </a:solidFill>
                <a:latin typeface="Aqum" panose="02000500000000000000" pitchFamily="2" charset="0"/>
              </a:rPr>
              <a:t>Придумайте два имени, в которых звуки [м], [м'] звучат по-разному. </a:t>
            </a:r>
            <a:endParaRPr lang="ru-RU" altLang="ru-RU" b="1" dirty="0" smtClean="0">
              <a:solidFill>
                <a:srgbClr val="FF0000"/>
              </a:solidFill>
              <a:latin typeface="Aqum" panose="02000500000000000000" pitchFamily="2" charset="0"/>
            </a:endParaRPr>
          </a:p>
          <a:p>
            <a:pPr eaLnBrk="1" hangingPunct="1"/>
            <a:endParaRPr lang="ru-RU" altLang="ru-RU" b="1" dirty="0">
              <a:latin typeface="Aqum" panose="02000500000000000000" pitchFamily="2" charset="0"/>
            </a:endParaRPr>
          </a:p>
          <a:p>
            <a:pPr eaLnBrk="1" hangingPunct="1"/>
            <a:r>
              <a:rPr lang="ru-RU" altLang="ru-RU" b="1" dirty="0">
                <a:solidFill>
                  <a:schemeClr val="tx2">
                    <a:lumMod val="75000"/>
                  </a:schemeClr>
                </a:solidFill>
                <a:latin typeface="Aqum" panose="02000500000000000000" pitchFamily="2" charset="0"/>
              </a:rPr>
              <a:t>Дайте характеристику новым звукам. </a:t>
            </a:r>
            <a:endParaRPr lang="ru-RU" altLang="ru-RU" b="1" dirty="0" smtClean="0">
              <a:solidFill>
                <a:schemeClr val="tx2">
                  <a:lumMod val="75000"/>
                </a:schemeClr>
              </a:solidFill>
              <a:latin typeface="Aqum" panose="02000500000000000000" pitchFamily="2" charset="0"/>
            </a:endParaRPr>
          </a:p>
          <a:p>
            <a:pPr eaLnBrk="1" hangingPunct="1"/>
            <a:endParaRPr lang="ru-RU" altLang="ru-RU" b="1" dirty="0">
              <a:solidFill>
                <a:srgbClr val="FF0000"/>
              </a:solidFill>
              <a:latin typeface="Aqum" panose="02000500000000000000" pitchFamily="2" charset="0"/>
            </a:endParaRPr>
          </a:p>
          <a:p>
            <a:pPr eaLnBrk="1" hangingPunct="1"/>
            <a:r>
              <a:rPr lang="ru-RU" altLang="ru-RU" b="1" dirty="0" smtClean="0">
                <a:solidFill>
                  <a:srgbClr val="FF0000"/>
                </a:solidFill>
                <a:latin typeface="Aqum" panose="02000500000000000000" pitchFamily="2" charset="0"/>
              </a:rPr>
              <a:t>Где </a:t>
            </a:r>
            <a:r>
              <a:rPr lang="ru-RU" altLang="ru-RU" b="1" dirty="0">
                <a:solidFill>
                  <a:srgbClr val="FF0000"/>
                </a:solidFill>
                <a:latin typeface="Aqum" panose="02000500000000000000" pitchFamily="2" charset="0"/>
              </a:rPr>
              <a:t>их место на ленте звуков?</a:t>
            </a:r>
          </a:p>
          <a:p>
            <a:pPr eaLnBrk="1" hangingPunct="1"/>
            <a:r>
              <a:rPr lang="ru-RU" altLang="ru-RU" dirty="0"/>
              <a:t/>
            </a:r>
            <a:br>
              <a:rPr lang="ru-RU" altLang="ru-RU" dirty="0"/>
            </a:br>
            <a:endParaRPr lang="ru-RU" altLang="ru-RU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6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887"/>
          <a:stretch/>
        </p:blipFill>
        <p:spPr bwMode="auto">
          <a:xfrm>
            <a:off x="8167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986" name="Picture 2" descr="https://catherineasquithgallery.com/uploads/posts/2021-02/1614532834_93-p-kniga-na-belom-fone-122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94091" l="5667" r="9244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6548"/>
          <a:stretch/>
        </p:blipFill>
        <p:spPr bwMode="auto">
          <a:xfrm>
            <a:off x="0" y="1263324"/>
            <a:ext cx="3131840" cy="57289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331640" y="908720"/>
            <a:ext cx="712879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u="sng" dirty="0" smtClean="0">
                <a:solidFill>
                  <a:srgbClr val="FF0000"/>
                </a:solidFill>
                <a:latin typeface="Aqum" panose="02000500000000000000" pitchFamily="2" charset="0"/>
              </a:rPr>
              <a:t>ОТГАДАЙ ЗАГАДКУ </a:t>
            </a:r>
          </a:p>
          <a:p>
            <a:pPr algn="ctr"/>
            <a:r>
              <a:rPr lang="ru-RU" u="sng" dirty="0" smtClean="0">
                <a:latin typeface="Aqum" panose="02000500000000000000" pitchFamily="2" charset="0"/>
              </a:rPr>
              <a:t> </a:t>
            </a:r>
            <a:endParaRPr lang="ru-RU" u="sng" dirty="0">
              <a:latin typeface="Aqum" panose="02000500000000000000" pitchFamily="2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036820" y="1694128"/>
            <a:ext cx="662473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Aqum" panose="02000500000000000000" pitchFamily="2" charset="0"/>
              </a:rPr>
              <a:t>рядом разные подружки,</a:t>
            </a:r>
          </a:p>
          <a:p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Aqum" panose="02000500000000000000" pitchFamily="2" charset="0"/>
              </a:rPr>
              <a:t>но похожи друг на дружку.</a:t>
            </a:r>
          </a:p>
          <a:p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Aqum" panose="02000500000000000000" pitchFamily="2" charset="0"/>
              </a:rPr>
              <a:t>все они сидят друг в дружке,</a:t>
            </a:r>
          </a:p>
          <a:p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Aqum" panose="02000500000000000000" pitchFamily="2" charset="0"/>
              </a:rPr>
              <a:t>а всего одна игрушка</a:t>
            </a:r>
            <a:endParaRPr lang="ru-RU" dirty="0">
              <a:solidFill>
                <a:schemeClr val="tx2">
                  <a:lumMod val="75000"/>
                </a:schemeClr>
              </a:solidFill>
              <a:latin typeface="Aqum" panose="02000500000000000000" pitchFamily="2" charset="0"/>
            </a:endParaRPr>
          </a:p>
        </p:txBody>
      </p:sp>
      <p:pic>
        <p:nvPicPr>
          <p:cNvPr id="54274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98788" l="292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2425925" y="2636912"/>
            <a:ext cx="4940221" cy="32275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81237762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529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252" t="23776" r="22488" b="22891"/>
          <a:stretch/>
        </p:blipFill>
        <p:spPr bwMode="auto">
          <a:xfrm>
            <a:off x="-20192" y="0"/>
            <a:ext cx="9164192" cy="68288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529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3233" y="908720"/>
            <a:ext cx="5457341" cy="17723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530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9672" b="89964" l="0" r="9880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0984" y="1811146"/>
            <a:ext cx="5807359" cy="25346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5301" name="Picture 5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5996" y="1811146"/>
            <a:ext cx="6328331" cy="40107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200519" y="1408087"/>
            <a:ext cx="472276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b="1" dirty="0">
                <a:latin typeface="Aqum" panose="02000500000000000000" pitchFamily="2" charset="0"/>
                <a:cs typeface="Arial" pitchFamily="34" charset="0"/>
              </a:rPr>
              <a:t>всё понял, могу идти </a:t>
            </a:r>
            <a:r>
              <a:rPr lang="ru-RU" b="1" dirty="0" smtClean="0">
                <a:latin typeface="Aqum" panose="02000500000000000000" pitchFamily="2" charset="0"/>
                <a:cs typeface="Arial" pitchFamily="34" charset="0"/>
              </a:rPr>
              <a:t>дальше</a:t>
            </a:r>
            <a:endParaRPr lang="ru-RU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400307" y="2751065"/>
            <a:ext cx="238879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latin typeface="Aqum" panose="02000500000000000000" pitchFamily="2" charset="0"/>
                <a:cs typeface="Arial" pitchFamily="34" charset="0"/>
              </a:rPr>
              <a:t>ещё ошибаюсь</a:t>
            </a:r>
            <a:endParaRPr lang="ru-RU" dirty="0">
              <a:latin typeface="Aqum" panose="02000500000000000000" pitchFamily="2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 rot="21254412">
            <a:off x="2627783" y="4737467"/>
            <a:ext cx="313419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latin typeface="Aqum" panose="02000500000000000000" pitchFamily="2" charset="0"/>
              </a:rPr>
              <a:t>мне нужна помощь!</a:t>
            </a: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3184" y="4149080"/>
            <a:ext cx="2400098" cy="25081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2165217"/>
            <a:ext cx="2401887" cy="2505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340215"/>
            <a:ext cx="2401887" cy="2505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50516111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2852936"/>
            <a:ext cx="4938713" cy="3225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2348879"/>
            <a:ext cx="2401887" cy="2505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70263" y="548680"/>
            <a:ext cx="2401887" cy="2505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1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70263" y="1801216"/>
            <a:ext cx="2401887" cy="2505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529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252" t="23776" r="22488" b="22891"/>
          <a:stretch/>
        </p:blipFill>
        <p:spPr bwMode="auto">
          <a:xfrm>
            <a:off x="-20192" y="0"/>
            <a:ext cx="9164192" cy="68288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529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3233" y="908720"/>
            <a:ext cx="5457341" cy="17723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530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9672" b="89964" l="0" r="9880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0984" y="1811146"/>
            <a:ext cx="5807359" cy="25346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5301" name="Picture 5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5996" y="1811146"/>
            <a:ext cx="6328331" cy="40107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09645422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extBox 1"/>
          <p:cNvSpPr txBox="1">
            <a:spLocks noChangeArrowheads="1"/>
          </p:cNvSpPr>
          <p:nvPr/>
        </p:nvSpPr>
        <p:spPr bwMode="auto">
          <a:xfrm>
            <a:off x="1571709" y="893763"/>
            <a:ext cx="4449560" cy="120032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ru-RU" sz="3600" b="1" dirty="0">
                <a:solidFill>
                  <a:schemeClr val="tx2">
                    <a:lumMod val="75000"/>
                  </a:schemeClr>
                </a:solidFill>
                <a:latin typeface="Aqum" panose="02000500000000000000" pitchFamily="2" charset="0"/>
                <a:cs typeface="Arial" pitchFamily="34" charset="0"/>
              </a:rPr>
              <a:t>Составь </a:t>
            </a:r>
            <a:r>
              <a:rPr lang="ru-RU" sz="3600" b="1" dirty="0" smtClean="0">
                <a:solidFill>
                  <a:schemeClr val="tx2">
                    <a:lumMod val="75000"/>
                  </a:schemeClr>
                </a:solidFill>
                <a:latin typeface="Aqum" panose="02000500000000000000" pitchFamily="2" charset="0"/>
                <a:cs typeface="Arial" pitchFamily="34" charset="0"/>
              </a:rPr>
              <a:t>слова</a:t>
            </a:r>
            <a:endParaRPr lang="ru-RU" sz="3600" b="1" dirty="0">
              <a:solidFill>
                <a:schemeClr val="tx2">
                  <a:lumMod val="75000"/>
                </a:schemeClr>
              </a:solidFill>
              <a:latin typeface="Aqum" panose="02000500000000000000" pitchFamily="2" charset="0"/>
              <a:cs typeface="Arial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496912" y="4929198"/>
            <a:ext cx="2291112" cy="1015663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6000" b="1" dirty="0" err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qum" panose="02000500000000000000" pitchFamily="2" charset="0"/>
              </a:rPr>
              <a:t>сос</a:t>
            </a:r>
            <a:endParaRPr lang="ru-RU" sz="60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qum" panose="02000500000000000000" pitchFamily="2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163183" y="865088"/>
            <a:ext cx="1639518" cy="1015663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60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qum" panose="02000500000000000000" pitchFamily="2" charset="0"/>
              </a:rPr>
              <a:t>на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2242611" y="3437906"/>
            <a:ext cx="3216315" cy="1015663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6000" b="1" dirty="0" err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qum" panose="02000500000000000000" pitchFamily="2" charset="0"/>
              </a:rPr>
              <a:t>крас</a:t>
            </a:r>
            <a:endParaRPr lang="ru-RU" sz="88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qum" panose="02000500000000000000" pitchFamily="2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097326" y="4725144"/>
            <a:ext cx="1847886" cy="1015663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6000" b="1" dirty="0" err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qum" panose="02000500000000000000" pitchFamily="2" charset="0"/>
              </a:rPr>
              <a:t>ки</a:t>
            </a:r>
            <a:endParaRPr lang="ru-RU" sz="60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qum" panose="02000500000000000000" pitchFamily="2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242611" y="2160906"/>
            <a:ext cx="1843481" cy="1015663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60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qum" panose="02000500000000000000" pitchFamily="2" charset="0"/>
              </a:rPr>
              <a:t>по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4251753" y="2160906"/>
            <a:ext cx="1973618" cy="1015663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60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qum" panose="02000500000000000000" pitchFamily="2" charset="0"/>
              </a:rPr>
              <a:t>вар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6469610" y="2150866"/>
            <a:ext cx="1565958" cy="1015663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60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qum" panose="02000500000000000000" pitchFamily="2" charset="0"/>
              </a:rPr>
              <a:t>ре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6163183" y="3449081"/>
            <a:ext cx="2002210" cy="1015663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60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qum" panose="02000500000000000000" pitchFamily="2" charset="0"/>
              </a:rPr>
              <a:t>па</a:t>
            </a:r>
          </a:p>
        </p:txBody>
      </p:sp>
      <p:pic>
        <p:nvPicPr>
          <p:cNvPr id="2" name="AF072365.wav">
            <a:hlinkClick r:id="" action="ppaction://media"/>
          </p:cNvPr>
          <p:cNvPicPr>
            <a:picLocks noRot="1" noChangeAspect="1"/>
          </p:cNvPicPr>
          <p:nvPr>
            <a:wavAudioFile r:embed="rId1" name="AF07CFEC.wav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15313" y="284163"/>
            <a:ext cx="60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00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549272" y="5065574"/>
            <a:ext cx="2291112" cy="1015663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6000" b="1" dirty="0" err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qum" panose="02000500000000000000" pitchFamily="2" charset="0"/>
              </a:rPr>
              <a:t>сос</a:t>
            </a:r>
            <a:endParaRPr lang="ru-RU" sz="60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qum" panose="02000500000000000000" pitchFamily="2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851873" y="5056814"/>
            <a:ext cx="1639518" cy="1015663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60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qum" panose="02000500000000000000" pitchFamily="2" charset="0"/>
              </a:rPr>
              <a:t>на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2408272" y="3944502"/>
            <a:ext cx="3216315" cy="1015663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6000" b="1" dirty="0" err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qum" panose="02000500000000000000" pitchFamily="2" charset="0"/>
              </a:rPr>
              <a:t>крас</a:t>
            </a:r>
            <a:endParaRPr lang="ru-RU" sz="88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qum" panose="02000500000000000000" pitchFamily="2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238562" y="3944501"/>
            <a:ext cx="1847886" cy="1015663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6000" b="1" dirty="0" err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qum" panose="02000500000000000000" pitchFamily="2" charset="0"/>
              </a:rPr>
              <a:t>ки</a:t>
            </a:r>
            <a:endParaRPr lang="ru-RU" sz="60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qum" panose="02000500000000000000" pitchFamily="2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414320" y="2780928"/>
            <a:ext cx="1843481" cy="1015663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60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qum" panose="02000500000000000000" pitchFamily="2" charset="0"/>
              </a:rPr>
              <a:t>по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4188887" y="2779819"/>
            <a:ext cx="1973618" cy="1015663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60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qum" panose="02000500000000000000" pitchFamily="2" charset="0"/>
              </a:rPr>
              <a:t>вар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2433313" y="1628800"/>
            <a:ext cx="1565958" cy="1015663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60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qum" panose="02000500000000000000" pitchFamily="2" charset="0"/>
              </a:rPr>
              <a:t>ре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3999271" y="1628800"/>
            <a:ext cx="2002210" cy="1015663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60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qum" panose="02000500000000000000" pitchFamily="2" charset="0"/>
              </a:rPr>
              <a:t>па</a:t>
            </a:r>
          </a:p>
        </p:txBody>
      </p:sp>
      <p:pic>
        <p:nvPicPr>
          <p:cNvPr id="2" name="AF072365.wav">
            <a:hlinkClick r:id="" action="ppaction://media"/>
          </p:cNvPr>
          <p:cNvPicPr>
            <a:picLocks noRot="1" noChangeAspect="1"/>
          </p:cNvPicPr>
          <p:nvPr>
            <a:wavAudioFile r:embed="rId1" name="AF07CFEC.wav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15313" y="284163"/>
            <a:ext cx="60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TextBox 1"/>
          <p:cNvSpPr txBox="1">
            <a:spLocks noChangeArrowheads="1"/>
          </p:cNvSpPr>
          <p:nvPr/>
        </p:nvSpPr>
        <p:spPr bwMode="auto">
          <a:xfrm>
            <a:off x="2267744" y="813536"/>
            <a:ext cx="4449560" cy="64633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ru-RU" sz="3600" b="1" dirty="0" smtClean="0">
                <a:solidFill>
                  <a:srgbClr val="FF0000"/>
                </a:solidFill>
                <a:latin typeface="Aqum" panose="02000500000000000000" pitchFamily="2" charset="0"/>
                <a:cs typeface="Arial" pitchFamily="34" charset="0"/>
              </a:rPr>
              <a:t>!!!</a:t>
            </a:r>
            <a:r>
              <a:rPr lang="ru-RU" sz="3600" b="1" dirty="0" smtClean="0">
                <a:solidFill>
                  <a:schemeClr val="tx2">
                    <a:lumMod val="75000"/>
                  </a:schemeClr>
                </a:solidFill>
                <a:latin typeface="Aqum" panose="02000500000000000000" pitchFamily="2" charset="0"/>
                <a:cs typeface="Arial" pitchFamily="34" charset="0"/>
              </a:rPr>
              <a:t> ПРОВЕРЬ </a:t>
            </a:r>
            <a:r>
              <a:rPr lang="ru-RU" sz="3600" b="1" dirty="0">
                <a:solidFill>
                  <a:srgbClr val="FF0000"/>
                </a:solidFill>
                <a:latin typeface="Aqum" panose="02000500000000000000" pitchFamily="2" charset="0"/>
                <a:cs typeface="Arial" pitchFamily="34" charset="0"/>
              </a:rPr>
              <a:t>!!!</a:t>
            </a:r>
            <a:endParaRPr lang="ru-RU" sz="3600" b="1" dirty="0">
              <a:solidFill>
                <a:schemeClr val="tx2">
                  <a:lumMod val="75000"/>
                </a:schemeClr>
              </a:solidFill>
              <a:latin typeface="Aqum" panose="02000500000000000000" pitchFamily="2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90185449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00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Helen\Desktop\схемы\цифры\0_4bc3b_b70a2a86_L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9033" y="1556792"/>
            <a:ext cx="841376" cy="11518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Picture 2" descr="C:\Users\Helen\Desktop\схемы\цифры\0_4bc3b_b70a2a86_L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6369" y="1556792"/>
            <a:ext cx="841375" cy="11518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228" name="Picture 4" descr="http://rusfolklor.ru/wp-content/uploads/2008/09/1317-298x300.jpg"/>
          <p:cNvPicPr>
            <a:picLocks noChangeAspect="1" noChangeArrowheads="1"/>
          </p:cNvPicPr>
          <p:nvPr/>
        </p:nvPicPr>
        <p:blipFill>
          <a:blip r:embed="rId4"/>
          <a:srcRect l="16504" r="4279"/>
          <a:stretch>
            <a:fillRect/>
          </a:stretch>
        </p:blipFill>
        <p:spPr bwMode="auto">
          <a:xfrm>
            <a:off x="3275856" y="1628457"/>
            <a:ext cx="2592288" cy="30169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101" name="WordArt 5"/>
          <p:cNvSpPr>
            <a:spLocks noChangeArrowheads="1" noChangeShapeType="1" noTextEdit="1"/>
          </p:cNvSpPr>
          <p:nvPr/>
        </p:nvSpPr>
        <p:spPr bwMode="auto">
          <a:xfrm>
            <a:off x="6101023" y="1641870"/>
            <a:ext cx="1847536" cy="15084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8000" b="1" kern="1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 т = п </a:t>
            </a:r>
          </a:p>
        </p:txBody>
      </p:sp>
      <p:pic>
        <p:nvPicPr>
          <p:cNvPr id="8" name="Запи2396.WAV">
            <a:hlinkClick r:id="" action="ppaction://media"/>
          </p:cNvPr>
          <p:cNvPicPr>
            <a:picLocks noRot="1" noChangeAspect="1"/>
          </p:cNvPicPr>
          <p:nvPr>
            <a:wavAudioFile r:embed="rId1" name="Записанный звук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8350" y="333375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1"/>
          <p:cNvSpPr txBox="1">
            <a:spLocks noChangeArrowheads="1"/>
          </p:cNvSpPr>
          <p:nvPr/>
        </p:nvSpPr>
        <p:spPr bwMode="auto">
          <a:xfrm>
            <a:off x="2011362" y="764704"/>
            <a:ext cx="5376555" cy="64633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ru-RU" sz="3600" b="1" dirty="0" smtClean="0">
                <a:solidFill>
                  <a:schemeClr val="tx2">
                    <a:lumMod val="75000"/>
                  </a:schemeClr>
                </a:solidFill>
                <a:latin typeface="Aqum" panose="02000500000000000000" pitchFamily="2" charset="0"/>
                <a:cs typeface="Arial" pitchFamily="34" charset="0"/>
              </a:rPr>
              <a:t>ОТГАДАЙ РЕБУС</a:t>
            </a:r>
            <a:endParaRPr lang="ru-RU" sz="3600" b="1" dirty="0">
              <a:solidFill>
                <a:schemeClr val="tx2">
                  <a:lumMod val="75000"/>
                </a:schemeClr>
              </a:solidFill>
              <a:latin typeface="Aqum" panose="02000500000000000000" pitchFamily="2" charset="0"/>
              <a:cs typeface="Arial" pitchFamily="34" charset="0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000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Helen\Desktop\схемы\цифры\0_4bc3b_b70a2a86_L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9033" y="1556792"/>
            <a:ext cx="841376" cy="11518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Picture 2" descr="C:\Users\Helen\Desktop\схемы\цифры\0_4bc3b_b70a2a86_L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6369" y="1556792"/>
            <a:ext cx="841375" cy="11518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228" name="Picture 4" descr="http://rusfolklor.ru/wp-content/uploads/2008/09/1317-298x300.jpg"/>
          <p:cNvPicPr>
            <a:picLocks noChangeAspect="1" noChangeArrowheads="1"/>
          </p:cNvPicPr>
          <p:nvPr/>
        </p:nvPicPr>
        <p:blipFill>
          <a:blip r:embed="rId4"/>
          <a:srcRect l="16504" r="4279"/>
          <a:stretch>
            <a:fillRect/>
          </a:stretch>
        </p:blipFill>
        <p:spPr bwMode="auto">
          <a:xfrm>
            <a:off x="3275856" y="1628457"/>
            <a:ext cx="2592288" cy="30169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101" name="WordArt 5"/>
          <p:cNvSpPr>
            <a:spLocks noChangeArrowheads="1" noChangeShapeType="1" noTextEdit="1"/>
          </p:cNvSpPr>
          <p:nvPr/>
        </p:nvSpPr>
        <p:spPr bwMode="auto">
          <a:xfrm>
            <a:off x="6101023" y="1641870"/>
            <a:ext cx="1847536" cy="15084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8000" b="1" kern="1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 т = п </a:t>
            </a:r>
          </a:p>
        </p:txBody>
      </p:sp>
      <p:pic>
        <p:nvPicPr>
          <p:cNvPr id="8" name="Запи2396.WAV">
            <a:hlinkClick r:id="" action="ppaction://media"/>
          </p:cNvPr>
          <p:cNvPicPr>
            <a:picLocks noRot="1" noChangeAspect="1"/>
          </p:cNvPicPr>
          <p:nvPr>
            <a:wavAudioFile r:embed="rId1" name="Записанный звук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8350" y="333375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1"/>
          <p:cNvSpPr txBox="1">
            <a:spLocks noChangeArrowheads="1"/>
          </p:cNvSpPr>
          <p:nvPr/>
        </p:nvSpPr>
        <p:spPr bwMode="auto">
          <a:xfrm>
            <a:off x="2011362" y="764704"/>
            <a:ext cx="5376555" cy="64633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ru-RU" sz="3600" b="1" dirty="0">
                <a:solidFill>
                  <a:srgbClr val="FF0000"/>
                </a:solidFill>
                <a:latin typeface="Aqum" panose="02000500000000000000" pitchFamily="2" charset="0"/>
                <a:cs typeface="Arial" pitchFamily="34" charset="0"/>
              </a:rPr>
              <a:t>!!!</a:t>
            </a:r>
            <a:r>
              <a:rPr lang="ru-RU" sz="3600" b="1" dirty="0">
                <a:solidFill>
                  <a:schemeClr val="tx2">
                    <a:lumMod val="75000"/>
                  </a:schemeClr>
                </a:solidFill>
                <a:latin typeface="Aqum" panose="02000500000000000000" pitchFamily="2" charset="0"/>
                <a:cs typeface="Arial" pitchFamily="34" charset="0"/>
              </a:rPr>
              <a:t> ПРОВЕРЬ </a:t>
            </a:r>
            <a:r>
              <a:rPr lang="ru-RU" sz="3600" b="1" dirty="0">
                <a:solidFill>
                  <a:srgbClr val="FF0000"/>
                </a:solidFill>
                <a:latin typeface="Aqum" panose="02000500000000000000" pitchFamily="2" charset="0"/>
                <a:cs typeface="Arial" pitchFamily="34" charset="0"/>
              </a:rPr>
              <a:t>!!!</a:t>
            </a:r>
            <a:endParaRPr lang="ru-RU" sz="3600" b="1" dirty="0">
              <a:solidFill>
                <a:schemeClr val="tx2">
                  <a:lumMod val="75000"/>
                </a:schemeClr>
              </a:solidFill>
              <a:latin typeface="Aqum" panose="02000500000000000000" pitchFamily="2" charset="0"/>
              <a:cs typeface="Arial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050409" y="4635739"/>
            <a:ext cx="3012366" cy="1323439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80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qum" panose="02000500000000000000" pitchFamily="2" charset="0"/>
              </a:rPr>
              <a:t>пух</a:t>
            </a:r>
          </a:p>
        </p:txBody>
      </p:sp>
    </p:spTree>
    <p:extLst>
      <p:ext uri="{BB962C8B-B14F-4D97-AF65-F5344CB8AC3E}">
        <p14:creationId xmlns:p14="http://schemas.microsoft.com/office/powerpoint/2010/main" val="3469269154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000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1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"/>
          <p:cNvSpPr txBox="1">
            <a:spLocks noChangeArrowheads="1"/>
          </p:cNvSpPr>
          <p:nvPr/>
        </p:nvSpPr>
        <p:spPr bwMode="auto">
          <a:xfrm>
            <a:off x="1763688" y="2492896"/>
            <a:ext cx="6481341" cy="175432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ru-RU" sz="3600" b="1" dirty="0" smtClean="0">
                <a:solidFill>
                  <a:schemeClr val="tx2">
                    <a:lumMod val="75000"/>
                  </a:schemeClr>
                </a:solidFill>
                <a:latin typeface="Aqum" panose="02000500000000000000" pitchFamily="2" charset="0"/>
                <a:cs typeface="Arial" pitchFamily="34" charset="0"/>
              </a:rPr>
              <a:t>Не </a:t>
            </a:r>
            <a:r>
              <a:rPr lang="ru-RU" sz="3600" b="1" dirty="0">
                <a:solidFill>
                  <a:schemeClr val="tx2">
                    <a:lumMod val="75000"/>
                  </a:schemeClr>
                </a:solidFill>
                <a:latin typeface="Aqum" panose="02000500000000000000" pitchFamily="2" charset="0"/>
                <a:cs typeface="Arial" pitchFamily="34" charset="0"/>
              </a:rPr>
              <a:t>человек, не зверь, а с усами.</a:t>
            </a:r>
          </a:p>
          <a:p>
            <a:pPr algn="ctr">
              <a:defRPr/>
            </a:pPr>
            <a:endParaRPr lang="ru-RU" sz="3600" b="1" dirty="0">
              <a:solidFill>
                <a:schemeClr val="tx2">
                  <a:lumMod val="75000"/>
                </a:schemeClr>
              </a:solidFill>
              <a:latin typeface="Aqum" panose="02000500000000000000" pitchFamily="2" charset="0"/>
              <a:cs typeface="Arial" pitchFamily="34" charset="0"/>
            </a:endParaRPr>
          </a:p>
        </p:txBody>
      </p:sp>
      <p:pic>
        <p:nvPicPr>
          <p:cNvPr id="5130" name="Picture 1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8467" y="1196752"/>
            <a:ext cx="7132637" cy="1017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00425511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1125</TotalTime>
  <Words>298</Words>
  <Application>Microsoft Office PowerPoint</Application>
  <PresentationFormat>Экран (4:3)</PresentationFormat>
  <Paragraphs>101</Paragraphs>
  <Slides>31</Slides>
  <Notes>0</Notes>
  <HiddenSlides>0</HiddenSlides>
  <MMClips>4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31</vt:i4>
      </vt:variant>
    </vt:vector>
  </HeadingPairs>
  <TitlesOfParts>
    <vt:vector size="32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Helen</dc:creator>
  <cp:lastModifiedBy>Алеся</cp:lastModifiedBy>
  <cp:revision>88</cp:revision>
  <dcterms:created xsi:type="dcterms:W3CDTF">2011-10-16T17:43:02Z</dcterms:created>
  <dcterms:modified xsi:type="dcterms:W3CDTF">2023-11-16T06:58:44Z</dcterms:modified>
</cp:coreProperties>
</file>