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21" d="100"/>
          <a:sy n="121" d="100"/>
        </p:scale>
        <p:origin x="1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454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8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4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20125" y="4370625"/>
            <a:ext cx="5109000" cy="48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4" name="Text 1"/>
          <p:cNvSpPr txBox="1"/>
          <p:nvPr/>
        </p:nvSpPr>
        <p:spPr>
          <a:xfrm>
            <a:off x="429440" y="2139140"/>
            <a:ext cx="7836600" cy="1293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Введение в проект «Юннаты – Агронаты»: инклюзия, профориентация и гарденотерапия
</a:t>
            </a:r>
            <a:endParaRPr lang="en-US" sz="3200" dirty="0"/>
          </a:p>
        </p:txBody>
      </p:sp>
      <p:sp>
        <p:nvSpPr>
          <p:cNvPr id="5" name="Text 2"/>
          <p:cNvSpPr txBox="1"/>
          <p:nvPr/>
        </p:nvSpPr>
        <p:spPr>
          <a:xfrm>
            <a:off x="516150" y="3234325"/>
            <a:ext cx="5952600" cy="94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 для детей с ОВЗ, объединяющий инклюзию, профориентацию и развитие через гарденотерапию
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4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16150" y="1905538"/>
            <a:ext cx="8111700" cy="11319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Подводим итоги: важность гарденотерапии в инклюзивном профориентационном проекте
</a:t>
            </a:r>
            <a:endParaRPr lang="en-US" sz="2800" dirty="0"/>
          </a:p>
        </p:txBody>
      </p:sp>
      <p:sp>
        <p:nvSpPr>
          <p:cNvPr id="4" name="Text 1"/>
          <p:cNvSpPr txBox="1"/>
          <p:nvPr/>
        </p:nvSpPr>
        <p:spPr>
          <a:xfrm>
            <a:off x="516150" y="3189063"/>
            <a:ext cx="8111700" cy="1131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 способствует всестороннему развитию, профориентации и социальной интеграции детей с ОВЗ, формируя ответственное отношение к природе и здоровью.
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325" y="1144062"/>
            <a:ext cx="4319400" cy="345467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522850" y="397250"/>
            <a:ext cx="7871700" cy="65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63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Особенности детей с ОВЗ и важность профориентации
</a:t>
            </a:r>
            <a:endParaRPr lang="en-US" sz="2563" dirty="0"/>
          </a:p>
        </p:txBody>
      </p:sp>
      <p:sp>
        <p:nvSpPr>
          <p:cNvPr id="7" name="Text 2"/>
          <p:cNvSpPr txBox="1"/>
          <p:nvPr/>
        </p:nvSpPr>
        <p:spPr>
          <a:xfrm>
            <a:off x="847300" y="2064150"/>
            <a:ext cx="3810600" cy="163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с ограниченными возможностями здоровья сталкиваются с трудностями выбора профессии и адаптации. Необходима специализированная поддержка, учитывающая их особенности и формирующая ключевые профессиональные компетенции.
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0F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75" y="1148404"/>
            <a:ext cx="2505600" cy="206026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3100" y="1148404"/>
            <a:ext cx="2505600" cy="20602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025" y="1148404"/>
            <a:ext cx="2505600" cy="2060269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526400" y="3359425"/>
            <a:ext cx="2505600" cy="124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47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Психосоциальное развитие через растения
</a:t>
            </a:r>
            <a:r>
              <a:rPr lang="en-US" sz="772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65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Работа с растениями способствует улучшению социальных навыков и эмоциональной сферы у детей с ОВЗ. Такая терапия помогает формировать уверенность и коммуникативные умения.
</a:t>
            </a:r>
            <a:endParaRPr lang="en-US" sz="1447" dirty="0"/>
          </a:p>
        </p:txBody>
      </p:sp>
      <p:sp>
        <p:nvSpPr>
          <p:cNvPr id="7" name="Text 2"/>
          <p:cNvSpPr txBox="1"/>
          <p:nvPr/>
        </p:nvSpPr>
        <p:spPr>
          <a:xfrm>
            <a:off x="3323100" y="3359425"/>
            <a:ext cx="2505600" cy="124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49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Образовательное воздействие гарденотерапии
</a:t>
            </a:r>
            <a:r>
              <a:rPr lang="en-US" sz="72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99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Практическая работа в саду развивает интеллектуальные способности, расширяет познавательный кругозор и стимулирует мышление, что важно для учебного успеха детей.
</a:t>
            </a:r>
            <a:endParaRPr lang="en-US" sz="1349" dirty="0"/>
          </a:p>
        </p:txBody>
      </p:sp>
      <p:sp>
        <p:nvSpPr>
          <p:cNvPr id="8" name="Text 3"/>
          <p:cNvSpPr txBox="1"/>
          <p:nvPr/>
        </p:nvSpPr>
        <p:spPr>
          <a:xfrm>
            <a:off x="6119800" y="3359425"/>
            <a:ext cx="2505600" cy="124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47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Укрепление здоровья и адаптация
</a:t>
            </a:r>
            <a:r>
              <a:rPr lang="en-US" sz="772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65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Физическая активность на свежем воздухе и забота о растениях оказывают положительный эффект на общее физическое здоровье и помогают адаптироваться в обществе.
</a:t>
            </a:r>
            <a:endParaRPr lang="en-US" sz="1447" dirty="0"/>
          </a:p>
        </p:txBody>
      </p:sp>
      <p:sp>
        <p:nvSpPr>
          <p:cNvPr id="9" name="Text 4"/>
          <p:cNvSpPr txBox="1"/>
          <p:nvPr/>
        </p:nvSpPr>
        <p:spPr>
          <a:xfrm>
            <a:off x="526400" y="313975"/>
            <a:ext cx="7931400" cy="69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2376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Гарденотерапия: метод и влияние на развитие детей с ОВЗ
</a:t>
            </a:r>
            <a:endParaRPr lang="en-US" sz="2376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4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1"/>
          <p:cNvSpPr txBox="1"/>
          <p:nvPr/>
        </p:nvSpPr>
        <p:spPr>
          <a:xfrm>
            <a:off x="522850" y="397250"/>
            <a:ext cx="5395500" cy="979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7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Описание и структура проекта «Юннаты – Агронаты»
</a:t>
            </a:r>
            <a:endParaRPr lang="en-US" sz="2792" dirty="0"/>
          </a:p>
        </p:txBody>
      </p:sp>
      <p:sp>
        <p:nvSpPr>
          <p:cNvPr id="9" name="Text 2"/>
          <p:cNvSpPr txBox="1"/>
          <p:nvPr/>
        </p:nvSpPr>
        <p:spPr>
          <a:xfrm>
            <a:off x="1034100" y="2928875"/>
            <a:ext cx="1363800" cy="138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Февраль 2026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Запуск проекта, ознакомление детей с основами гарденотерапии и начальные занятия по изучению почвы.
</a:t>
            </a:r>
            <a:endParaRPr lang="en-US" sz="1100" dirty="0"/>
          </a:p>
        </p:txBody>
      </p:sp>
      <p:sp>
        <p:nvSpPr>
          <p:cNvPr id="10" name="Text 3"/>
          <p:cNvSpPr txBox="1"/>
          <p:nvPr/>
        </p:nvSpPr>
        <p:spPr>
          <a:xfrm>
            <a:off x="2932825" y="2401525"/>
            <a:ext cx="1363800" cy="138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Март 2026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Проведение посева семян гацании и других декоративных растений, обучение техникам пикировки и ухода.
</a:t>
            </a:r>
            <a:endParaRPr lang="en-US" sz="1100" dirty="0"/>
          </a:p>
        </p:txBody>
      </p:sp>
      <p:sp>
        <p:nvSpPr>
          <p:cNvPr id="11" name="Text 4"/>
          <p:cNvSpPr txBox="1"/>
          <p:nvPr/>
        </p:nvSpPr>
        <p:spPr>
          <a:xfrm>
            <a:off x="4831863" y="1837550"/>
            <a:ext cx="1363800" cy="138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Апрель 2026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Продолжение роста рассады, освоение агротехнологий, закрепление правил безопасности при работе с растениями.
</a:t>
            </a:r>
            <a:endParaRPr lang="en-US" sz="1100" dirty="0"/>
          </a:p>
        </p:txBody>
      </p:sp>
      <p:sp>
        <p:nvSpPr>
          <p:cNvPr id="12" name="Text 5"/>
          <p:cNvSpPr txBox="1"/>
          <p:nvPr/>
        </p:nvSpPr>
        <p:spPr>
          <a:xfrm>
            <a:off x="6730613" y="1035025"/>
            <a:ext cx="1363800" cy="138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Май – июнь 2026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Посадка цветов на клумбу, уход за растениями и формирование практических навыков ухода в естественной среде.
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081" y="1406675"/>
            <a:ext cx="3764589" cy="2220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5" name="Text 1"/>
          <p:cNvSpPr txBox="1"/>
          <p:nvPr/>
        </p:nvSpPr>
        <p:spPr>
          <a:xfrm>
            <a:off x="522850" y="397250"/>
            <a:ext cx="7871700" cy="83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Цели и задачи проекта
</a:t>
            </a:r>
            <a:endParaRPr lang="en-US" sz="3000" dirty="0"/>
          </a:p>
        </p:txBody>
      </p:sp>
      <p:sp>
        <p:nvSpPr>
          <p:cNvPr id="6" name="Text 2"/>
          <p:cNvSpPr txBox="1"/>
          <p:nvPr/>
        </p:nvSpPr>
        <p:spPr>
          <a:xfrm>
            <a:off x="5746225" y="1406675"/>
            <a:ext cx="2885400" cy="222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Цели и задачи направлены на формирование базовых знаний, навыков и экологической ответственности у детей с ОВЗ.
</a:t>
            </a:r>
            <a:endParaRPr lang="en-US" sz="1200" dirty="0"/>
          </a:p>
        </p:txBody>
      </p:sp>
      <p:sp>
        <p:nvSpPr>
          <p:cNvPr id="7" name="Text 3"/>
          <p:cNvSpPr txBox="1"/>
          <p:nvPr/>
        </p:nvSpPr>
        <p:spPr>
          <a:xfrm>
            <a:off x="516975" y="3747588"/>
            <a:ext cx="4876200" cy="701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Комплексный подход способствует развитию знаний, навыков и ценностей, важных для профессионального и личностного роста.
</a:t>
            </a:r>
            <a:endParaRPr lang="en-US" sz="1200" dirty="0"/>
          </a:p>
        </p:txBody>
      </p:sp>
      <p:sp>
        <p:nvSpPr>
          <p:cNvPr id="8" name="Text 4"/>
          <p:cNvSpPr txBox="1"/>
          <p:nvPr/>
        </p:nvSpPr>
        <p:spPr>
          <a:xfrm>
            <a:off x="870025" y="4569900"/>
            <a:ext cx="4527300" cy="41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Материалы МБОУ «СОШ №4», 2026
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4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675" y="1611491"/>
            <a:ext cx="4330800" cy="2677568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522850" y="397250"/>
            <a:ext cx="7871700" cy="9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Области развития детей при гарденотерапии
</a:t>
            </a:r>
            <a:endParaRPr lang="en-US" sz="3000" dirty="0"/>
          </a:p>
        </p:txBody>
      </p:sp>
      <p:sp>
        <p:nvSpPr>
          <p:cNvPr id="7" name="Text 2"/>
          <p:cNvSpPr txBox="1"/>
          <p:nvPr/>
        </p:nvSpPr>
        <p:spPr>
          <a:xfrm>
            <a:off x="5380600" y="1917175"/>
            <a:ext cx="3242700" cy="7809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Практики с растениями охватывают все ключевые аспекты развития ребёнка с ОВЗ, способствуя их всестороннему прогрессу.
</a:t>
            </a:r>
            <a:endParaRPr lang="en-US" sz="1100" dirty="0"/>
          </a:p>
        </p:txBody>
      </p:sp>
      <p:sp>
        <p:nvSpPr>
          <p:cNvPr id="8" name="Text 3"/>
          <p:cNvSpPr txBox="1"/>
          <p:nvPr/>
        </p:nvSpPr>
        <p:spPr>
          <a:xfrm>
            <a:off x="5380600" y="3247250"/>
            <a:ext cx="3242700" cy="780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Гарденотерапия существенно поддерживает умственное, социальное и физическое развитие, укрепляя эмоциональное состояние детей.
</a:t>
            </a:r>
            <a:endParaRPr lang="en-US" sz="1100" dirty="0"/>
          </a:p>
        </p:txBody>
      </p:sp>
      <p:sp>
        <p:nvSpPr>
          <p:cNvPr id="9" name="Text 4"/>
          <p:cNvSpPr txBox="1"/>
          <p:nvPr/>
        </p:nvSpPr>
        <p:spPr>
          <a:xfrm>
            <a:off x="870025" y="4549362"/>
            <a:ext cx="3990600" cy="37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Исследования МБОУ «СОШ №4», 2026
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4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325" y="1615350"/>
            <a:ext cx="221100" cy="221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325" y="3339660"/>
            <a:ext cx="221100" cy="17688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70775" y="3329833"/>
            <a:ext cx="221100" cy="196533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02350" y="1627633"/>
            <a:ext cx="221100" cy="196533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47375" y="1615350"/>
            <a:ext cx="221100" cy="221100"/>
          </a:xfrm>
          <a:prstGeom prst="rect">
            <a:avLst/>
          </a:prstGeom>
        </p:spPr>
      </p:pic>
      <p:sp>
        <p:nvSpPr>
          <p:cNvPr id="13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14" name="Text 1"/>
          <p:cNvSpPr txBox="1"/>
          <p:nvPr/>
        </p:nvSpPr>
        <p:spPr>
          <a:xfrm>
            <a:off x="522850" y="397250"/>
            <a:ext cx="7871700" cy="66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Практические элементы занятий по гарденотерапии
</a:t>
            </a:r>
            <a:endParaRPr lang="en-US" sz="2607" dirty="0"/>
          </a:p>
        </p:txBody>
      </p:sp>
      <p:sp>
        <p:nvSpPr>
          <p:cNvPr id="15" name="Text 2"/>
          <p:cNvSpPr txBox="1"/>
          <p:nvPr/>
        </p:nvSpPr>
        <p:spPr>
          <a:xfrm>
            <a:off x="1287450" y="1481700"/>
            <a:ext cx="1611900" cy="51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Изучение состава грунта
</a:t>
            </a:r>
            <a:endParaRPr lang="en-US" sz="1000" dirty="0"/>
          </a:p>
        </p:txBody>
      </p:sp>
      <p:sp>
        <p:nvSpPr>
          <p:cNvPr id="16" name="Text 3"/>
          <p:cNvSpPr txBox="1"/>
          <p:nvPr/>
        </p:nvSpPr>
        <p:spPr>
          <a:xfrm>
            <a:off x="759525" y="2073325"/>
            <a:ext cx="2139900" cy="588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узнают свойства почвы, её важность для роста растений и учатся подбирать подходящий грунт.
</a:t>
            </a:r>
            <a:endParaRPr lang="en-US" sz="900" dirty="0"/>
          </a:p>
        </p:txBody>
      </p:sp>
      <p:sp>
        <p:nvSpPr>
          <p:cNvPr id="17" name="Text 4"/>
          <p:cNvSpPr txBox="1"/>
          <p:nvPr/>
        </p:nvSpPr>
        <p:spPr>
          <a:xfrm>
            <a:off x="1287450" y="3228600"/>
            <a:ext cx="2982900" cy="41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Пикировка и уход
</a:t>
            </a:r>
            <a:endParaRPr lang="en-US" sz="1000" dirty="0"/>
          </a:p>
        </p:txBody>
      </p:sp>
      <p:sp>
        <p:nvSpPr>
          <p:cNvPr id="18" name="Text 5"/>
          <p:cNvSpPr txBox="1"/>
          <p:nvPr/>
        </p:nvSpPr>
        <p:spPr>
          <a:xfrm>
            <a:off x="759525" y="3786013"/>
            <a:ext cx="3510900" cy="588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учатся пикировать рассаду, укоренять черенки и осуществлять ежедневный уход за растениями.
</a:t>
            </a:r>
            <a:endParaRPr lang="en-US" sz="900" dirty="0"/>
          </a:p>
        </p:txBody>
      </p:sp>
      <p:sp>
        <p:nvSpPr>
          <p:cNvPr id="19" name="Text 6"/>
          <p:cNvSpPr txBox="1"/>
          <p:nvPr/>
        </p:nvSpPr>
        <p:spPr>
          <a:xfrm>
            <a:off x="5401000" y="3228600"/>
            <a:ext cx="2982900" cy="41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Техника безопасности
</a:t>
            </a:r>
            <a:endParaRPr lang="en-US" sz="1000" dirty="0"/>
          </a:p>
        </p:txBody>
      </p:sp>
      <p:sp>
        <p:nvSpPr>
          <p:cNvPr id="20" name="Text 7"/>
          <p:cNvSpPr txBox="1"/>
          <p:nvPr/>
        </p:nvSpPr>
        <p:spPr>
          <a:xfrm>
            <a:off x="4872750" y="3786013"/>
            <a:ext cx="3510900" cy="588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Рассматриваются правила безопасной работы с инвентарём и растениями во время занятий.
</a:t>
            </a:r>
            <a:endParaRPr lang="en-US" sz="900" dirty="0"/>
          </a:p>
        </p:txBody>
      </p:sp>
      <p:sp>
        <p:nvSpPr>
          <p:cNvPr id="21" name="Text 8"/>
          <p:cNvSpPr txBox="1"/>
          <p:nvPr/>
        </p:nvSpPr>
        <p:spPr>
          <a:xfrm>
            <a:off x="4029800" y="1481675"/>
            <a:ext cx="1611900" cy="51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Подбор посадочного материала
</a:t>
            </a:r>
            <a:endParaRPr lang="en-US" sz="1000" dirty="0"/>
          </a:p>
        </p:txBody>
      </p:sp>
      <p:sp>
        <p:nvSpPr>
          <p:cNvPr id="22" name="Text 9"/>
          <p:cNvSpPr txBox="1"/>
          <p:nvPr/>
        </p:nvSpPr>
        <p:spPr>
          <a:xfrm>
            <a:off x="3501875" y="2073325"/>
            <a:ext cx="2139900" cy="588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Учащиеся осваивают выбор семян и черенков, учитывая особенности каждого растения.
</a:t>
            </a:r>
            <a:endParaRPr lang="en-US" sz="900" dirty="0"/>
          </a:p>
        </p:txBody>
      </p:sp>
      <p:sp>
        <p:nvSpPr>
          <p:cNvPr id="23" name="Text 10"/>
          <p:cNvSpPr txBox="1"/>
          <p:nvPr/>
        </p:nvSpPr>
        <p:spPr>
          <a:xfrm>
            <a:off x="6772150" y="1481700"/>
            <a:ext cx="1611900" cy="51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Выбор растений
</a:t>
            </a:r>
            <a:endParaRPr lang="en-US" sz="1000" dirty="0"/>
          </a:p>
        </p:txBody>
      </p:sp>
      <p:sp>
        <p:nvSpPr>
          <p:cNvPr id="24" name="Text 11"/>
          <p:cNvSpPr txBox="1"/>
          <p:nvPr/>
        </p:nvSpPr>
        <p:spPr>
          <a:xfrm>
            <a:off x="6244225" y="2073325"/>
            <a:ext cx="2139900" cy="588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Объясняются различия декоративных однолетних и комнатных растений, их потребности и условия выращивания.
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75" y="1093717"/>
            <a:ext cx="2662200" cy="179646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5900" y="1093717"/>
            <a:ext cx="2662200" cy="179646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3600" y="1093717"/>
            <a:ext cx="2662200" cy="1796465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0"/>
          <p:cNvSpPr txBox="1"/>
          <p:nvPr/>
        </p:nvSpPr>
        <p:spPr>
          <a:xfrm>
            <a:off x="687313" y="3103484"/>
            <a:ext cx="2322600" cy="39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Развитие моторики и координации
</a:t>
            </a:r>
            <a:endParaRPr lang="en-US" sz="1000" dirty="0"/>
          </a:p>
        </p:txBody>
      </p:sp>
      <p:sp>
        <p:nvSpPr>
          <p:cNvPr id="10" name="Text 1"/>
          <p:cNvSpPr txBox="1"/>
          <p:nvPr/>
        </p:nvSpPr>
        <p:spPr>
          <a:xfrm>
            <a:off x="687313" y="3566944"/>
            <a:ext cx="2322600" cy="94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Занятия гарденотерапией способствуют улучшению общей и мелкой моторики, что важно для развития трудовых умений и активности ребенка.
</a:t>
            </a:r>
            <a:endParaRPr lang="en-US" sz="900" dirty="0"/>
          </a:p>
        </p:txBody>
      </p:sp>
      <p:sp>
        <p:nvSpPr>
          <p:cNvPr id="11" name="Text 2"/>
          <p:cNvSpPr txBox="1"/>
          <p:nvPr/>
        </p:nvSpPr>
        <p:spPr>
          <a:xfrm>
            <a:off x="3410352" y="3103484"/>
            <a:ext cx="2322600" cy="39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Расширение коммуникативных и сенсорных навыков
</a:t>
            </a:r>
            <a:endParaRPr lang="en-US" sz="1000" dirty="0"/>
          </a:p>
        </p:txBody>
      </p:sp>
      <p:sp>
        <p:nvSpPr>
          <p:cNvPr id="12" name="Text 3"/>
          <p:cNvSpPr txBox="1"/>
          <p:nvPr/>
        </p:nvSpPr>
        <p:spPr>
          <a:xfrm>
            <a:off x="3410352" y="3566944"/>
            <a:ext cx="2322600" cy="94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Процесс работы с растениями стимулирует расширение словарного запаса и усиливает навыки общения с окружающими.
</a:t>
            </a:r>
            <a:endParaRPr lang="en-US" sz="900" dirty="0"/>
          </a:p>
        </p:txBody>
      </p:sp>
      <p:sp>
        <p:nvSpPr>
          <p:cNvPr id="13" name="Text 4"/>
          <p:cNvSpPr txBox="1"/>
          <p:nvPr/>
        </p:nvSpPr>
        <p:spPr>
          <a:xfrm>
            <a:off x="6133391" y="3103484"/>
            <a:ext cx="2322600" cy="39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Повышение здоровья и социальной адаптации
</a:t>
            </a:r>
            <a:endParaRPr lang="en-US" sz="1000" dirty="0"/>
          </a:p>
        </p:txBody>
      </p:sp>
      <p:sp>
        <p:nvSpPr>
          <p:cNvPr id="14" name="Text 5"/>
          <p:cNvSpPr txBox="1"/>
          <p:nvPr/>
        </p:nvSpPr>
        <p:spPr>
          <a:xfrm>
            <a:off x="6133391" y="3566944"/>
            <a:ext cx="2322600" cy="94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Укрепление физического и психического здоровья через активность на свежем воздухе способствует лучшей интеграции в социум.
</a:t>
            </a:r>
            <a:endParaRPr lang="en-US" sz="900" dirty="0"/>
          </a:p>
        </p:txBody>
      </p:sp>
      <p:sp>
        <p:nvSpPr>
          <p:cNvPr id="15" name="Text 6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16" name="Text 7"/>
          <p:cNvSpPr txBox="1"/>
          <p:nvPr/>
        </p:nvSpPr>
        <p:spPr>
          <a:xfrm>
            <a:off x="522850" y="397250"/>
            <a:ext cx="7871700" cy="66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2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проекта: навыки и интеграция
</a:t>
            </a:r>
            <a:endParaRPr lang="en-US" sz="2927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0F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8523925" y="227300"/>
            <a:ext cx="446400" cy="339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4" name="Text 1"/>
          <p:cNvSpPr txBox="1"/>
          <p:nvPr/>
        </p:nvSpPr>
        <p:spPr>
          <a:xfrm>
            <a:off x="522850" y="397250"/>
            <a:ext cx="7871700" cy="49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250" b="1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Инновационный и воспитательный потенциал проекта
</a:t>
            </a:r>
            <a:endParaRPr lang="en-US" sz="2250" dirty="0"/>
          </a:p>
        </p:txBody>
      </p:sp>
      <p:sp>
        <p:nvSpPr>
          <p:cNvPr id="5" name="Text 2"/>
          <p:cNvSpPr txBox="1"/>
          <p:nvPr/>
        </p:nvSpPr>
        <p:spPr>
          <a:xfrm>
            <a:off x="1545650" y="1337573"/>
            <a:ext cx="6849000" cy="74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 развивает самостоятельность и умение принимать ответственные решения в экологической и личной сфере у детей с ОВЗ.
</a:t>
            </a:r>
            <a:endParaRPr lang="en-US" sz="1100" dirty="0"/>
          </a:p>
        </p:txBody>
      </p:sp>
      <p:sp>
        <p:nvSpPr>
          <p:cNvPr id="6" name="Text 3"/>
          <p:cNvSpPr txBox="1"/>
          <p:nvPr/>
        </p:nvSpPr>
        <p:spPr>
          <a:xfrm>
            <a:off x="1545650" y="2486925"/>
            <a:ext cx="6849000" cy="74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Формируется экологическая грамотность, умение выбирать качественные продукты и поддерживать здоровый образ жизни.
</a:t>
            </a:r>
            <a:endParaRPr lang="en-US" sz="1100" dirty="0"/>
          </a:p>
        </p:txBody>
      </p:sp>
      <p:sp>
        <p:nvSpPr>
          <p:cNvPr id="7" name="Text 4"/>
          <p:cNvSpPr txBox="1"/>
          <p:nvPr/>
        </p:nvSpPr>
        <p:spPr>
          <a:xfrm>
            <a:off x="1545650" y="3641325"/>
            <a:ext cx="6849000" cy="74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Стимулирует развитие логического мышления, любознательности и познавательной активности, расширяя горизонты обучающихся.
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447</Words>
  <Application>Microsoft Office PowerPoint</Application>
  <PresentationFormat>Экран (16:9)</PresentationFormat>
  <Paragraphs>64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</cp:lastModifiedBy>
  <cp:revision>2</cp:revision>
  <dcterms:created xsi:type="dcterms:W3CDTF">2026-03-18T06:41:38Z</dcterms:created>
  <dcterms:modified xsi:type="dcterms:W3CDTF">2026-04-13T08:23:31Z</dcterms:modified>
</cp:coreProperties>
</file>