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8"/>
  </p:notesMasterIdLst>
  <p:sldIdLst>
    <p:sldId id="341" r:id="rId2"/>
    <p:sldId id="342" r:id="rId3"/>
    <p:sldId id="343" r:id="rId4"/>
    <p:sldId id="344" r:id="rId5"/>
    <p:sldId id="345" r:id="rId6"/>
    <p:sldId id="320" r:id="rId7"/>
    <p:sldId id="346" r:id="rId8"/>
    <p:sldId id="347" r:id="rId9"/>
    <p:sldId id="348" r:id="rId10"/>
    <p:sldId id="349" r:id="rId11"/>
    <p:sldId id="350" r:id="rId12"/>
    <p:sldId id="351" r:id="rId13"/>
    <p:sldId id="352" r:id="rId14"/>
    <p:sldId id="317" r:id="rId15"/>
    <p:sldId id="328" r:id="rId16"/>
    <p:sldId id="353" r:id="rId1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9F7F5"/>
    <a:srgbClr val="BB9F87"/>
    <a:srgbClr val="4B732F"/>
    <a:srgbClr val="533F2F"/>
    <a:srgbClr val="A98567"/>
    <a:srgbClr val="85654B"/>
    <a:srgbClr val="C49500"/>
    <a:srgbClr val="604900"/>
    <a:srgbClr val="B2DE82"/>
    <a:srgbClr val="93E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1258" autoAdjust="0"/>
    <p:restoredTop sz="94374" autoAdjust="0"/>
  </p:normalViewPr>
  <p:slideViewPr>
    <p:cSldViewPr>
      <p:cViewPr varScale="1">
        <p:scale>
          <a:sx n="70" d="100"/>
          <a:sy n="70" d="100"/>
        </p:scale>
        <p:origin x="1056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26EB274C-A8ED-4BDA-ACFF-FDB49DBAEFB3}" type="datetimeFigureOut">
              <a:rPr lang="ru-RU"/>
              <a:pPr>
                <a:defRPr/>
              </a:pPr>
              <a:t>01.05.2021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9AD56340-5F40-4B87-81C7-72FF214298F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По щелчку появляется ответ в колонку «Что такое?» и по щелчку появляется ответ в колонку «Существенные признаки».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AD56340-5F40-4B87-81C7-72FF214298F1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3591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По ссылке</a:t>
            </a:r>
            <a:r>
              <a:rPr lang="ru-RU" baseline="0" dirty="0" smtClean="0"/>
              <a:t> на следующем слайде показаны объекты Всемирного наследия в России. Щелкнув по треугольнику в нижнем правом углу, возвратитесь на слайд с домашним заданием.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AD56340-5F40-4B87-81C7-72FF214298F1}" type="slidenum">
              <a:rPr lang="ru-RU" smtClean="0"/>
              <a:pPr>
                <a:defRPr/>
              </a:pPr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60007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AD56340-5F40-4B87-81C7-72FF214298F1}" type="slidenum">
              <a:rPr lang="ru-RU" smtClean="0"/>
              <a:pPr>
                <a:defRPr/>
              </a:pPr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18982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B34CE2B-DC15-4903-971F-923E8665A1B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6512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09AA690-4660-48DE-B7E3-AB7077A93E1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94215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D514789-D29F-4FF2-8DA4-C029F88E49C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99758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5372A84-5F91-45B2-981B-1C393E54AAB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21301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B3A972F-0584-4508-9DBD-69BB70CEFFB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48950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8CF067-E196-4FC9-8D53-B95233DB42F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80444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6586D13-7464-4EEF-A9C0-6CD5B2802A5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21253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B392D96-8B99-4811-ACB1-904DDB8C87E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96112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69EA6FB-3BFA-4FA7-BBFA-8A82E56FB21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58281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038B57D-D951-402D-8007-BFBB6703601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07060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FF65F3-D8D5-4B84-8A01-3E51505202D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26886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9E48E105-3FC5-4DC5-9B6E-B771109D219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18596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slide" Target="slide1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5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hyperlink" Target="https://&#1089;&#1077;&#1079;&#1086;&#1085;&#1099;-&#1075;&#1086;&#1076;&#1072;.&#1088;&#1092;/%D0%BF%D1%80%D0%B8%D1%80%D0%BE%D0%B4%D0%BD%D1%8B%D0%B5%20%D1%80%D0%B5%D1%81%D1%83%D1%80%D1%81%D1%8B%20%D0%A0%D0%BE%D1%81%D1%81%D0%B8%D0%B8.html" TargetMode="External"/><Relationship Id="rId13" Type="http://schemas.openxmlformats.org/officeDocument/2006/relationships/hyperlink" Target="https://polit-gramota.ru/istoriya/spisok-obektov-vsemirnogo-naslediia-unesko-v-rossii" TargetMode="External"/><Relationship Id="rId18" Type="http://schemas.openxmlformats.org/officeDocument/2006/relationships/hyperlink" Target="https://geographyofrussia.com/rossiya-3/" TargetMode="External"/><Relationship Id="rId3" Type="http://schemas.openxmlformats.org/officeDocument/2006/relationships/hyperlink" Target="https://www.yaklass.ru/p/geografiya/7-klass/obshchaia-kharakteristika-prirody-zemli-240707/prirodnye-resursy-323422/re-9e5f91ce-02a3-4ddb-81b8-4360f562cae1" TargetMode="External"/><Relationship Id="rId7" Type="http://schemas.openxmlformats.org/officeDocument/2006/relationships/hyperlink" Target="https://aif.ru/travel/30_unikalnyh_mest_v_rossii_dlya_otdyha_turizma_i_ekskursiy" TargetMode="External"/><Relationship Id="rId12" Type="http://schemas.openxmlformats.org/officeDocument/2006/relationships/hyperlink" Target="http://fund.cyrillitsa.ru/tradition/7548-chem-bogaty-prirodnye-resursy-rossii.html" TargetMode="External"/><Relationship Id="rId17" Type="http://schemas.openxmlformats.org/officeDocument/2006/relationships/hyperlink" Target="https://en.ppt-online.org/514958" TargetMode="External"/><Relationship Id="rId2" Type="http://schemas.openxmlformats.org/officeDocument/2006/relationships/hyperlink" Target="https://geographyofrussia.com/osnovnye-vidy-prirodnyx-resursov/" TargetMode="External"/><Relationship Id="rId16" Type="http://schemas.openxmlformats.org/officeDocument/2006/relationships/hyperlink" Target="https://www.opiq.kz/kit/87/chapter/5031" TargetMode="External"/><Relationship Id="rId1" Type="http://schemas.openxmlformats.org/officeDocument/2006/relationships/slideLayout" Target="../slideLayouts/slideLayout6.xml"/><Relationship Id="rId6" Type="http://schemas.openxmlformats.org/officeDocument/2006/relationships/hyperlink" Target="https://konturmap.ru/geography-8-9klas-p17.html" TargetMode="External"/><Relationship Id="rId11" Type="http://schemas.openxmlformats.org/officeDocument/2006/relationships/hyperlink" Target="https://rozli.ru/istoriya/kakimi-prirodnymi-resursami-bogata-rossiya-karta-poleznyh-iskopaemyh-vodnyj-potentsial.html" TargetMode="External"/><Relationship Id="rId5" Type="http://schemas.openxmlformats.org/officeDocument/2006/relationships/hyperlink" Target="http://www.wikiznanie.ru/ru-wz/index.php/%D0%9F%D1%80%D0%B8%D1%80%D0%BE%D0%B4%D0%BD%D1%8B%D0%B5_%D1%80%D0%B5%D1%81%D1%83%D1%80%D1%81%D1%8B_%D0%A0%D0%BE%D1%81%D1%81%D0%B8%D0%B8#.D0.92.D0.BE.D0.B4.D0.BD.D1.8B.D0.B5_.D1.80.D0.B5.D1.81.D1.83.D1.80.D1.81.D1.8B" TargetMode="External"/><Relationship Id="rId15" Type="http://schemas.openxmlformats.org/officeDocument/2006/relationships/hyperlink" Target="https://ru.valdaiclub.com/multimedia/infographics/bogatstvo-rossii/" TargetMode="External"/><Relationship Id="rId10" Type="http://schemas.openxmlformats.org/officeDocument/2006/relationships/hyperlink" Target="https://ruxpert.ru/%D0%A0%D0%BE%D1%81%D1%81%D0%B8%D1%8F_%D0%B7%D0%B0%D0%BD%D0%B8%D0%BC%D0%B0%D0%B5%D1%82_%D0%BF%D0%B5%D1%80%D0%B2%D0%BE%D0%B5_%D0%BC%D0%B5%D1%81%D1%82%D0%BE_%D0%B2_%D0%BC%D0%B8%D1%80%D0%B5" TargetMode="External"/><Relationship Id="rId19" Type="http://schemas.openxmlformats.org/officeDocument/2006/relationships/slide" Target="slide1.xml"/><Relationship Id="rId4" Type="http://schemas.openxmlformats.org/officeDocument/2006/relationships/hyperlink" Target="http://8klgeogr.blogspot.com/2018/10/9.html" TargetMode="External"/><Relationship Id="rId9" Type="http://schemas.openxmlformats.org/officeDocument/2006/relationships/hyperlink" Target="https://russian.rt.com/inotv/2015-04-05/Wyborcza-Rossiyanam-nechem-gorditsya-krome" TargetMode="External"/><Relationship Id="rId14" Type="http://schemas.openxmlformats.org/officeDocument/2006/relationships/hyperlink" Target="https://news.ru/economics/prirodnye-resursy-rossiya-stoimost-strany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extBox 1">
            <a:hlinkClick r:id="rId3" action="ppaction://hlinksldjump"/>
          </p:cNvPr>
          <p:cNvSpPr txBox="1"/>
          <p:nvPr/>
        </p:nvSpPr>
        <p:spPr>
          <a:xfrm>
            <a:off x="29776" y="5661248"/>
            <a:ext cx="180528" cy="954107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800" b="1" dirty="0" smtClean="0"/>
              <a:t>Р</a:t>
            </a:r>
          </a:p>
          <a:p>
            <a:pPr algn="ctr"/>
            <a:r>
              <a:rPr lang="ru-RU" sz="800" b="1" dirty="0" smtClean="0"/>
              <a:t>Е</a:t>
            </a:r>
          </a:p>
          <a:p>
            <a:pPr algn="ctr"/>
            <a:r>
              <a:rPr lang="ru-RU" sz="800" b="1" dirty="0" smtClean="0"/>
              <a:t>С</a:t>
            </a:r>
          </a:p>
          <a:p>
            <a:pPr algn="ctr"/>
            <a:r>
              <a:rPr lang="ru-RU" sz="800" b="1" dirty="0" smtClean="0"/>
              <a:t>У</a:t>
            </a:r>
          </a:p>
          <a:p>
            <a:pPr algn="ctr"/>
            <a:r>
              <a:rPr lang="ru-RU" sz="800" b="1" dirty="0" smtClean="0"/>
              <a:t>Р</a:t>
            </a:r>
          </a:p>
          <a:p>
            <a:pPr algn="ctr"/>
            <a:r>
              <a:rPr lang="ru-RU" sz="800" b="1" dirty="0" smtClean="0"/>
              <a:t>С</a:t>
            </a:r>
          </a:p>
          <a:p>
            <a:pPr algn="ctr"/>
            <a:r>
              <a:rPr lang="ru-RU" sz="800" b="1" dirty="0" smtClean="0"/>
              <a:t>Ы</a:t>
            </a:r>
          </a:p>
        </p:txBody>
      </p:sp>
    </p:spTree>
    <p:extLst>
      <p:ext uri="{BB962C8B-B14F-4D97-AF65-F5344CB8AC3E}">
        <p14:creationId xmlns:p14="http://schemas.microsoft.com/office/powerpoint/2010/main" val="3041194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9261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686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6088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6738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725659" y="116632"/>
            <a:ext cx="3872189" cy="1738105"/>
          </a:xfrm>
          <a:prstGeom prst="rect">
            <a:avLst/>
          </a:prstGeom>
        </p:spPr>
      </p:pic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1014279"/>
              </p:ext>
            </p:extLst>
          </p:nvPr>
        </p:nvGraphicFramePr>
        <p:xfrm>
          <a:off x="179510" y="2024688"/>
          <a:ext cx="8964489" cy="4267200"/>
        </p:xfrm>
        <a:graphic>
          <a:graphicData uri="http://schemas.openxmlformats.org/drawingml/2006/table">
            <a:tbl>
              <a:tblPr/>
              <a:tblGrid>
                <a:gridCol w="8964489">
                  <a:extLst>
                    <a:ext uri="{9D8B030D-6E8A-4147-A177-3AD203B41FA5}">
                      <a16:colId xmlns:a16="http://schemas.microsoft.com/office/drawing/2014/main" val="133909109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§7</a:t>
                      </a:r>
                      <a:r>
                        <a:rPr lang="ru-RU" sz="20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, выучить определение понятиям по теме </a:t>
                      </a:r>
                      <a:r>
                        <a:rPr lang="ru-RU" sz="2000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урока</a:t>
                      </a:r>
                      <a:r>
                        <a:rPr lang="ru-RU" sz="20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, устно ответить на вопросы к параграфу (разноуровневые), нанести на контурную карту </a:t>
                      </a:r>
                      <a:r>
                        <a:rPr lang="ru-RU" sz="2000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ru-RU" sz="2000" dirty="0">
                          <a:effectLst/>
                          <a:latin typeface="+mn-lt"/>
                          <a:ea typeface="Times New Roman" panose="02020603050405020304" pitchFamily="18" charset="0"/>
                          <a:hlinkClick r:id="rId4" action="ppaction://hlinksldjump"/>
                        </a:rPr>
                        <a:t>объекты Всемирного культурного и природного наследия</a:t>
                      </a:r>
                      <a:r>
                        <a:rPr lang="ru-RU" sz="20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, произвести расчет ресурсообеспеченности территории России по отдельным видам природных ресурсов: каменному углю, железной руды, природного газа (формула расчета в учебнике на стр. 338, статистические данные взять </a:t>
                      </a:r>
                      <a:r>
                        <a:rPr lang="ru-RU" sz="2000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в Интернете).</a:t>
                      </a:r>
                      <a:endParaRPr lang="ru-RU" sz="20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По желанию</a:t>
                      </a:r>
                      <a:r>
                        <a:rPr lang="ru-RU" sz="20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 (на выбор):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1. Проект «Выявление причинно-следственных связей последствий использования природных ресурсов в России».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2. Презентация «Оценка обеспеченности природными ресурсами Новосибирской области».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3. Проект «Проблемы экологической оптимизации рекреационного природопользования».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4. Эссе «Истощение природных ресурсов. Рациональное природопользование».</a:t>
                      </a: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64702323"/>
                  </a:ext>
                </a:extLst>
              </a:tr>
            </a:tbl>
          </a:graphicData>
        </a:graphic>
      </p:graphicFrame>
      <p:sp>
        <p:nvSpPr>
          <p:cNvPr id="2" name="Умножение 1">
            <a:hlinkClick r:id="" action="ppaction://hlinkshowjump?jump=endshow"/>
          </p:cNvPr>
          <p:cNvSpPr/>
          <p:nvPr/>
        </p:nvSpPr>
        <p:spPr>
          <a:xfrm>
            <a:off x="8604448" y="6381328"/>
            <a:ext cx="432048" cy="476672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505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авнобедренный треугольник 3">
            <a:hlinkClick r:id="rId3" action="ppaction://hlinksldjump"/>
          </p:cNvPr>
          <p:cNvSpPr/>
          <p:nvPr/>
        </p:nvSpPr>
        <p:spPr>
          <a:xfrm rot="16200000">
            <a:off x="8652097" y="6355588"/>
            <a:ext cx="308560" cy="360040"/>
          </a:xfrm>
          <a:prstGeom prst="triangle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8" name="Picture 4" descr="Объекты Всемирного наследия в России. Список, карта, фото, названия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24744"/>
            <a:ext cx="8806885" cy="50325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9604" y="68688"/>
            <a:ext cx="7886700" cy="966122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 smtClean="0">
                <a:solidFill>
                  <a:srgbClr val="0070C0"/>
                </a:solidFill>
                <a:latin typeface="+mn-lt"/>
              </a:rPr>
              <a:t>Объекты Всемирного природного и культурного наследия в России</a:t>
            </a:r>
            <a:endParaRPr lang="ru-RU" sz="4000" b="1" dirty="0">
              <a:solidFill>
                <a:srgbClr val="0070C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060983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73772" y="887621"/>
            <a:ext cx="9054244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spcAft>
                <a:spcPts val="0"/>
              </a:spcAft>
              <a:buFont typeface="+mj-lt"/>
              <a:buAutoNum type="arabicPeriod"/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Е.М. Домогацких, Н.И. Алексеевский, Н.Н. Клюев География 9 класс /М: Русское слово, 2017.</a:t>
            </a:r>
          </a:p>
          <a:p>
            <a:pPr marL="342900" lvl="0" indent="-342900">
              <a:spcAft>
                <a:spcPts val="0"/>
              </a:spcAft>
              <a:buFont typeface="+mj-lt"/>
              <a:buAutoNum type="arabicPeriod"/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С.В. Банников, С.В. Жукова Методические рекомендации к учебнику Е.М. Домогацких, Н.И. Алексеевского, Н.Н. Клюева География 9 класс /М: Русское слово, 2015.</a:t>
            </a:r>
          </a:p>
          <a:p>
            <a:pPr marL="342900" lvl="0" indent="-342900">
              <a:spcAft>
                <a:spcPts val="0"/>
              </a:spcAft>
              <a:buFont typeface="+mj-lt"/>
              <a:buAutoNum type="arabicPeriod"/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Е.А. </a:t>
            </a:r>
            <a:r>
              <a:rPr lang="ru-RU" sz="12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Беловолова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Е.А. Таможняя География. Технологические карты 8 класс /М: Вентана-Граф, 2019.</a:t>
            </a:r>
          </a:p>
          <a:p>
            <a:pPr marL="342900" lvl="0" indent="-342900">
              <a:spcAft>
                <a:spcPts val="0"/>
              </a:spcAft>
              <a:buFont typeface="+mj-lt"/>
              <a:buAutoNum type="arabicPeriod"/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Е.А. </a:t>
            </a:r>
            <a:r>
              <a:rPr lang="ru-RU" sz="12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Жижина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Поурочные разработки по географии 9 класс /М: Вако, 2005.</a:t>
            </a:r>
          </a:p>
          <a:p>
            <a:pPr marL="342900" lvl="0" indent="-342900">
              <a:spcAft>
                <a:spcPts val="0"/>
              </a:spcAft>
              <a:buFont typeface="+mj-lt"/>
              <a:buAutoNum type="arabicPeriod"/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В.А. Грачев Истощение природных ресурсов. Лекция. /М, МГУ им. М.В. Ломоносова.</a:t>
            </a:r>
          </a:p>
          <a:p>
            <a:pPr marL="342900" lvl="0" indent="-342900">
              <a:spcAft>
                <a:spcPts val="0"/>
              </a:spcAft>
              <a:buFont typeface="+mj-lt"/>
              <a:buAutoNum type="arabicPeriod"/>
            </a:pPr>
            <a:r>
              <a:rPr lang="ru-RU" sz="1200" u="sng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2"/>
              </a:rPr>
              <a:t>https://geographyofrussia.com/osnovnye-vidy-prirodnyx-resursov/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marL="342900" lvl="0" indent="-342900">
              <a:spcAft>
                <a:spcPts val="0"/>
              </a:spcAft>
              <a:buFont typeface="+mj-lt"/>
              <a:buAutoNum type="arabicPeriod"/>
            </a:pPr>
            <a:r>
              <a:rPr lang="ru-RU" sz="1200" u="sng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3"/>
              </a:rPr>
              <a:t>https://www.yaklass.ru/p/geografiya/7-klass/obshchaia-kharakteristika-prirody-zemli-240707/prirodnye-resursy-323422/re-9e5f91ce-02a3-4ddb-81b8-4360f562cae1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marL="342900" lvl="0" indent="-342900">
              <a:spcAft>
                <a:spcPts val="0"/>
              </a:spcAft>
              <a:buFont typeface="+mj-lt"/>
              <a:buAutoNum type="arabicPeriod"/>
            </a:pPr>
            <a:r>
              <a:rPr lang="ru-RU" sz="1200" u="sng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4"/>
              </a:rPr>
              <a:t>http://8klgeogr.blogspot.com/2018/10/9.html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marL="342900" lvl="0" indent="-342900">
              <a:spcAft>
                <a:spcPts val="0"/>
              </a:spcAft>
              <a:buFont typeface="+mj-lt"/>
              <a:buAutoNum type="arabicPeriod"/>
            </a:pPr>
            <a:r>
              <a:rPr lang="ru-RU" sz="1200" u="sng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5"/>
              </a:rPr>
              <a:t>http://www.wikiznanie.ru/ru-wz/index.php/%D0%9F%D1%80%D0%B8%D1%80%D0%BE%D0%B4%D0%BD%D1%8B%D0%B5_%D1%80%D0%B5%D1%81%D1%83%D1%80%D1%81%D1%8B_%D0%A0%D0%BE%D1%81%D1%81%D0%B8%D0%B8#.D0.92.D0.BE.D0.B4.D0.BD.D1.8B.D0.B5_.D1.80.D0.B5.D1.81.D1.83.D1.80.D1.81.D1.8B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</a:t>
            </a:r>
          </a:p>
          <a:p>
            <a:pPr marL="342900" lvl="0" indent="-342900">
              <a:spcAft>
                <a:spcPts val="0"/>
              </a:spcAft>
              <a:buFont typeface="+mj-lt"/>
              <a:buAutoNum type="arabicPeriod"/>
            </a:pPr>
            <a:r>
              <a:rPr lang="ru-RU" sz="1200" u="sng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6"/>
              </a:rPr>
              <a:t>https://konturmap.ru/geography-8-9klas-p17.html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marL="342900" lvl="0" indent="-342900">
              <a:spcAft>
                <a:spcPts val="0"/>
              </a:spcAft>
              <a:buFont typeface="+mj-lt"/>
              <a:buAutoNum type="arabicPeriod"/>
            </a:pPr>
            <a:r>
              <a:rPr lang="ru-RU" sz="1200" u="sng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7"/>
              </a:rPr>
              <a:t>https://aif.ru/travel/30_unikalnyh_mest_v_rossii_dlya_otdyha_turizma_i_ekskursiy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marL="342900" lvl="0" indent="-342900">
              <a:spcAft>
                <a:spcPts val="0"/>
              </a:spcAft>
              <a:buFont typeface="+mj-lt"/>
              <a:buAutoNum type="arabicPeriod"/>
            </a:pPr>
            <a:r>
              <a:rPr lang="ru-RU" sz="1200" u="sng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8"/>
              </a:rPr>
              <a:t>https://xn----8sbiecm6bhdx8i.xn--p1ai/%D0%BF%D1%80%D0%B8%D1%80%D0%BE%D0%B4%D0%BD%D1%8B%D0%B5%20%D1%80%D0%B5%D1%81%D1%83%D1%80%D1%81%D1%8B%20%D0%A0%D0%BE%D1%81%D1%81%D0%B8%D0%B8.html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marL="342900" lvl="0" indent="-342900">
              <a:spcAft>
                <a:spcPts val="0"/>
              </a:spcAft>
              <a:buFont typeface="+mj-lt"/>
              <a:buAutoNum type="arabicPeriod"/>
            </a:pPr>
            <a:r>
              <a:rPr lang="ru-RU" sz="1200" u="sng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9"/>
              </a:rPr>
              <a:t>https://russian.rt.com/inotv/2015-04-05/Wyborcza-Rossiyanam-nechem-gorditsya-krome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marL="342900" lvl="0" indent="-342900">
              <a:spcAft>
                <a:spcPts val="0"/>
              </a:spcAft>
              <a:buFont typeface="+mj-lt"/>
              <a:buAutoNum type="arabicPeriod"/>
            </a:pPr>
            <a:r>
              <a:rPr lang="ru-RU" sz="1200" u="sng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10"/>
              </a:rPr>
              <a:t>https://ruxpert.ru/%D0%A0%D0%BE%D1%81%D1%81%D0%B8%D1%8F_%D0%B7%D0%B0%D0%BD%D0%B8%D0%BC%D0%B0%D0%B5%D1%82_%D0%BF%D0%B5%D1%80%D0%B2%D0%BE%D0%B5_%D0%BC%D0%B5%D1%81%D1%82%D0%BE_%D0%B2_%D0%BC%D0%B8%D1%80%D0%B5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marL="342900" lvl="0" indent="-342900">
              <a:spcAft>
                <a:spcPts val="0"/>
              </a:spcAft>
              <a:buFont typeface="+mj-lt"/>
              <a:buAutoNum type="arabicPeriod"/>
            </a:pPr>
            <a:r>
              <a:rPr lang="ru-RU" sz="1200" u="sng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11"/>
              </a:rPr>
              <a:t>https://rozli.ru/istoriya/kakimi-prirodnymi-resursami-bogata-rossiya-karta-poleznyh-iskopaemyh-vodnyj-potentsial.html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marL="342900" lvl="0" indent="-342900">
              <a:spcAft>
                <a:spcPts val="0"/>
              </a:spcAft>
              <a:buFont typeface="+mj-lt"/>
              <a:buAutoNum type="arabicPeriod"/>
            </a:pPr>
            <a:r>
              <a:rPr lang="ru-RU" sz="1200" u="sng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12"/>
              </a:rPr>
              <a:t>http://fund.cyrillitsa.ru/tradition/7548-chem-bogaty-prirodnye-resursy-rossii.html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marL="342900" lvl="0" indent="-342900">
              <a:spcAft>
                <a:spcPts val="0"/>
              </a:spcAft>
              <a:buFont typeface="+mj-lt"/>
              <a:buAutoNum type="arabicPeriod"/>
            </a:pPr>
            <a:r>
              <a:rPr lang="ru-RU" sz="1200" u="sng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13"/>
              </a:rPr>
              <a:t>https://polit-gramota.ru/istoriya/spisok-obektov-vsemirnogo-naslediia-unesko-v-rossii</a:t>
            </a:r>
            <a:r>
              <a:rPr lang="ru-RU" sz="1200" u="sng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marL="342900" lvl="0" indent="-342900">
              <a:spcAft>
                <a:spcPts val="0"/>
              </a:spcAft>
              <a:buFont typeface="+mj-lt"/>
              <a:buAutoNum type="arabicPeriod"/>
            </a:pPr>
            <a:r>
              <a:rPr lang="ru-RU" sz="1200" u="sng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14"/>
              </a:rPr>
              <a:t>https://news.ru/economics/prirodnye-resursy-rossiya-stoimost-strany/</a:t>
            </a:r>
            <a:endParaRPr lang="ru-RU" sz="12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spcAft>
                <a:spcPts val="0"/>
              </a:spcAft>
              <a:buFont typeface="+mj-lt"/>
              <a:buAutoNum type="arabicPeriod"/>
            </a:pPr>
            <a:r>
              <a:rPr lang="ru-RU" sz="1200" u="sng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15"/>
              </a:rPr>
              <a:t>https://ru.valdaiclub.com/multimedia/infographics/bogatstvo-rossii/</a:t>
            </a:r>
            <a:endParaRPr lang="ru-RU" sz="12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spcAft>
                <a:spcPts val="0"/>
              </a:spcAft>
              <a:buFont typeface="+mj-lt"/>
              <a:buAutoNum type="arabicPeriod"/>
            </a:pPr>
            <a:r>
              <a:rPr lang="ru-RU" sz="1200" u="sng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16"/>
              </a:rPr>
              <a:t>https://www.opiq.kz/kit/87/chapter/5031</a:t>
            </a:r>
            <a:endParaRPr lang="ru-RU" sz="12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spcAft>
                <a:spcPts val="0"/>
              </a:spcAft>
              <a:buFont typeface="+mj-lt"/>
              <a:buAutoNum type="arabicPeriod"/>
            </a:pPr>
            <a:r>
              <a:rPr lang="ru-RU" sz="1200" u="sng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17"/>
              </a:rPr>
              <a:t>https://en.ppt-online.org/514958</a:t>
            </a:r>
            <a:endParaRPr lang="ru-RU" sz="12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spcAft>
                <a:spcPts val="0"/>
              </a:spcAft>
              <a:buFont typeface="+mj-lt"/>
              <a:buAutoNum type="arabicPeriod"/>
            </a:pPr>
            <a:r>
              <a:rPr lang="ru-RU" sz="1200" u="sng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18"/>
              </a:rPr>
              <a:t>https://geographyofrussia.com/rossiya-3/</a:t>
            </a:r>
            <a:endParaRPr lang="ru-RU" sz="12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1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ru-RU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657544" y="0"/>
            <a:ext cx="7886700" cy="966122"/>
          </a:xfrm>
        </p:spPr>
        <p:txBody>
          <a:bodyPr>
            <a:noAutofit/>
          </a:bodyPr>
          <a:lstStyle/>
          <a:p>
            <a:pPr algn="ctr"/>
            <a:r>
              <a:rPr lang="ru-RU" sz="4400" b="1" dirty="0" smtClean="0">
                <a:solidFill>
                  <a:srgbClr val="0070C0"/>
                </a:solidFill>
                <a:latin typeface="+mn-lt"/>
              </a:rPr>
              <a:t>Информационные ресурсы</a:t>
            </a:r>
            <a:endParaRPr lang="ru-RU" sz="4400" b="1" dirty="0">
              <a:solidFill>
                <a:srgbClr val="0070C0"/>
              </a:solidFill>
              <a:latin typeface="+mn-lt"/>
            </a:endParaRPr>
          </a:p>
        </p:txBody>
      </p:sp>
      <p:sp>
        <p:nvSpPr>
          <p:cNvPr id="5" name="Равнобедренный треугольник 4">
            <a:hlinkClick r:id="rId19" action="ppaction://hlinksldjump"/>
          </p:cNvPr>
          <p:cNvSpPr/>
          <p:nvPr/>
        </p:nvSpPr>
        <p:spPr>
          <a:xfrm rot="16200000">
            <a:off x="8652097" y="6355588"/>
            <a:ext cx="308560" cy="360040"/>
          </a:xfrm>
          <a:prstGeom prst="triangle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3538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0488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4573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200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4067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611560" y="1"/>
            <a:ext cx="7992888" cy="980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</a:pPr>
            <a:r>
              <a:rPr lang="ru-RU" sz="4400" b="1" dirty="0" smtClean="0">
                <a:solidFill>
                  <a:srgbClr val="0070C0"/>
                </a:solidFill>
                <a:latin typeface="+mn-lt"/>
              </a:rPr>
              <a:t>Что такое природные ресурсы?</a:t>
            </a:r>
            <a:endParaRPr lang="ru-RU" sz="4400" b="1" dirty="0">
              <a:solidFill>
                <a:srgbClr val="0070C0"/>
              </a:solidFill>
              <a:latin typeface="+mn-lt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3380946"/>
              </p:ext>
            </p:extLst>
          </p:nvPr>
        </p:nvGraphicFramePr>
        <p:xfrm>
          <a:off x="259514" y="1103332"/>
          <a:ext cx="8496943" cy="1944215"/>
        </p:xfrm>
        <a:graphic>
          <a:graphicData uri="http://schemas.openxmlformats.org/drawingml/2006/table">
            <a:tbl>
              <a:tblPr firstRow="1" firstCol="1" bandRow="1"/>
              <a:tblGrid>
                <a:gridCol w="1656182">
                  <a:extLst>
                    <a:ext uri="{9D8B030D-6E8A-4147-A177-3AD203B41FA5}">
                      <a16:colId xmlns:a16="http://schemas.microsoft.com/office/drawing/2014/main" val="3487725102"/>
                    </a:ext>
                  </a:extLst>
                </a:gridCol>
                <a:gridCol w="360040">
                  <a:extLst>
                    <a:ext uri="{9D8B030D-6E8A-4147-A177-3AD203B41FA5}">
                      <a16:colId xmlns:a16="http://schemas.microsoft.com/office/drawing/2014/main" val="2193775081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1225502154"/>
                    </a:ext>
                  </a:extLst>
                </a:gridCol>
                <a:gridCol w="432048">
                  <a:extLst>
                    <a:ext uri="{9D8B030D-6E8A-4147-A177-3AD203B41FA5}">
                      <a16:colId xmlns:a16="http://schemas.microsoft.com/office/drawing/2014/main" val="2627961584"/>
                    </a:ext>
                  </a:extLst>
                </a:gridCol>
                <a:gridCol w="4320481">
                  <a:extLst>
                    <a:ext uri="{9D8B030D-6E8A-4147-A177-3AD203B41FA5}">
                      <a16:colId xmlns:a16="http://schemas.microsoft.com/office/drawing/2014/main" val="4264310712"/>
                    </a:ext>
                  </a:extLst>
                </a:gridCol>
              </a:tblGrid>
              <a:tr h="69450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2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Понятие</a:t>
                      </a:r>
                      <a:endParaRPr lang="ru-RU" sz="2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2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2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2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Что такое?</a:t>
                      </a:r>
                      <a:endParaRPr lang="ru-RU" sz="2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2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2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2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Существенные признаки</a:t>
                      </a:r>
                      <a:endParaRPr lang="ru-RU" sz="2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79474019"/>
                  </a:ext>
                </a:extLst>
              </a:tr>
              <a:tr h="124970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200" b="1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2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=</a:t>
                      </a:r>
                      <a:endParaRPr lang="ru-RU" sz="2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200" b="1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2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+</a:t>
                      </a:r>
                      <a:endParaRPr lang="ru-RU" sz="2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81193984"/>
                  </a:ext>
                </a:extLst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259514" y="1916891"/>
            <a:ext cx="1728191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2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Природные </a:t>
            </a:r>
          </a:p>
          <a:p>
            <a:pPr algn="ctr">
              <a:spcAft>
                <a:spcPts val="0"/>
              </a:spcAft>
            </a:pPr>
            <a:r>
              <a:rPr lang="ru-RU" sz="2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ресурсы</a:t>
            </a:r>
            <a:endParaRPr lang="ru-RU" sz="2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386788" y="1896654"/>
            <a:ext cx="1656183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2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компоненты природы</a:t>
            </a:r>
            <a:endParaRPr lang="ru-RU" sz="2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507985" y="1825075"/>
            <a:ext cx="4277499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2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которые используются или могут быть использованы человеком в хозяйственных целях</a:t>
            </a:r>
            <a:endParaRPr lang="ru-RU" sz="2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459523" y="3459417"/>
            <a:ext cx="4296962" cy="3201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4377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8414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0787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2288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2080</TotalTime>
  <Words>405</Words>
  <Application>Microsoft Office PowerPoint</Application>
  <PresentationFormat>Экран (4:3)</PresentationFormat>
  <Paragraphs>59</Paragraphs>
  <Slides>16</Slides>
  <Notes>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1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Объекты Всемирного природного и культурного наследия в России</vt:lpstr>
      <vt:lpstr>Информационные ресурсы</vt:lpstr>
    </vt:vector>
  </TitlesOfParts>
  <Company>dom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КЕВ</dc:creator>
  <cp:lastModifiedBy>кев</cp:lastModifiedBy>
  <cp:revision>294</cp:revision>
  <dcterms:created xsi:type="dcterms:W3CDTF">2008-05-26T08:47:13Z</dcterms:created>
  <dcterms:modified xsi:type="dcterms:W3CDTF">2021-05-01T09:02:00Z</dcterms:modified>
</cp:coreProperties>
</file>