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3"/>
  </p:notesMasterIdLst>
  <p:sldIdLst>
    <p:sldId id="296" r:id="rId2"/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2" r:id="rId17"/>
    <p:sldId id="271" r:id="rId18"/>
    <p:sldId id="284" r:id="rId19"/>
    <p:sldId id="272" r:id="rId20"/>
    <p:sldId id="274" r:id="rId21"/>
    <p:sldId id="293" r:id="rId22"/>
    <p:sldId id="295" r:id="rId23"/>
    <p:sldId id="292" r:id="rId24"/>
    <p:sldId id="275" r:id="rId25"/>
    <p:sldId id="287" r:id="rId26"/>
    <p:sldId id="289" r:id="rId27"/>
    <p:sldId id="291" r:id="rId28"/>
    <p:sldId id="276" r:id="rId29"/>
    <p:sldId id="285" r:id="rId30"/>
    <p:sldId id="281" r:id="rId31"/>
    <p:sldId id="28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Rg st="1" end="31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638" autoAdjust="0"/>
  </p:normalViewPr>
  <p:slideViewPr>
    <p:cSldViewPr>
      <p:cViewPr varScale="1">
        <p:scale>
          <a:sx n="84" d="100"/>
          <a:sy n="84" d="100"/>
        </p:scale>
        <p:origin x="-155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348755-9A89-4762-94A1-77213D71262F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8ECF5C-B59C-46A3-94D6-46662D667A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ECF5C-B59C-46A3-94D6-46662D667A59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1042;&#1088;&#1077;&#1084;&#1103;%20&#1095;&#1080;&#1090;&#1072;&#1090;&#1100;%2022\&#1044;&#1077;&#1085;&#1100;%20&#1043;&#1077;&#1088;&#1086;&#1077;&#1074;%20&#1054;&#1090;&#1077;&#1095;&#1077;&#1089;&#1090;&#1074;&#1072;%2022\&#1054;&#1083;&#1077;&#1075;%20&#1043;&#1072;&#1079;&#1084;&#1072;&#1085;&#1086;&#1074;%20-%20&#1042;&#1087;&#1077;&#1088;&#1077;&#1076;,%20&#1056;&#1086;&#1089;&#1089;&#1080;&#1103;!%20%20(&#1085;&#1086;&#1074;&#1072;&#1103;%20&#1089;&#1089;&#1099;&#1083;&#1082;&#1072;)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79;&#1072;&#1074;&#1090;&#1088;&#1072;\28.02.%20&#1050;&#1083;&#1072;&#1089;&#1089;&#1085;&#1099;&#1081;%20&#1095;&#1072;&#1089;\&#1057;&#1054;&#1051;&#1044;&#1040;&#1058;&#1067;%20&#1056;&#1054;&#1057;&#1057;&#1048;&#1048;.wmv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1042;&#1088;&#1077;&#1084;&#1103;%20&#1095;&#1080;&#1090;&#1072;&#1090;&#1100;%2022\&#1044;&#1077;&#1085;&#1100;%20&#1043;&#1077;&#1088;&#1086;&#1077;&#1074;%20&#1054;&#1090;&#1077;&#1095;&#1077;&#1089;&#1090;&#1074;&#1072;%2022\&#1054;&#1083;&#1077;&#1075;%20&#1043;&#1072;&#1079;&#1084;&#1072;&#1085;&#1086;&#1074;%20-%20&#1042;&#1087;&#1077;&#1088;&#1077;&#1076;,%20&#1056;&#1086;&#1089;&#1089;&#1080;&#1103;!%20%20(&#1085;&#1086;&#1074;&#1072;&#1103;%20&#1089;&#1089;&#1099;&#1083;&#1082;&#1072;).mp4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79;&#1072;&#1074;&#1090;&#1088;&#1072;\28.02.%20&#1050;&#1083;&#1072;&#1089;&#1089;&#1085;&#1099;&#1081;%20&#1095;&#1072;&#1089;\&#1084;&#1077;&#1090;&#1088;&#1086;&#1085;&#1086;&#1084;.mp3" TargetMode="External"/><Relationship Id="rId4" Type="http://schemas.openxmlformats.org/officeDocument/2006/relationships/image" Target="../media/image26.gi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лег Газманов - Вперед, Россия!  (новая ссылка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День Героев Отечества</a:t>
            </a:r>
            <a:endParaRPr lang="ru-RU" dirty="0"/>
          </a:p>
        </p:txBody>
      </p:sp>
      <p:pic>
        <p:nvPicPr>
          <p:cNvPr id="4" name="Picture 2" descr="C:\Users\rekom\Desktop\47207_picture_1f0e013885bc9a77bfab90091f6a27b3336284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774" y="1928802"/>
            <a:ext cx="4753152" cy="35004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572132" y="1785926"/>
            <a:ext cx="335758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 декабря наша страна отмечает День героев Отечества.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Эта памятная дата была установлена в 2007 году. Россияне, отмеченные почётным званием героев достойны, чтобы у них был собственный праздник!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Афганская война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25 декабря 1979 – 15 февраля 1989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Picture 2" descr="C:\Users\rekom\Desktop\3VZz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3116"/>
            <a:ext cx="5063806" cy="3714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429256" y="2071678"/>
            <a:ext cx="37147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1979 году руководство Афганистана, не справляющееся с силами повстанцев, обратилось к властям СССР с просьбой о помощи афганскому народу в борьбе с внешней и внутренней агрессией.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" descr="http://www.orenobl.ru/images/pam/p3_15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619500" y="2810669"/>
            <a:ext cx="19050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28596" y="642918"/>
            <a:ext cx="428628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231 житель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г. Сорочинска участвовал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локальных войнах. Из них имена девяти сегодня на памятной табличке мемориала: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Александр Петров</a:t>
            </a:r>
          </a:p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Игорь Василенко</a:t>
            </a:r>
          </a:p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Алексей </a:t>
            </a:r>
            <a:r>
              <a:rPr lang="ru-RU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Лавков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Виктор Девяткин</a:t>
            </a:r>
          </a:p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Олег </a:t>
            </a:r>
            <a:r>
              <a:rPr lang="ru-RU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Стуколов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Сергей Ионов</a:t>
            </a:r>
          </a:p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Дмитрий Герцев</a:t>
            </a:r>
          </a:p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Валентин </a:t>
            </a:r>
            <a:r>
              <a:rPr lang="ru-RU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Тактаев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Семен Марков</a:t>
            </a:r>
          </a:p>
          <a:p>
            <a:pPr>
              <a:defRPr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Чеченская война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4" name="Picture 2" descr="D:\Картинки-фото\Чечня\x_d33dcd7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00438"/>
            <a:ext cx="5019691" cy="31331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429256" y="2357430"/>
            <a:ext cx="37147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Сразу же после распада СССР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Чеченской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республике произошёл вооруженный переворот.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Республика постепенно превращалась в криминальное государство. В 1994 году в республике началась гражданская война.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857232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Вооруженный   конфликт  в 1994−1996  годах( 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Первая 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Ч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еченская 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война)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 smtClean="0">
                <a:solidFill>
                  <a:srgbClr val="FF0000"/>
                </a:solidFill>
                <a:latin typeface="+mj-lt"/>
              </a:rPr>
              <a:t>Контртеррористическая</a:t>
            </a:r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 операция в Чечне с 1999 -2009 годах </a:t>
            </a:r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(Вторая </a:t>
            </a:r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Ч</a:t>
            </a:r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еченская </a:t>
            </a:r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война)</a:t>
            </a:r>
            <a:endParaRPr lang="ru-RU" sz="2400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marL="457200" lvl="0" indent="-457200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Герои Чеченской войны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8229600" cy="4525963"/>
          </a:xfrm>
        </p:spPr>
        <p:txBody>
          <a:bodyPr/>
          <a:lstStyle/>
          <a:p>
            <a:pPr>
              <a:buNone/>
              <a:defRPr/>
            </a:pPr>
            <a:r>
              <a:rPr lang="ru-RU" dirty="0" smtClean="0"/>
              <a:t>  Капитан Сергей Ионов</a:t>
            </a:r>
          </a:p>
          <a:p>
            <a:pPr>
              <a:buNone/>
              <a:defRPr/>
            </a:pPr>
            <a:r>
              <a:rPr lang="ru-RU" dirty="0" smtClean="0"/>
              <a:t>Младший   сержант Дмитрий Герцев</a:t>
            </a:r>
          </a:p>
          <a:p>
            <a:pPr>
              <a:buNone/>
              <a:defRPr/>
            </a:pPr>
            <a:r>
              <a:rPr lang="ru-RU" dirty="0" smtClean="0"/>
              <a:t>Старший  сержант Валентин </a:t>
            </a:r>
            <a:r>
              <a:rPr lang="ru-RU" dirty="0" err="1" smtClean="0"/>
              <a:t>Тактаев</a:t>
            </a:r>
            <a:endParaRPr lang="ru-RU" dirty="0" smtClean="0"/>
          </a:p>
          <a:p>
            <a:pPr>
              <a:buNone/>
              <a:defRPr/>
            </a:pPr>
            <a:r>
              <a:rPr lang="ru-RU" dirty="0" smtClean="0"/>
              <a:t> Рядовой   Семён Марков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929066"/>
            <a:ext cx="2214578" cy="27554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4000504"/>
            <a:ext cx="2214578" cy="26074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18" descr="Марков семен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4000504"/>
            <a:ext cx="2143140" cy="25717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16" descr="42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1000108"/>
            <a:ext cx="1928826" cy="27860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Сергей Петрович Ионов</a:t>
            </a:r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3044305" cy="47085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786314" y="1428736"/>
            <a:ext cx="435768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/>
              <a:t>Родился 9 апреля</a:t>
            </a:r>
          </a:p>
          <a:p>
            <a:pPr>
              <a:buNone/>
            </a:pPr>
            <a:r>
              <a:rPr lang="ru-RU" sz="2800" dirty="0" smtClean="0"/>
              <a:t>1965г.</a:t>
            </a:r>
          </a:p>
          <a:p>
            <a:pPr>
              <a:buNone/>
            </a:pPr>
            <a:r>
              <a:rPr lang="ru-RU" sz="2800" dirty="0" smtClean="0"/>
              <a:t>Погиб в Грозном</a:t>
            </a:r>
          </a:p>
          <a:p>
            <a:pPr>
              <a:buNone/>
            </a:pPr>
            <a:r>
              <a:rPr lang="ru-RU" sz="2800" dirty="0" smtClean="0"/>
              <a:t>6 марта 1996г.</a:t>
            </a:r>
          </a:p>
          <a:p>
            <a:pPr>
              <a:buNone/>
            </a:pPr>
            <a:r>
              <a:rPr lang="ru-RU" sz="2800" dirty="0" smtClean="0"/>
              <a:t>Капитан,</a:t>
            </a:r>
          </a:p>
          <a:p>
            <a:pPr>
              <a:buNone/>
            </a:pPr>
            <a:r>
              <a:rPr lang="ru-RU" sz="2800" dirty="0" smtClean="0"/>
              <a:t>к</a:t>
            </a:r>
            <a:r>
              <a:rPr lang="ru-RU" sz="2800" smtClean="0"/>
              <a:t>омандир</a:t>
            </a:r>
            <a:endParaRPr lang="ru-RU" sz="2800" dirty="0" smtClean="0"/>
          </a:p>
          <a:p>
            <a:pPr>
              <a:buNone/>
            </a:pPr>
            <a:r>
              <a:rPr lang="ru-RU" sz="2800" dirty="0" err="1" smtClean="0"/>
              <a:t>разведроты</a:t>
            </a:r>
            <a:r>
              <a:rPr lang="ru-RU" sz="2800" dirty="0" smtClean="0"/>
              <a:t>. </a:t>
            </a:r>
          </a:p>
          <a:p>
            <a:pPr>
              <a:buNone/>
            </a:pPr>
            <a:r>
              <a:rPr lang="ru-RU" sz="2800" dirty="0" smtClean="0"/>
              <a:t>Посмертно награждён </a:t>
            </a:r>
          </a:p>
          <a:p>
            <a:pPr>
              <a:buNone/>
            </a:pPr>
            <a:r>
              <a:rPr lang="ru-RU" sz="2800" dirty="0" smtClean="0"/>
              <a:t>Орденом Мужества и </a:t>
            </a:r>
          </a:p>
          <a:p>
            <a:pPr>
              <a:buNone/>
            </a:pPr>
            <a:r>
              <a:rPr lang="ru-RU" sz="2800" dirty="0" smtClean="0"/>
              <a:t>присвоено звание </a:t>
            </a:r>
          </a:p>
          <a:p>
            <a:pPr>
              <a:buNone/>
            </a:pPr>
            <a:r>
              <a:rPr lang="ru-RU" sz="2800" dirty="0" smtClean="0"/>
              <a:t>майора.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ЛДАТЫ РОССИИ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лег Газманов - Вперед, Россия!  (новая ссылка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Толковый  словарь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Герой −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/>
              <a:t>Человек, совершивший подвиги, необычный по своей храбрости, доблести, самоотверженности.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/>
              <a:t> Главное действующее лицо литературного произведения.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/>
              <a:t>Лицо, воплощающее в себе характерные черты эпохи, среды.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/>
              <a:t>Лицо, привлекшее к себе внимание чем-нибудь или являющееся предметом восхищения, подражания.</a:t>
            </a:r>
          </a:p>
          <a:p>
            <a:pPr marL="65151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binet14\Downloads\inde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57166"/>
            <a:ext cx="7929618" cy="646331"/>
          </a:xfrm>
        </p:spPr>
        <p:txBody>
          <a:bodyPr>
            <a:spAutoFit/>
          </a:bodyPr>
          <a:lstStyle/>
          <a:p>
            <a:pPr algn="l"/>
            <a:r>
              <a:rPr lang="ru-RU" sz="3600" dirty="0" smtClean="0">
                <a:solidFill>
                  <a:schemeClr val="bg1">
                    <a:lumMod val="85000"/>
                  </a:schemeClr>
                </a:solidFill>
              </a:rPr>
              <a:t>М.И.Кутузов</a:t>
            </a:r>
            <a:endParaRPr lang="ru-RU" sz="36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3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героя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endParaRPr lang="ru-RU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Каков внешне должен быть герой?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Сколько лет должно быть человеку, которого можно назвать героем?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Герои – это люди особой профессии?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Какие поступки можно назвать героическими?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Герои живут в каком–то особом месте?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Ситуации.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 одном небольшом городе произошёл такой случай. Жарким июльским днем молодая женщина, пришедшая на пляж, увидела, что в воде, далеко от берега тонет мальчик лет- 10. Женщина, не раздумывая, бросилась в воду. Она спасла утопающего ребенка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Один мальчик решил доказать другому, что он смелый и прыгнул с моста в реку.</a:t>
            </a:r>
          </a:p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Илья </a:t>
            </a:r>
            <a:r>
              <a:rPr lang="ru-RU" dirty="0" err="1" smtClean="0"/>
              <a:t>Сокольский</a:t>
            </a:r>
            <a:endParaRPr lang="ru-RU" dirty="0"/>
          </a:p>
        </p:txBody>
      </p:sp>
      <p:pic>
        <p:nvPicPr>
          <p:cNvPr id="4" name="Содержимое 3" descr="https://cdn.er.ru/media/userdata/news/2019/11/15/d6b5615eccd53d806a0a5313111162ef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85860"/>
            <a:ext cx="485778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5072066" y="1643050"/>
            <a:ext cx="407193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Благодарственным письмом первого вице-губернатора – первого заместителя председателя Правительства Оренбургской области Балыкиным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Сергеем Викторовичем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награжден ученик 8 класса Центральной средней общеобразовательной школы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Сакмарского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района Оренбургской области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Илья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Сокольский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Перечень  качеств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75656" y="1556792"/>
          <a:ext cx="6257925" cy="4156822"/>
        </p:xfrm>
        <a:graphic>
          <a:graphicData uri="http://schemas.openxmlformats.org/drawingml/2006/table">
            <a:tbl>
              <a:tblPr/>
              <a:tblGrid>
                <a:gridCol w="3128645"/>
                <a:gridCol w="3129280"/>
              </a:tblGrid>
              <a:tr h="3706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>
                          <a:latin typeface="Times New Roman"/>
                          <a:ea typeface="Calibri"/>
                          <a:cs typeface="Times New Roman"/>
                        </a:rPr>
                        <a:t>Принципиальность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Calibri"/>
                          <a:cs typeface="Times New Roman"/>
                        </a:rPr>
                        <a:t>Авторитетность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>
                          <a:latin typeface="Times New Roman"/>
                          <a:ea typeface="Calibri"/>
                          <a:cs typeface="Times New Roman"/>
                        </a:rPr>
                        <a:t>Самопожертвование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Calibri"/>
                          <a:cs typeface="Times New Roman"/>
                        </a:rPr>
                        <a:t>Бескорыстие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7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>
                          <a:latin typeface="Times New Roman"/>
                          <a:ea typeface="Calibri"/>
                          <a:cs typeface="Times New Roman"/>
                        </a:rPr>
                        <a:t>Честность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>
                          <a:latin typeface="Times New Roman"/>
                          <a:ea typeface="Calibri"/>
                          <a:cs typeface="Times New Roman"/>
                        </a:rPr>
                        <a:t>Милосердие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3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Calibri"/>
                          <a:cs typeface="Times New Roman"/>
                        </a:rPr>
                        <a:t>Ложная жертвенность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>
                          <a:latin typeface="Times New Roman"/>
                          <a:ea typeface="Calibri"/>
                          <a:cs typeface="Times New Roman"/>
                        </a:rPr>
                        <a:t>Агрессивность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9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Calibri"/>
                          <a:cs typeface="Times New Roman"/>
                        </a:rPr>
                        <a:t>Корысть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>
                          <a:latin typeface="Times New Roman"/>
                          <a:ea typeface="Calibri"/>
                          <a:cs typeface="Times New Roman"/>
                        </a:rPr>
                        <a:t>Трусость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5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Calibri"/>
                          <a:cs typeface="Times New Roman"/>
                        </a:rPr>
                        <a:t>Доброта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Calibri"/>
                          <a:cs typeface="Times New Roman"/>
                        </a:rPr>
                        <a:t>Сила воли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8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>
                          <a:latin typeface="Times New Roman"/>
                          <a:ea typeface="Calibri"/>
                          <a:cs typeface="Times New Roman"/>
                        </a:rPr>
                        <a:t>Совестливость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 smtClean="0">
                          <a:latin typeface="Times New Roman"/>
                          <a:ea typeface="Calibri"/>
                          <a:cs typeface="Times New Roman"/>
                        </a:rPr>
                        <a:t>Безрассудство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9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Calibri"/>
                          <a:cs typeface="Times New Roman"/>
                        </a:rPr>
                        <a:t>Хвастливость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>
                          <a:latin typeface="Times New Roman"/>
                          <a:ea typeface="Calibri"/>
                          <a:cs typeface="Times New Roman"/>
                        </a:rPr>
                        <a:t>Мужество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Calibri"/>
                          <a:cs typeface="Times New Roman"/>
                        </a:rPr>
                        <a:t>Храбрость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Calibri"/>
                          <a:cs typeface="Times New Roman"/>
                        </a:rPr>
                        <a:t>Страх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Calibri"/>
                          <a:cs typeface="Times New Roman"/>
                        </a:rPr>
                        <a:t>Жалость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>
                          <a:latin typeface="Times New Roman"/>
                          <a:ea typeface="Calibri"/>
                          <a:cs typeface="Times New Roman"/>
                        </a:rPr>
                        <a:t>Смелость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Calibri"/>
                          <a:cs typeface="Times New Roman"/>
                        </a:rPr>
                        <a:t>Ответственность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>
                          <a:latin typeface="Times New Roman"/>
                          <a:ea typeface="Calibri"/>
                          <a:cs typeface="Times New Roman"/>
                        </a:rPr>
                        <a:t>Стремление</a:t>
                      </a:r>
                      <a:r>
                        <a:rPr lang="uk-UA" sz="18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800" dirty="0" err="1">
                          <a:latin typeface="Times New Roman"/>
                          <a:ea typeface="Calibri"/>
                          <a:cs typeface="Times New Roman"/>
                        </a:rPr>
                        <a:t>выделиться</a:t>
                      </a:r>
                      <a:r>
                        <a:rPr lang="uk-UA" sz="18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Герои – наши земляки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err="1" smtClean="0"/>
              <a:t>Жумаханов</a:t>
            </a:r>
            <a:r>
              <a:rPr lang="ru-RU" sz="3200" dirty="0" smtClean="0"/>
              <a:t>    Максим </a:t>
            </a:r>
            <a:r>
              <a:rPr lang="ru-RU" sz="3200" dirty="0" err="1" smtClean="0"/>
              <a:t>Серикович</a:t>
            </a:r>
            <a:endParaRPr lang="ru-RU" sz="3200" dirty="0" smtClean="0"/>
          </a:p>
          <a:p>
            <a:endParaRPr lang="ru-RU" dirty="0"/>
          </a:p>
        </p:txBody>
      </p:sp>
      <p:pic>
        <p:nvPicPr>
          <p:cNvPr id="4" name="Picture 2" descr="C:\Users\Admin\Desktop\Безымянный.jpg"/>
          <p:cNvPicPr>
            <a:picLocks noChangeAspect="1" noChangeArrowheads="1"/>
          </p:cNvPicPr>
          <p:nvPr/>
        </p:nvPicPr>
        <p:blipFill>
          <a:blip r:embed="rId2" cstate="print"/>
          <a:srcRect l="24047" r="29980" b="8021"/>
          <a:stretch>
            <a:fillRect/>
          </a:stretch>
        </p:blipFill>
        <p:spPr bwMode="auto">
          <a:xfrm>
            <a:off x="1071538" y="2357430"/>
            <a:ext cx="3286148" cy="411605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643438" y="2357431"/>
            <a:ext cx="450056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Arial" pitchFamily="34" charset="0"/>
              <a:buChar char="•"/>
            </a:pPr>
            <a:r>
              <a:rPr lang="ru-RU" sz="3200" dirty="0" smtClean="0"/>
              <a:t>06.02.1994 – 24.02.2022гг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ru-RU" sz="3200" dirty="0" smtClean="0"/>
              <a:t>Младший сержант, разведчик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ru-RU" sz="3200" dirty="0" smtClean="0"/>
              <a:t>Награждён орденом Мужества (посмертно</a:t>
            </a:r>
            <a:r>
              <a:rPr lang="en-US" sz="3200" dirty="0" smtClean="0"/>
              <a:t>)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Герои – наши земляки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Синёв </a:t>
            </a:r>
            <a:r>
              <a:rPr lang="en-US" dirty="0" smtClean="0"/>
              <a:t> </a:t>
            </a:r>
            <a:r>
              <a:rPr lang="ru-RU" dirty="0" smtClean="0"/>
              <a:t>Николай </a:t>
            </a:r>
            <a:r>
              <a:rPr lang="en-US" dirty="0" smtClean="0"/>
              <a:t> </a:t>
            </a:r>
            <a:r>
              <a:rPr lang="ru-RU" dirty="0" smtClean="0"/>
              <a:t>Викторович   </a:t>
            </a:r>
          </a:p>
          <a:p>
            <a:endParaRPr lang="ru-RU" dirty="0"/>
          </a:p>
        </p:txBody>
      </p:sp>
      <p:pic>
        <p:nvPicPr>
          <p:cNvPr id="4" name="Picture 3" descr="C:\Users\Admin\Desktop\sinev-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2214554"/>
            <a:ext cx="4071966" cy="407153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14876" y="2500306"/>
            <a:ext cx="44291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08.06.1992 – 14.03.2022гг.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Сержант, командир орудия гаубичного самоходно-артиллерийского взвода.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Награждён орденом Мужества (посмертно)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C00000"/>
                </a:solidFill>
              </a:rPr>
              <a:t>Корниенков</a:t>
            </a:r>
            <a:r>
              <a:rPr lang="ru-RU" dirty="0" smtClean="0">
                <a:solidFill>
                  <a:srgbClr val="C00000"/>
                </a:solidFill>
              </a:rPr>
              <a:t> Иван Александрович</a:t>
            </a:r>
            <a:endParaRPr lang="ru-RU" dirty="0"/>
          </a:p>
        </p:txBody>
      </p:sp>
      <p:pic>
        <p:nvPicPr>
          <p:cNvPr id="4" name="Picture 2" descr="C:\Users\Admin\Desktop\egSDJIqIWL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3326486" cy="47085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143372" y="1285860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2400" dirty="0" smtClean="0"/>
              <a:t>14.11.1988 – 27.06.2022гг.</a:t>
            </a:r>
          </a:p>
          <a:p>
            <a:pPr>
              <a:buNone/>
            </a:pPr>
            <a:r>
              <a:rPr lang="ru-RU" sz="2400" dirty="0" smtClean="0"/>
              <a:t>     Старший прапорщик</a:t>
            </a:r>
          </a:p>
          <a:p>
            <a:pPr>
              <a:buNone/>
            </a:pPr>
            <a:r>
              <a:rPr lang="ru-RU" sz="2400" dirty="0" smtClean="0"/>
              <a:t>     Награды: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нагрудный знак " За отличие в службе 2 степени"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медаль " За отличие в службе 3 степени"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медаль " За участие в военном параде в ознаменование 70-летия Победы в Великой отечественной войне 1941-1945 года"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медаль " За службу в спецназе".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Посмертно представлен к ордену Мужества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Комлев Дмитрий Андреевич</a:t>
            </a:r>
            <a:endParaRPr lang="ru-RU" dirty="0"/>
          </a:p>
        </p:txBody>
      </p:sp>
      <p:pic>
        <p:nvPicPr>
          <p:cNvPr id="4" name="Picture 2" descr="C:\Users\Admin\Desktop\03AjElW_M0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00240"/>
            <a:ext cx="4476782" cy="3357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572000" y="2000240"/>
            <a:ext cx="4572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/>
              <a:t>  </a:t>
            </a:r>
            <a:r>
              <a:rPr lang="ru-RU" sz="3200" dirty="0" smtClean="0"/>
              <a:t>06.04.1996 – </a:t>
            </a:r>
            <a:r>
              <a:rPr lang="en-US" sz="3200" dirty="0" smtClean="0"/>
              <a:t>           </a:t>
            </a:r>
            <a:r>
              <a:rPr lang="ru-RU" sz="3200" dirty="0" smtClean="0"/>
              <a:t>20.06.2022гг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     Младший сержант мотострелковой части.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     Награждён орденом Мужества (посмертно)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Сова Глеб Сергеевич</a:t>
            </a:r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71612"/>
            <a:ext cx="3312798" cy="47085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214810" y="2000240"/>
            <a:ext cx="492919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Arial" pitchFamily="34" charset="0"/>
              <a:buChar char="•"/>
            </a:pPr>
            <a:r>
              <a:rPr lang="ru-RU" sz="3200" dirty="0" smtClean="0"/>
              <a:t>16.06.1999 – 14.03.2022гг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ru-RU" sz="3200" dirty="0" smtClean="0"/>
              <a:t>    Младший сержант контрактной службы.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ru-RU" sz="3200" dirty="0" smtClean="0"/>
              <a:t>    Награждён орденом Мужества (посмертно).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orenburg.media/wp-content/uploads/2022/12/%D0%91%D0%B5%D0%BA%D0%B1%D0%B5%D0%BD%D0%BE%D0%B2-700x69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500306"/>
            <a:ext cx="3060562" cy="3028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err="1" smtClean="0">
                <a:solidFill>
                  <a:srgbClr val="C00000"/>
                </a:solidFill>
              </a:rPr>
              <a:t>Азамат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Бекбербенов</a:t>
            </a:r>
            <a:r>
              <a:rPr lang="ru-RU" dirty="0" smtClean="0">
                <a:solidFill>
                  <a:srgbClr val="C00000"/>
                </a:solidFill>
              </a:rPr>
              <a:t> — уроженец поселка </a:t>
            </a:r>
            <a:r>
              <a:rPr lang="ru-RU" dirty="0" err="1" smtClean="0">
                <a:solidFill>
                  <a:srgbClr val="C00000"/>
                </a:solidFill>
              </a:rPr>
              <a:t>Сборовский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Сорочинского</a:t>
            </a:r>
            <a:r>
              <a:rPr lang="ru-RU" dirty="0" smtClean="0">
                <a:solidFill>
                  <a:srgbClr val="C00000"/>
                </a:solidFill>
              </a:rPr>
              <a:t> городского округа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2428868"/>
            <a:ext cx="5114932" cy="414340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Защищал мирных жителей Донбасса от подразделений украинских националистов в составе ЧВК «Вагнер» - российское негосударственное вооруженное формирование.</a:t>
            </a:r>
          </a:p>
          <a:p>
            <a:r>
              <a:rPr lang="ru-RU" dirty="0" smtClean="0"/>
              <a:t>Пал смертью </a:t>
            </a:r>
            <a:r>
              <a:rPr lang="ru-RU" dirty="0" smtClean="0"/>
              <a:t>храбрых, </a:t>
            </a:r>
            <a:r>
              <a:rPr lang="ru-RU" dirty="0" smtClean="0"/>
              <a:t>посмертно награжден медалью «За отвагу».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abinet14\Downloads\у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8229600" cy="50004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Ю.А.Гагарин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Минута молчания</a:t>
            </a:r>
            <a:endParaRPr lang="ru-RU" dirty="0"/>
          </a:p>
        </p:txBody>
      </p:sp>
      <p:pic>
        <p:nvPicPr>
          <p:cNvPr id="4" name="метроном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215206" y="5857892"/>
            <a:ext cx="609600" cy="714380"/>
          </a:xfrm>
          <a:prstGeom prst="rect">
            <a:avLst/>
          </a:prstGeom>
        </p:spPr>
      </p:pic>
      <p:pic>
        <p:nvPicPr>
          <p:cNvPr id="5" name="Picture 2" descr="C:\Users\rekom\Desktop\0_bfbac_689f750e_L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857364"/>
            <a:ext cx="4762500" cy="3352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357818" y="1714488"/>
            <a:ext cx="3786182" cy="421484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Война, война,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Кому-то очень больно,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кто-то ищет новых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благ и чин,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Друзья мои, всех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убиенных в войнах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Вспомним и минуту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помолчим.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Прошу всех встать!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Звук метронома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Прошу садиться.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7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2386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928670"/>
            <a:ext cx="8229600" cy="470916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900" dirty="0" smtClean="0"/>
              <a:t>Сегодня  мне  было…..</a:t>
            </a:r>
          </a:p>
          <a:p>
            <a:pPr algn="ctr">
              <a:buNone/>
            </a:pPr>
            <a:r>
              <a:rPr lang="ru-RU" sz="3900" dirty="0" smtClean="0"/>
              <a:t>Здорово, что есть……</a:t>
            </a:r>
          </a:p>
          <a:p>
            <a:pPr algn="ctr">
              <a:buNone/>
            </a:pPr>
            <a:r>
              <a:rPr lang="ru-RU" sz="3900" dirty="0" smtClean="0"/>
              <a:t>Я хочу………</a:t>
            </a:r>
          </a:p>
          <a:p>
            <a:pPr algn="ctr">
              <a:buNone/>
            </a:pPr>
            <a:r>
              <a:rPr lang="ru-RU" sz="3900" dirty="0" smtClean="0"/>
              <a:t>Мне понравилось</a:t>
            </a:r>
          </a:p>
          <a:p>
            <a:pPr algn="ctr">
              <a:buNone/>
            </a:pPr>
            <a:r>
              <a:rPr lang="ru-RU" sz="3900" dirty="0" smtClean="0"/>
              <a:t>Я сожалею…….</a:t>
            </a:r>
          </a:p>
          <a:p>
            <a:pPr algn="ctr">
              <a:buNone/>
            </a:pPr>
            <a:r>
              <a:rPr lang="ru-RU" sz="3900" dirty="0" smtClean="0"/>
              <a:t>Я восхищаюсь……</a:t>
            </a:r>
          </a:p>
          <a:p>
            <a:pPr algn="ctr">
              <a:buNone/>
            </a:pPr>
            <a:r>
              <a:rPr lang="ru-RU" sz="3900" dirty="0" smtClean="0"/>
              <a:t>Теперь я буду……..</a:t>
            </a:r>
          </a:p>
          <a:p>
            <a:pPr algn="ctr">
              <a:buNone/>
            </a:pPr>
            <a:r>
              <a:rPr lang="ru-RU" sz="3900" dirty="0" smtClean="0"/>
              <a:t>Я горжусь……….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одимцев_Александр_Ильич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7858148" cy="571480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chemeClr val="tx1"/>
                </a:solidFill>
              </a:rPr>
              <a:t>А.И.Родимцев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уц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00042"/>
            <a:ext cx="7786742" cy="642918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А.Я.Невский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е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072494" cy="71435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Д.И.Донской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Герой, времен, всех, кто он?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4288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« Кто он: герой всех времен?»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786114" y="285728"/>
            <a:ext cx="2286016" cy="500066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r>
              <a:rPr lang="ru-RU" sz="7200" b="1" dirty="0" smtClean="0"/>
              <a:t>Цель:</a:t>
            </a:r>
            <a:r>
              <a:rPr lang="ru-RU" sz="7200" dirty="0" smtClean="0"/>
              <a:t> формирование  чувства патриотизма и нравственности, чувства гордости за свою страну, малую Родину на примере героических поступков людей, оставивших след в истории нашей страны.</a:t>
            </a:r>
          </a:p>
          <a:p>
            <a:r>
              <a:rPr lang="ru-RU" sz="7200" b="1" dirty="0" smtClean="0"/>
              <a:t>Задачи:</a:t>
            </a:r>
          </a:p>
          <a:p>
            <a:pPr marL="651510" indent="-514350">
              <a:buFont typeface="+mj-lt"/>
              <a:buAutoNum type="arabicPeriod"/>
            </a:pPr>
            <a:r>
              <a:rPr lang="ru-RU" sz="7200" dirty="0" smtClean="0"/>
              <a:t>Дать представление о понятиях «герой», «подвиг», раскрыть образ героя на примерах из истории, литературы и современной жизни.</a:t>
            </a:r>
          </a:p>
          <a:p>
            <a:pPr marL="651510" lvl="0" indent="-514350">
              <a:buFont typeface="+mj-lt"/>
              <a:buAutoNum type="arabicPeriod"/>
            </a:pPr>
            <a:r>
              <a:rPr lang="ru-RU" sz="7200" dirty="0" smtClean="0"/>
              <a:t>Развивать умение составлять портрет героя, отбирать качества его характера,  анализировать информацию и высказывать собственное мнение.</a:t>
            </a:r>
          </a:p>
          <a:p>
            <a:pPr marL="651510" lvl="0" indent="-514350">
              <a:buFont typeface="+mj-lt"/>
              <a:buAutoNum type="arabicPeriod"/>
            </a:pPr>
            <a:r>
              <a:rPr lang="ru-RU" sz="7200" dirty="0" smtClean="0"/>
              <a:t>Формировать представление учащихся о долге, мужестве, героизме как слагаемых внутренней красоты человека.</a:t>
            </a:r>
          </a:p>
          <a:p>
            <a:pPr marL="651510" lvl="0" indent="-514350">
              <a:buFont typeface="+mj-lt"/>
              <a:buAutoNum type="arabicPeriod"/>
            </a:pPr>
            <a:r>
              <a:rPr lang="ru-RU" sz="7200" dirty="0" smtClean="0"/>
              <a:t>Воспитывать чувства уважения, признательности к людям, совершающим героические поступки.</a:t>
            </a:r>
          </a:p>
          <a:p>
            <a:pPr marL="651510" lvl="0" indent="-514350">
              <a:buFont typeface="+mj-lt"/>
              <a:buAutoNum type="arabicPeriod"/>
            </a:pPr>
            <a:r>
              <a:rPr lang="ru-RU" sz="7200" dirty="0" smtClean="0"/>
              <a:t>Формировать у учащихся  чувства гордости за героическое  прошлое и настоящее  своей Родины.</a:t>
            </a:r>
          </a:p>
          <a:p>
            <a:pPr marL="651510" lvl="0" indent="-514350">
              <a:buFont typeface="+mj-lt"/>
              <a:buAutoNum type="arabicPeriod"/>
            </a:pPr>
            <a:r>
              <a:rPr lang="ru-RU" sz="7200" dirty="0" smtClean="0"/>
              <a:t>Развивать интерес  к истории и культуре своего  родного края.</a:t>
            </a:r>
          </a:p>
          <a:p>
            <a:pPr marL="651510" lvl="0" indent="-514350">
              <a:buFont typeface="+mj-lt"/>
              <a:buAutoNum type="arabicPeriod"/>
            </a:pPr>
            <a:endParaRPr lang="ru-RU" sz="7200" dirty="0" smtClean="0"/>
          </a:p>
          <a:p>
            <a:pPr marL="651510" indent="-514350">
              <a:buFont typeface="+mj-lt"/>
              <a:buAutoNum type="arabicPeriod"/>
            </a:pPr>
            <a:r>
              <a:rPr lang="ru-RU" sz="7200" dirty="0" smtClean="0"/>
              <a:t>Раскрыть значение слова герой, каким представляется человек, которого можно назвать героем.</a:t>
            </a:r>
          </a:p>
          <a:p>
            <a:endParaRPr lang="ru-RU" sz="7200" dirty="0" smtClean="0"/>
          </a:p>
          <a:p>
            <a:endParaRPr lang="ru-RU" sz="3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424</TotalTime>
  <Words>773</Words>
  <Application>Microsoft Office PowerPoint</Application>
  <PresentationFormat>Экран (4:3)</PresentationFormat>
  <Paragraphs>149</Paragraphs>
  <Slides>31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М.И.Кутузов</vt:lpstr>
      <vt:lpstr>Ю.А.Гагарин</vt:lpstr>
      <vt:lpstr>А.И.Родимцев</vt:lpstr>
      <vt:lpstr>А.Я.Невский</vt:lpstr>
      <vt:lpstr>Д.И.Донской</vt:lpstr>
      <vt:lpstr>Герой, времен, всех, кто он?</vt:lpstr>
      <vt:lpstr>ТЕМА:   « Кто он: герой всех времен?»</vt:lpstr>
      <vt:lpstr>Цель и задачи</vt:lpstr>
      <vt:lpstr>День Героев Отечества</vt:lpstr>
      <vt:lpstr>Афганская война 25 декабря 1979 – 15 февраля 1989 </vt:lpstr>
      <vt:lpstr>Слайд 12</vt:lpstr>
      <vt:lpstr>Чеченская война </vt:lpstr>
      <vt:lpstr>Герои Чеченской войны </vt:lpstr>
      <vt:lpstr>Сергей Петрович Ионов</vt:lpstr>
      <vt:lpstr>Слайд 16</vt:lpstr>
      <vt:lpstr>Слайд 17</vt:lpstr>
      <vt:lpstr>Толковый  словарь </vt:lpstr>
      <vt:lpstr>Слайд 19</vt:lpstr>
      <vt:lpstr>Портрет героя</vt:lpstr>
      <vt:lpstr>Ситуации.</vt:lpstr>
      <vt:lpstr>Илья Сокольский</vt:lpstr>
      <vt:lpstr>Перечень  качеств</vt:lpstr>
      <vt:lpstr>Герои – наши земляки</vt:lpstr>
      <vt:lpstr>Герои – наши земляки</vt:lpstr>
      <vt:lpstr>Корниенков Иван Александрович</vt:lpstr>
      <vt:lpstr>Комлев Дмитрий Андреевич</vt:lpstr>
      <vt:lpstr>Сова Глеб Сергеевич</vt:lpstr>
      <vt:lpstr> Азамат Бекбербенов — уроженец поселка Сборовский Сорочинского городского округа</vt:lpstr>
      <vt:lpstr>Минута молчания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Кутузов</dc:title>
  <dc:creator>Kabinet14</dc:creator>
  <cp:lastModifiedBy>Kabinet18</cp:lastModifiedBy>
  <cp:revision>74</cp:revision>
  <dcterms:created xsi:type="dcterms:W3CDTF">2023-02-16T06:36:35Z</dcterms:created>
  <dcterms:modified xsi:type="dcterms:W3CDTF">2023-02-28T04:44:41Z</dcterms:modified>
</cp:coreProperties>
</file>