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6" r:id="rId2"/>
    <p:sldId id="288" r:id="rId3"/>
    <p:sldId id="296" r:id="rId4"/>
    <p:sldId id="297" r:id="rId5"/>
    <p:sldId id="299" r:id="rId6"/>
    <p:sldId id="287" r:id="rId7"/>
    <p:sldId id="291" r:id="rId8"/>
    <p:sldId id="300" r:id="rId9"/>
    <p:sldId id="293" r:id="rId1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1FF7D"/>
    <a:srgbClr val="66CCFF"/>
    <a:srgbClr val="9966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26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1" d="100"/>
          <a:sy n="91" d="100"/>
        </p:scale>
        <p:origin x="-1872" y="-12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D7D5E-9F3F-4636-8E39-F9A5DBDCFA9D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B264A-B484-458F-97FB-765577492A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05151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4" descr="D:\Новая папка\непр. согл\н 10.pn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08520" y="1635646"/>
            <a:ext cx="2524410" cy="3635151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5890" y="1714494"/>
            <a:ext cx="6013762" cy="1660934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ru-RU" sz="1600" dirty="0" smtClean="0">
              <a:solidFill>
                <a:schemeClr val="bg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857488" y="535767"/>
            <a:ext cx="5600712" cy="1017992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1">
                <a:solidFill>
                  <a:schemeClr val="bg1"/>
                </a:solidFill>
                <a:latin typeface="Monotype Corsiva" pitchFamily="66" charset="0"/>
              </a:defRPr>
            </a:lvl1pPr>
          </a:lstStyle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Новая папка\непр. согл\н 6.png"/>
          <p:cNvPicPr>
            <a:picLocks noChangeAspect="1" noChangeArrowheads="1"/>
          </p:cNvPicPr>
          <p:nvPr userDrawn="1"/>
        </p:nvPicPr>
        <p:blipFill rotWithShape="1">
          <a:blip r:embed="rId2" cstate="print"/>
          <a:srcRect l="18930" r="14469"/>
          <a:stretch/>
        </p:blipFill>
        <p:spPr bwMode="auto">
          <a:xfrm>
            <a:off x="107504" y="3026590"/>
            <a:ext cx="1498707" cy="213097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 userDrawn="1"/>
        </p:nvSpPr>
        <p:spPr>
          <a:xfrm>
            <a:off x="3286116" y="803660"/>
            <a:ext cx="5143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643306" y="2411015"/>
            <a:ext cx="240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APCGaramondC" pitchFamily="2" charset="0"/>
              </a:rPr>
              <a:t>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Новая папка\непр. согл\н 9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3304978"/>
            <a:ext cx="1998393" cy="183852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7704" y="1059582"/>
            <a:ext cx="6768752" cy="3816424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7704" y="1059582"/>
            <a:ext cx="6768752" cy="3816424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5" name="Picture 2" descr="D:\Новая папка\непр. согл\н 6.png"/>
          <p:cNvPicPr>
            <a:picLocks noChangeAspect="1" noChangeArrowheads="1"/>
          </p:cNvPicPr>
          <p:nvPr userDrawn="1"/>
        </p:nvPicPr>
        <p:blipFill rotWithShape="1">
          <a:blip r:embed="rId2" cstate="print"/>
          <a:srcRect l="18930" r="14469"/>
          <a:stretch/>
        </p:blipFill>
        <p:spPr bwMode="auto">
          <a:xfrm>
            <a:off x="219944" y="3012528"/>
            <a:ext cx="1498707" cy="21309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45715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1059582"/>
            <a:ext cx="6984776" cy="3816424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6" name="Picture 4" descr="D:\Новая папка\непр. согл\н 10.pn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08520" y="2931790"/>
            <a:ext cx="1624310" cy="23390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44303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Новая папка\непр. согл\н 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43758"/>
            <a:ext cx="2267744" cy="249974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pic>
        <p:nvPicPr>
          <p:cNvPr id="4" name="Picture 2" descr="D:\Новая папка\непр. согл\н 6.png"/>
          <p:cNvPicPr>
            <a:picLocks noChangeAspect="1" noChangeArrowheads="1"/>
          </p:cNvPicPr>
          <p:nvPr userDrawn="1"/>
        </p:nvPicPr>
        <p:blipFill rotWithShape="1">
          <a:blip r:embed="rId2" cstate="print"/>
          <a:srcRect l="18930" r="14469"/>
          <a:stretch/>
        </p:blipFill>
        <p:spPr bwMode="auto">
          <a:xfrm>
            <a:off x="107504" y="2495519"/>
            <a:ext cx="1872208" cy="26620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482441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pic>
        <p:nvPicPr>
          <p:cNvPr id="5" name="Picture 4" descr="D:\Новая папка\непр. согл\н 10.pn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08520" y="2931790"/>
            <a:ext cx="1624310" cy="23390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34742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pic>
        <p:nvPicPr>
          <p:cNvPr id="4" name="Picture 2" descr="D:\Новая папка\непр. согл\н 9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5" y="3304978"/>
            <a:ext cx="1728192" cy="18385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716987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Новая папка\непр. согл\доска.png"/>
          <p:cNvPicPr>
            <a:picLocks noChangeAspect="1" noChangeArrowheads="1"/>
          </p:cNvPicPr>
          <p:nvPr userDrawn="1"/>
        </p:nvPicPr>
        <p:blipFill rotWithShape="1">
          <a:blip r:embed="rId12" cstate="screen"/>
          <a:srcRect/>
          <a:stretch/>
        </p:blipFill>
        <p:spPr bwMode="auto">
          <a:xfrm>
            <a:off x="-1353" y="-164556"/>
            <a:ext cx="9273029" cy="541614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127" y="267494"/>
            <a:ext cx="8182632" cy="6412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987574"/>
            <a:ext cx="7920880" cy="38164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8" r:id="rId4"/>
    <p:sldLayoutId id="2147483656" r:id="rId5"/>
    <p:sldLayoutId id="2147483654" r:id="rId6"/>
    <p:sldLayoutId id="2147483659" r:id="rId7"/>
    <p:sldLayoutId id="2147483660" r:id="rId8"/>
    <p:sldLayoutId id="2147483661" r:id="rId9"/>
    <p:sldLayoutId id="2147483655" r:id="rId10"/>
  </p:sldLayoutIdLst>
  <p:transition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7" Type="http://schemas.microsoft.com/office/2007/relationships/hdphoto" Target="../../word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339752" y="1854900"/>
            <a:ext cx="6192688" cy="149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Родительское Собрание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«Готовность ребенка к школе».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07904" y="4011910"/>
            <a:ext cx="5436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Воспитатель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 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Михеева Анна Юрьевна</a:t>
            </a:r>
            <a:endParaRPr lang="ru-RU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15616" y="339502"/>
            <a:ext cx="69847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Бюджетное дошкольное образовательное учреждение города Омска</a:t>
            </a:r>
            <a:endParaRPr lang="ru-RU" sz="1600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«Детский сад № </a:t>
            </a: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18»</a:t>
            </a:r>
            <a:endParaRPr lang="ru-RU" sz="1600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323528" y="-204039"/>
            <a:ext cx="8676456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 готовность ребёнка к школе входят   </a:t>
            </a:r>
          </a:p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sz="2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следующие параметры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-Психологическая готовность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-Физическое здоровье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-Умение логически мыслить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-Умение общаться в коллективе сверстников и со     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взрослыми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-Развитие мелкой моторики руки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-Ответственность и самостоятельность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44540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95536" y="267494"/>
            <a:ext cx="8748464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      Выделяются разные виды готовности</a:t>
            </a:r>
          </a:p>
          <a:p>
            <a:r>
              <a:rPr lang="ru-RU" sz="3200" b="1" i="1" dirty="0" smtClean="0">
                <a:solidFill>
                  <a:srgbClr val="FF0000"/>
                </a:solidFill>
              </a:rPr>
              <a:t>                                    к школе: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 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Психологическая готовность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Физическая готовность: состояние здоровья, физическое развитие, развитие мелких групп мышц, развитие основных движений.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Специальная готовность: умение читать, считать,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                 писать.</a:t>
            </a:r>
            <a:endParaRPr lang="ru-RU" sz="24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67544" y="195486"/>
            <a:ext cx="8676456" cy="3924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   Важной стороной психологической готовности к </a:t>
            </a:r>
          </a:p>
          <a:p>
            <a:r>
              <a:rPr lang="ru-RU" sz="2800" b="1" i="1" dirty="0" smtClean="0">
                <a:solidFill>
                  <a:srgbClr val="FF0000"/>
                </a:solidFill>
              </a:rPr>
              <a:t>                  школе является и эмоционально          </a:t>
            </a:r>
          </a:p>
          <a:p>
            <a:r>
              <a:rPr lang="ru-RU" sz="2800" b="1" i="1" dirty="0" smtClean="0">
                <a:solidFill>
                  <a:srgbClr val="FF0000"/>
                </a:solidFill>
              </a:rPr>
              <a:t>                            волевая готовность: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-способность управлять своим поведением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-умение организовывать рабочее место и поддерживать порядок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-стремление преодолевать трудности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-стремление к достижению результата своей  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               деятельности.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1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1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23528" y="-304145"/>
            <a:ext cx="9036496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</a:p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Ситуация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Рома предпочитает шумные игры, а занятия, требующие сосредоточенности не любит. Вот и сейчас, выполнил 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рисунок, </a:t>
            </a:r>
            <a:r>
              <a:rPr lang="ru-RU" sz="24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приложив усилий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видно, что может рисовать лучше, но не старается. Но мама, посмотрев его работу, </a:t>
            </a:r>
            <a:r>
              <a:rPr lang="ru-RU" sz="24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говорит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 «Хорошо, молодец!». Для неё главное, чтобы сын был занят. Мальчик тут же бросает свой «шедевр» и создаёт 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новый ничуть не лучше прежнего. И мама опять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хвалит малыша. </a:t>
            </a:r>
            <a:r>
              <a:rPr lang="ru-RU" sz="24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Она считает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«Подумаешь, не       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дорисовал. Подумаешь, неправильно держит       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карандаш! Пойдёт в школу – научится. Не беда, 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что принимается сразу за несколько дел. Лишь бы 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занят был. Вот пойдёт в школу, тогда…»</a:t>
            </a:r>
          </a:p>
          <a:p>
            <a:r>
              <a:rPr lang="ru-RU" sz="3600" dirty="0" smtClean="0">
                <a:solidFill>
                  <a:schemeClr val="bg1"/>
                </a:solidFill>
              </a:rPr>
              <a:t> 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395536" y="749483"/>
            <a:ext cx="84604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			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67544" y="123478"/>
            <a:ext cx="853131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Советы родителям: 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И, конечно же, хочется дать некоторые советы вам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родителям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Развивайте настойчивость, трудолюбие ребёнка, умение 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доводить дело до конца.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Формируйте у него мыслительные способности, наблюдательность, 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пытливость, интерес к познанию окружающего. Загадывайте ребёнку загадки,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составляйте их вместе с ним, проводите элементарные опыты. Пусть ребёнок 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Рассуждает вслух.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По возможности не давайте ребёнку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готовых ответов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заставляйте его 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размышлять, исследовать.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Создавайте ребёнку проблемные ситуации, например, предложите ему 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выяснить, почему вчера можно было лепить снежную бабу из снега, а сегодня нет.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5. Беседуйте о прочитанных книгах, попытайтесь выяснить, как ребёнок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понял их содержание, сумел ли вникнуть в причинную связь 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событий, правильно ли оценивал поступки действующих лиц, 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способен ли доказать, почему одних героев он осуждает, других 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одобряет.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28612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Новая папка\непр. согл\н 6.png"/>
          <p:cNvPicPr>
            <a:picLocks noChangeAspect="1" noChangeArrowheads="1"/>
          </p:cNvPicPr>
          <p:nvPr/>
        </p:nvPicPr>
        <p:blipFill rotWithShape="1">
          <a:blip r:embed="rId2" cstate="print"/>
          <a:srcRect l="18930" r="14469"/>
          <a:stretch/>
        </p:blipFill>
        <p:spPr bwMode="auto">
          <a:xfrm flipH="1">
            <a:off x="6516216" y="2427734"/>
            <a:ext cx="2436974" cy="254081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39552" y="267494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			</a:t>
            </a:r>
            <a:endParaRPr lang="ru-RU" sz="2400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043608" y="195486"/>
            <a:ext cx="72387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«Организация рабочего места для первоклассника»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51978" y="761097"/>
            <a:ext cx="8657626" cy="32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Осанка – это привычное положение вертикально расположен-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ного</a:t>
            </a:r>
            <a:r>
              <a:rPr kumimoji="0" lang="ru-RU" sz="23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тела человека. Осанка зависит от состояния </a:t>
            </a:r>
            <a:r>
              <a:rPr kumimoji="0" lang="ru-RU" sz="23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опорно</a:t>
            </a:r>
            <a:r>
              <a:rPr kumimoji="0" lang="ru-RU" sz="23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двигательного-аппарата</a:t>
            </a:r>
            <a:r>
              <a:rPr kumimoji="0" lang="ru-RU" sz="23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интенсивное формирование которого,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происходит в дошкольном возрасте и продолжается до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девяти лет. Одним из </a:t>
            </a:r>
            <a:r>
              <a:rPr kumimoji="0" lang="ru-RU" sz="23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основных</a:t>
            </a:r>
            <a:r>
              <a:rPr kumimoji="0" lang="ru-RU" sz="23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положительных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факторов, способствующих предупреждению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нарушения осанки, является организация рабочего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места ребёнка дома.</a:t>
            </a:r>
            <a:endParaRPr kumimoji="0" lang="ru-RU" sz="23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4155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51520" y="503262"/>
            <a:ext cx="88924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		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schools-boy"/>
          <p:cNvPicPr/>
          <p:nvPr/>
        </p:nvPicPr>
        <p:blipFill>
          <a:blip r:embed="rId2" cstate="print">
            <a:extLst>
              <a:ext uri="{BEBA8EAE-BF5A-486C-A8C5-ECC9F3942E4B}">
                <a14:imgProps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27534"/>
            <a:ext cx="6144855" cy="41803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123728" y="195486"/>
            <a:ext cx="518039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Подбор мебели с учётом эргономики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:\Новая папка\непр. согл\н 10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flipH="1">
            <a:off x="7308304" y="2414658"/>
            <a:ext cx="2016224" cy="2728842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755576" y="1059582"/>
            <a:ext cx="7757289" cy="2808312"/>
          </a:xfrm>
        </p:spPr>
        <p:txBody>
          <a:bodyPr>
            <a:noAutofit/>
          </a:bodyPr>
          <a:lstStyle/>
          <a:p>
            <a:r>
              <a:rPr lang="ru-RU" sz="7200" b="1" i="1" dirty="0" smtClean="0">
                <a:solidFill>
                  <a:schemeClr val="bg1"/>
                </a:solidFill>
              </a:rPr>
              <a:t>Спасибо за внимание!</a:t>
            </a:r>
            <a:endParaRPr lang="ru-RU" sz="72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307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758</TotalTime>
  <Words>131</Words>
  <Application>Microsoft Office PowerPoint</Application>
  <PresentationFormat>Экран (16:9)</PresentationFormat>
  <Paragraphs>75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Тамара</dc:creator>
  <cp:lastModifiedBy>Анна</cp:lastModifiedBy>
  <cp:revision>144</cp:revision>
  <dcterms:created xsi:type="dcterms:W3CDTF">2014-07-31T15:26:26Z</dcterms:created>
  <dcterms:modified xsi:type="dcterms:W3CDTF">2025-01-13T03:30:34Z</dcterms:modified>
</cp:coreProperties>
</file>