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6" r:id="rId4"/>
    <p:sldId id="258" r:id="rId5"/>
    <p:sldId id="261" r:id="rId6"/>
    <p:sldId id="264" r:id="rId7"/>
    <p:sldId id="263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FA"/>
    <a:srgbClr val="CC00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71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33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63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3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5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022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01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58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9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4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62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0B79F-A4C9-4C9E-A42F-17A11EA92E03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ECFDF-1A71-4038-BD6F-21EA5EEB4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81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w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18"/>
            <a:ext cx="91701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38563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845"/>
              </a:spcAft>
            </a:pP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Прочитайте числа: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556" y="2060848"/>
            <a:ext cx="7992888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95"/>
              </a:lnSpc>
              <a:spcAft>
                <a:spcPts val="845"/>
              </a:spcAft>
            </a:pPr>
            <a:r>
              <a:rPr lang="ru-RU" sz="7200" b="1" dirty="0" smtClean="0">
                <a:effectLst/>
                <a:latin typeface="Times New Roman" pitchFamily="18" charset="0"/>
                <a:cs typeface="Times New Roman" pitchFamily="18" charset="0"/>
              </a:rPr>
              <a:t>111,  63250,   4362,</a:t>
            </a:r>
          </a:p>
          <a:p>
            <a:pPr algn="ctr">
              <a:lnSpc>
                <a:spcPts val="1695"/>
              </a:lnSpc>
              <a:spcAft>
                <a:spcPts val="845"/>
              </a:spcAft>
            </a:pP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695"/>
              </a:lnSpc>
              <a:spcAft>
                <a:spcPts val="845"/>
              </a:spcAft>
            </a:pPr>
            <a:endParaRPr lang="ru-RU" sz="72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695"/>
              </a:lnSpc>
              <a:spcAft>
                <a:spcPts val="845"/>
              </a:spcAft>
            </a:pP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695"/>
              </a:lnSpc>
              <a:spcAft>
                <a:spcPts val="845"/>
              </a:spcAft>
            </a:pPr>
            <a:r>
              <a:rPr lang="ru-RU" sz="7200" b="1" dirty="0" smtClean="0">
                <a:effectLst/>
                <a:latin typeface="Times New Roman" pitchFamily="18" charset="0"/>
                <a:cs typeface="Times New Roman" pitchFamily="18" charset="0"/>
              </a:rPr>
              <a:t>   550671,   1678.</a:t>
            </a:r>
            <a:endParaRPr lang="ru-RU" sz="6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437112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Назовите разряды.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1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0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764704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Игра «Кто быстрее»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557338"/>
            <a:ext cx="88773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9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4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85373"/>
              </p:ext>
            </p:extLst>
          </p:nvPr>
        </p:nvGraphicFramePr>
        <p:xfrm>
          <a:off x="899592" y="769404"/>
          <a:ext cx="7488832" cy="4638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3239"/>
                <a:gridCol w="3675593"/>
              </a:tblGrid>
              <a:tr h="46386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 030 м = … 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 ч = … ч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кг 187 г = … г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кв.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дм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… кв. см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½ ч = … мин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 = … 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 мин = … ч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ц 07 кг = … кг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кв.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дм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… кв. см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½ ч = … мин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259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468824"/>
              </p:ext>
            </p:extLst>
          </p:nvPr>
        </p:nvGraphicFramePr>
        <p:xfrm>
          <a:off x="755576" y="657418"/>
          <a:ext cx="7560840" cy="468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9905"/>
                <a:gridCol w="3710935"/>
              </a:tblGrid>
              <a:tr h="46805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 030 м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3030 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 ч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кг 187 г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3187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кв.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дм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кв. см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½ ч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5000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 мин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ц 07 кг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507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кв.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дм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кв. см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45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½ ч =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52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делили апельсин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5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" y="126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649105"/>
              </p:ext>
            </p:extLst>
          </p:nvPr>
        </p:nvGraphicFramePr>
        <p:xfrm>
          <a:off x="1079612" y="5373216"/>
          <a:ext cx="6768752" cy="1333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Объект упаковщика для оболочки" showAsIcon="1" r:id="rId4" imgW="4280760" imgH="685800" progId="Package">
                  <p:embed/>
                </p:oleObj>
              </mc:Choice>
              <mc:Fallback>
                <p:oleObj name="Объект упаковщика для оболочки" showAsIcon="1" r:id="rId4" imgW="428076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9612" y="5373216"/>
                        <a:ext cx="6768752" cy="13338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24003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4744"/>
            <a:ext cx="2664296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357" y="1124744"/>
            <a:ext cx="2661661" cy="2019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3429000"/>
            <a:ext cx="267652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468" y="3429000"/>
            <a:ext cx="28765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97" y="3420302"/>
            <a:ext cx="23812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Arial" pitchFamily="34" charset="0"/>
                <a:cs typeface="Arial" pitchFamily="34" charset="0"/>
              </a:rPr>
              <a:t>Что можно делить? </a:t>
            </a:r>
          </a:p>
        </p:txBody>
      </p:sp>
    </p:spTree>
    <p:extLst>
      <p:ext uri="{BB962C8B-B14F-4D97-AF65-F5344CB8AC3E}">
        <p14:creationId xmlns:p14="http://schemas.microsoft.com/office/powerpoint/2010/main" val="374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07504" y="260648"/>
                <a:ext cx="8928992" cy="6446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ru-RU" sz="280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Задание для работы в группах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1 группа: 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сгибая полоску, найдите и закрасьте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𝟖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ее части.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2 группа: 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сгибая квадрат, найдите и раскрасьте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𝟖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квадрата.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3 группа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: сгибая квадрат, найдите и закрасьте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𝟒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квадрата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4 группа: 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сгибая полоску, найдите и закрасьте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𝟖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ее части.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5 группа: 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сгибая квадрат найдите и раскрасьте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𝟖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квадрата.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6 группа: 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сгибая полоску, найдите и закрасьте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𝟖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ее части.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7 группа: 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сгибая квадрат, найдите и закрасьте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𝟖</m:t>
                            </m:r>
                          </m:den>
                        </m:f>
                      </m:e>
                    </m:box>
                    <m:r>
                      <a:rPr lang="ru-RU" sz="2530" b="1" i="1" dirty="0" smtClean="0">
                        <a:effectLst/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квадрата</a:t>
                </a:r>
              </a:p>
              <a:p>
                <a:pPr>
                  <a:lnSpc>
                    <a:spcPct val="130000"/>
                  </a:lnSpc>
                </a:pPr>
                <a:r>
                  <a:rPr lang="ru-RU" sz="2530" b="1" dirty="0" smtClean="0">
                    <a:solidFill>
                      <a:srgbClr val="C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8 группа: </a:t>
                </a:r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сгибая полоску, найдите и закрасьте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530" b="1" i="1" dirty="0" smtClean="0">
                            <a:effectLst/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ru-RU" sz="2530" b="1" i="1" dirty="0" smtClean="0"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𝟖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530" b="1" dirty="0" smtClean="0">
                    <a:effectLst/>
                    <a:latin typeface="Times New Roman" pitchFamily="18" charset="0"/>
                    <a:cs typeface="Times New Roman" pitchFamily="18" charset="0"/>
                  </a:rPr>
                  <a:t> ее части.</a:t>
                </a:r>
                <a:endParaRPr lang="ru-RU" sz="2530" b="1" dirty="0">
                  <a:latin typeface="Times New Roman" pitchFamily="18" charset="0"/>
                  <a:ea typeface="Calibri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60648"/>
                <a:ext cx="8928992" cy="6446829"/>
              </a:xfrm>
              <a:prstGeom prst="rect">
                <a:avLst/>
              </a:prstGeom>
              <a:blipFill rotWithShape="1">
                <a:blip r:embed="rId3"/>
                <a:stretch>
                  <a:fillRect l="-1230" t="-568" r="-1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163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95536" y="575911"/>
            <a:ext cx="828092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3695" indent="-133985" algn="ctr">
              <a:lnSpc>
                <a:spcPct val="115000"/>
              </a:lnSpc>
              <a:spcAft>
                <a:spcPts val="0"/>
              </a:spcAft>
              <a:tabLst>
                <a:tab pos="353695" algn="l"/>
                <a:tab pos="3690620" algn="l"/>
              </a:tabLst>
            </a:pP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 нахождения нескольких долей целого:</a:t>
            </a:r>
          </a:p>
          <a:p>
            <a:pPr marL="353695" indent="-133985">
              <a:lnSpc>
                <a:spcPct val="115000"/>
              </a:lnSpc>
              <a:tabLst>
                <a:tab pos="353695" algn="l"/>
                <a:tab pos="3690620" algn="l"/>
              </a:tabLst>
            </a:pP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Чтобы найти несколько долей от целого нужно:</a:t>
            </a:r>
          </a:p>
          <a:p>
            <a:pPr marL="353695" indent="-133985">
              <a:lnSpc>
                <a:spcPct val="115000"/>
              </a:lnSpc>
              <a:tabLst>
                <a:tab pos="353695" algn="l"/>
                <a:tab pos="3690620" algn="l"/>
              </a:tabLst>
            </a:pP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1) разделить на равные части (доли);</a:t>
            </a:r>
          </a:p>
          <a:p>
            <a:pPr marL="353695" indent="-133985">
              <a:lnSpc>
                <a:spcPct val="115000"/>
              </a:lnSpc>
              <a:tabLst>
                <a:tab pos="353695" algn="l"/>
                <a:tab pos="3690620" algn="l"/>
              </a:tabLst>
            </a:pP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2) найти величину одной доли</a:t>
            </a:r>
          </a:p>
          <a:p>
            <a:pPr marL="353695" lvl="0" indent="-133985">
              <a:lnSpc>
                <a:spcPct val="115000"/>
              </a:lnSpc>
              <a:tabLst>
                <a:tab pos="353695" algn="l"/>
                <a:tab pos="369062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величину одной доли умножить на количество взятых долей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3695" indent="-133985">
              <a:lnSpc>
                <a:spcPct val="115000"/>
              </a:lnSpc>
              <a:tabLst>
                <a:tab pos="353695" algn="l"/>
                <a:tab pos="3690620" algn="l"/>
              </a:tabLst>
            </a:pPr>
            <a:endParaRPr lang="ru-RU" sz="16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849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ndrashova\Desktop\1613625437_92-p-fon-dlya-prezentatsii-matematika-v-nachaln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283968" y="2420888"/>
            <a:ext cx="4572000" cy="533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800" dirty="0" smtClean="0">
              <a:effectLst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</a:rPr>
              <a:t>                                                                                                                                         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Таблица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5385996"/>
                  </p:ext>
                </p:extLst>
              </p:nvPr>
            </p:nvGraphicFramePr>
            <p:xfrm>
              <a:off x="395536" y="116633"/>
              <a:ext cx="8460432" cy="657087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062772"/>
                    <a:gridCol w="397660"/>
                  </a:tblGrid>
                  <a:tr h="129614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Закрасить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данной  </a:t>
                          </a: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фигуры: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 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Оцени </a:t>
                          </a: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себя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:   </a:t>
                          </a:r>
                          <a:r>
                            <a:rPr lang="ru-RU" sz="36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                        </a:t>
                          </a:r>
                          <a:endParaRPr lang="ru-RU" sz="26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2274" marR="42274" marT="0" marB="0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 </a:t>
                          </a:r>
                          <a:endParaRPr lang="ru-RU" sz="7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42274" marR="42274" marT="0" marB="0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</a:tr>
                  <a:tr h="24482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Найти</a:t>
                          </a: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: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числа </a:t>
                          </a: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15 </a:t>
                          </a:r>
                          <a:r>
                            <a:rPr lang="ru-RU" sz="2600" u="sng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_______</a:t>
                          </a:r>
                          <a:r>
                            <a:rPr lang="ru-RU" sz="3200" u="sng" dirty="0" smtClean="0">
                              <a:solidFill>
                                <a:srgbClr val="C0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</a:t>
                          </a:r>
                          <a:r>
                            <a:rPr lang="ru-RU" sz="2600" u="sng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________</a:t>
                          </a:r>
                          <a:endParaRPr lang="ru-RU" sz="2600" u="sng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числа   18,  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________</a:t>
                          </a:r>
                          <a:r>
                            <a:rPr lang="ru-RU" sz="3200" u="sng" dirty="0" smtClean="0">
                              <a:solidFill>
                                <a:srgbClr val="C0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12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_________</a:t>
                          </a:r>
                          <a:endParaRPr lang="ru-RU" sz="26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числа 50     </a:t>
                          </a:r>
                          <a:r>
                            <a:rPr lang="ru-RU" sz="26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________</a:t>
                          </a:r>
                          <a:r>
                            <a:rPr lang="ru-RU" sz="3200" b="1" u="sng" dirty="0" smtClean="0">
                              <a:solidFill>
                                <a:srgbClr val="C0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</a:t>
                          </a:r>
                          <a:r>
                            <a:rPr lang="ru-RU" sz="2600" b="1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____________</a:t>
                          </a:r>
                          <a:endParaRPr lang="ru-RU" sz="2600" b="1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                                             </a:t>
                          </a: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Оцени себя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:     </a:t>
                          </a:r>
                          <a:r>
                            <a:rPr lang="ru-RU" sz="36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endParaRPr lang="ru-RU" sz="26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42274" marR="42274" marT="0" marB="0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 </a:t>
                          </a:r>
                          <a:endParaRPr lang="ru-RU" sz="7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42274" marR="42274" marT="0" marB="0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</a:tr>
                  <a:tr h="274220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Решить </a:t>
                          </a: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задачу. 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Длина одного отрезка 7 см, а другого на 8 см больше.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Узнай, сколько см </a:t>
                          </a:r>
                          <a:r>
                            <a:rPr lang="ru-RU" sz="2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второго  </a:t>
                          </a:r>
                          <a:r>
                            <a:rPr lang="ru-RU" sz="26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отрезка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.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32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u-RU" sz="3200" dirty="0" smtClean="0">
                              <a:solidFill>
                                <a:srgbClr val="C0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1) (7+8) =</a:t>
                          </a:r>
                          <a:r>
                            <a:rPr lang="ru-RU" sz="3200" baseline="0" dirty="0" smtClean="0">
                              <a:solidFill>
                                <a:srgbClr val="C0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15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3200" dirty="0" smtClean="0">
                              <a:solidFill>
                                <a:srgbClr val="C0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2) 15 : 5 ∙ 3 = 9 см </a:t>
                          </a:r>
                          <a:r>
                            <a:rPr lang="ru-RU" sz="32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                   </a:t>
                          </a:r>
                          <a:r>
                            <a:rPr lang="ru-RU" sz="2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Оцени себя:   </a:t>
                          </a:r>
                          <a:r>
                            <a:rPr lang="ru-RU" sz="36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2600" dirty="0" smtClean="0">
                            <a:solidFill>
                              <a:srgbClr val="FF0000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42274" marR="42274" marT="0" marB="0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 </a:t>
                          </a:r>
                          <a:endParaRPr lang="ru-RU" sz="7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42274" marR="42274" marT="0" marB="0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FF000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Таблица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5385996"/>
                  </p:ext>
                </p:extLst>
              </p:nvPr>
            </p:nvGraphicFramePr>
            <p:xfrm>
              <a:off x="395536" y="116633"/>
              <a:ext cx="8460432" cy="652729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062772"/>
                    <a:gridCol w="397660"/>
                  </a:tblGrid>
                  <a:tr h="129614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2274" marR="42274" marT="0" marB="0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76" r="-4913" b="-417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 </a:t>
                          </a:r>
                          <a:endParaRPr lang="ru-RU" sz="7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42274" marR="42274" marT="0" marB="0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</a:tr>
                  <a:tr h="248894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2274" marR="42274" marT="0" marB="0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76" t="-52206" r="-4913" b="-117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 </a:t>
                          </a:r>
                          <a:endParaRPr lang="ru-RU" sz="7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42274" marR="42274" marT="0" marB="0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</a:tr>
                  <a:tr h="274220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2274" marR="42274" marT="0" marB="0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3"/>
                          <a:stretch>
                            <a:fillRect l="-76" t="-138000" r="-4913" b="-6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</a:rPr>
                            <a:t> </a:t>
                          </a:r>
                          <a:endParaRPr lang="ru-RU" sz="7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42274" marR="42274" marT="0" marB="0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FF0000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390705"/>
              </p:ext>
            </p:extLst>
          </p:nvPr>
        </p:nvGraphicFramePr>
        <p:xfrm>
          <a:off x="5940152" y="332656"/>
          <a:ext cx="216000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  <a:gridCol w="360000"/>
                <a:gridCol w="360160"/>
                <a:gridCol w="359840"/>
                <a:gridCol w="360000"/>
              </a:tblGrid>
              <a:tr h="72000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312</TotalTime>
  <Words>445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Пакет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Kondrashova</dc:creator>
  <cp:lastModifiedBy>Kondrashova</cp:lastModifiedBy>
  <cp:revision>18</cp:revision>
  <dcterms:created xsi:type="dcterms:W3CDTF">2021-11-12T06:58:38Z</dcterms:created>
  <dcterms:modified xsi:type="dcterms:W3CDTF">2021-12-17T10:57:12Z</dcterms:modified>
</cp:coreProperties>
</file>