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7DF18680-E054-41AD-8BC1-D1AEF772440D}" styleName="Средний стиль 2 -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23.03.2021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43608" y="4509120"/>
            <a:ext cx="8280920" cy="234888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Использование </a:t>
            </a:r>
            <a:r>
              <a:rPr lang="ru-RU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 </a:t>
            </a:r>
            <a:br>
              <a:rPr lang="ru-RU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образовательной деятельности системы </a:t>
            </a:r>
            <a: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9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практико-ориентированных заданий, повышающих качество </a:t>
            </a:r>
            <a:r>
              <a:rPr lang="ru-RU" sz="4900" b="1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обученности</a:t>
            </a:r>
            <a:r>
              <a:rPr lang="ru-RU" sz="49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школьников.</a:t>
            </a:r>
            <a:r>
              <a:rPr lang="ru-RU" sz="4900" dirty="0" smtClean="0"/>
              <a:t/>
            </a:r>
            <a:br>
              <a:rPr lang="ru-RU" sz="4900" dirty="0" smtClean="0"/>
            </a:br>
            <a:endParaRPr lang="ru-RU" sz="49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5373216"/>
            <a:ext cx="7406640" cy="432048"/>
          </a:xfrm>
        </p:spPr>
        <p:txBody>
          <a:bodyPr>
            <a:normAutofit lnSpcReduction="10000"/>
          </a:bodyPr>
          <a:lstStyle/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36712"/>
          </a:xfrm>
        </p:spPr>
        <p:txBody>
          <a:bodyPr>
            <a:normAutofit/>
          </a:bodyPr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Задание 3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35496" y="836715"/>
          <a:ext cx="9108504" cy="620677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793304"/>
                <a:gridCol w="1828800"/>
                <a:gridCol w="1828800"/>
                <a:gridCol w="1828800"/>
                <a:gridCol w="1828800"/>
              </a:tblGrid>
              <a:tr h="7363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Продукты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Магазин 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«Магнит»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Стоимость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продуктов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Магазин 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 pitchFamily="18" charset="0"/>
                          <a:cs typeface="Times New Roman" pitchFamily="18" charset="0"/>
                        </a:rPr>
                        <a:t>«Пятёрочка»</a:t>
                      </a: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Стоимость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 pitchFamily="18" charset="0"/>
                          <a:cs typeface="Times New Roman" pitchFamily="18" charset="0"/>
                        </a:rPr>
                        <a:t>продуктов</a:t>
                      </a:r>
                      <a:endParaRPr lang="ru-RU" sz="18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6054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Свекла 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1кг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28 р.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26 р.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6054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Морковь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1кг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18 р.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52 р.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6054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Лук       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кг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32 р.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36 р.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7363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Картофель </a:t>
                      </a:r>
                      <a:endParaRPr lang="ru-RU" sz="24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кг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20 р.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22 р.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7363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Капуста  </a:t>
                      </a: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кг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28 р.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34 р.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7363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Тушёнка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банка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150 р.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130р.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73632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Хлеб   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 </a:t>
                      </a: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буханка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22 р.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 pitchFamily="18" charset="0"/>
                          <a:cs typeface="Times New Roman" pitchFamily="18" charset="0"/>
                        </a:rPr>
                        <a:t>24 р.</a:t>
                      </a: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8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523261">
                <a:tc gridSpan="2"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2400">
                          <a:latin typeface="Times New Roman" pitchFamily="18" charset="0"/>
                          <a:cs typeface="Times New Roman" pitchFamily="18" charset="0"/>
                        </a:rPr>
                        <a:t>Итого</a:t>
                      </a:r>
                      <a:endParaRPr lang="ru-RU" sz="24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2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326" marR="83326"/>
                </a:tc>
                <a:tc>
                  <a:txBody>
                    <a:bodyPr/>
                    <a:lstStyle/>
                    <a:p>
                      <a:endParaRPr lang="ru-RU" sz="18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83326" marR="83326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71400"/>
            <a:ext cx="7498080" cy="1224136"/>
          </a:xfrm>
        </p:spPr>
        <p:txBody>
          <a:bodyPr/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Задание 4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043608" y="908720"/>
          <a:ext cx="8100392" cy="4464496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025098"/>
                <a:gridCol w="2025098"/>
                <a:gridCol w="1854460"/>
                <a:gridCol w="2195736"/>
              </a:tblGrid>
              <a:tr h="2609846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Кол-во человек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Вмести-мость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чайника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Вмести-мость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стакана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 pitchFamily="18" charset="0"/>
                          <a:cs typeface="Times New Roman" pitchFamily="18" charset="0"/>
                        </a:rPr>
                        <a:t>чайников</a:t>
                      </a:r>
                      <a:endParaRPr lang="ru-RU" sz="3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185465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3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 pitchFamily="18" charset="0"/>
                          <a:cs typeface="Times New Roman" pitchFamily="18" charset="0"/>
                        </a:rPr>
                        <a:t>2 л</a:t>
                      </a:r>
                      <a:endParaRPr lang="ru-RU" sz="3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200 мл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0" y="188637"/>
          <a:ext cx="8934449" cy="6713949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1059909"/>
                <a:gridCol w="5788734"/>
                <a:gridCol w="2085806"/>
              </a:tblGrid>
              <a:tr h="112344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№ </a:t>
                      </a:r>
                      <a:r>
                        <a:rPr lang="ru-RU" sz="360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/</a:t>
                      </a:r>
                      <a:r>
                        <a:rPr lang="ru-RU" sz="3600" dirty="0" err="1">
                          <a:latin typeface="Times New Roman" pitchFamily="18" charset="0"/>
                          <a:cs typeface="Times New Roman" pitchFamily="18" charset="0"/>
                        </a:rPr>
                        <a:t>п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Виды расчетов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 pitchFamily="18" charset="0"/>
                          <a:cs typeface="Times New Roman" pitchFamily="18" charset="0"/>
                        </a:rPr>
                        <a:t>Кол-во</a:t>
                      </a:r>
                      <a:endParaRPr lang="ru-RU" sz="3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112344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1.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палаток 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(укажи каких)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2286120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 pitchFamily="18" charset="0"/>
                          <a:cs typeface="Times New Roman" pitchFamily="18" charset="0"/>
                        </a:rPr>
                        <a:t>2.</a:t>
                      </a:r>
                      <a:endParaRPr lang="ru-RU" sz="3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kern="1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времени в пути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 (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укажи</a:t>
                      </a:r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7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36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способ передвижения)</a:t>
                      </a:r>
                      <a:endParaRPr lang="ru-RU" sz="3600" dirty="0" smtClean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140634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 pitchFamily="18" charset="0"/>
                          <a:cs typeface="Times New Roman" pitchFamily="18" charset="0"/>
                        </a:rPr>
                        <a:t>3.</a:t>
                      </a:r>
                      <a:endParaRPr lang="ru-RU" sz="3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Расход на закупку продуктов </a:t>
                      </a:r>
                    </a:p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 (укажи магазин)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730019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>
                          <a:latin typeface="Times New Roman" pitchFamily="18" charset="0"/>
                          <a:cs typeface="Times New Roman" pitchFamily="18" charset="0"/>
                        </a:rPr>
                        <a:t>4.</a:t>
                      </a:r>
                      <a:endParaRPr lang="ru-RU" sz="360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чайников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274638"/>
            <a:ext cx="8244408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Приглашаю тебя на свадьбу дочери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447800"/>
            <a:ext cx="8172400" cy="5581600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ru-RU" b="1" dirty="0" smtClean="0"/>
              <a:t>        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ом № 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ж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есть по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орой. Зеленая </a:t>
            </a:r>
            <a:r>
              <a:rPr lang="ru-RU" sz="5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5200" dirty="0" err="1" smtClean="0">
                <a:latin typeface="Times New Roman" pitchFamily="18" charset="0"/>
                <a:cs typeface="Times New Roman" pitchFamily="18" charset="0"/>
              </a:rPr>
              <a:t>верь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 налево. 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ам будет много 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остей. 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   </a:t>
            </a:r>
          </a:p>
          <a:p>
            <a:pPr>
              <a:buNone/>
            </a:pP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Моя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очка 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ома 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ате. 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Ш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аль, что из-за 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ел не могу тебя встретить.</a:t>
            </a:r>
          </a:p>
          <a:p>
            <a:pPr>
              <a:buNone/>
            </a:pPr>
            <a:r>
              <a:rPr lang="ru-RU" sz="5200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ока                     </a:t>
            </a:r>
            <a:r>
              <a:rPr lang="ru-RU" sz="5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</a:t>
            </a:r>
            <a:r>
              <a:rPr lang="ru-RU" sz="5200" dirty="0" smtClean="0">
                <a:latin typeface="Times New Roman" pitchFamily="18" charset="0"/>
                <a:cs typeface="Times New Roman" pitchFamily="18" charset="0"/>
              </a:rPr>
              <a:t>ахар</a:t>
            </a:r>
            <a:r>
              <a:rPr lang="ru-RU" sz="5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52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400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274638"/>
            <a:ext cx="8100392" cy="1143000"/>
          </a:xfrm>
        </p:spPr>
        <p:txBody>
          <a:bodyPr>
            <a:noAutofit/>
          </a:bodyPr>
          <a:lstStyle/>
          <a:p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Прочитайте отрывки из стихотворений</a:t>
            </a:r>
            <a:endParaRPr lang="ru-RU" sz="44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95536" y="1447800"/>
            <a:ext cx="8748464" cy="5410200"/>
          </a:xfrm>
        </p:spPr>
        <p:txBody>
          <a:bodyPr>
            <a:normAutofit fontScale="92500"/>
          </a:bodyPr>
          <a:lstStyle/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л -    м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шк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-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- 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л,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- т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л -      м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шк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-       л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- .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М -     -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  -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,  -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м</a:t>
            </a:r>
            <a:endParaRPr lang="ru-RU" sz="4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В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л – к - - 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кр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- - .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        </a:t>
            </a:r>
          </a:p>
          <a:p>
            <a:pPr>
              <a:buNone/>
            </a:pP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Пр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т -  к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м     л – ч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тьс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</a:t>
            </a:r>
          </a:p>
          <a:p>
            <a:pPr>
              <a:buNone/>
            </a:pP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-    к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р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в -     -    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лч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4000" dirty="0" err="1" smtClean="0">
                <a:latin typeface="Times New Roman" pitchFamily="18" charset="0"/>
                <a:cs typeface="Times New Roman" pitchFamily="18" charset="0"/>
              </a:rPr>
              <a:t>ц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 - 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0"/>
            <a:ext cx="7890080" cy="1196752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Справочная информация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908720"/>
            <a:ext cx="8460432" cy="5217443"/>
          </a:xfrm>
        </p:spPr>
        <p:txBody>
          <a:bodyPr>
            <a:normAutofit lnSpcReduction="10000"/>
          </a:bodyPr>
          <a:lstStyle/>
          <a:p>
            <a:pPr>
              <a:buNone/>
            </a:pPr>
            <a:r>
              <a:rPr lang="ru-RU" dirty="0" smtClean="0"/>
              <a:t>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Одной из древнейших мер длины, которой пользовались во многих странах мира, считается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локоть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расстояние от конца  вытянутого среднего пальца руки до локтевого сгиба (рис. 1). Ладонь и пальцы использовали в качестве измерительного инструмента еще древние египтяне. Позже на Руси широко использовали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пядь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-  расстояние между концами вытянутых большого и указательного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пальцев руки (рис.2)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23561" name="Rectangle 9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3553" name="Группа 1"/>
          <p:cNvGrpSpPr>
            <a:grpSpLocks/>
          </p:cNvGrpSpPr>
          <p:nvPr/>
        </p:nvGrpSpPr>
        <p:grpSpPr bwMode="auto">
          <a:xfrm>
            <a:off x="5004048" y="4725144"/>
            <a:ext cx="4139952" cy="2132856"/>
            <a:chOff x="1161" y="2574"/>
            <a:chExt cx="10316" cy="5373"/>
          </a:xfrm>
        </p:grpSpPr>
        <p:grpSp>
          <p:nvGrpSpPr>
            <p:cNvPr id="4" name="Group 3"/>
            <p:cNvGrpSpPr>
              <a:grpSpLocks/>
            </p:cNvGrpSpPr>
            <p:nvPr/>
          </p:nvGrpSpPr>
          <p:grpSpPr bwMode="auto">
            <a:xfrm>
              <a:off x="1161" y="2574"/>
              <a:ext cx="10316" cy="5373"/>
              <a:chOff x="1161" y="2574"/>
              <a:chExt cx="10316" cy="5373"/>
            </a:xfrm>
          </p:grpSpPr>
          <p:grpSp>
            <p:nvGrpSpPr>
              <p:cNvPr id="5" name="Group 4"/>
              <p:cNvGrpSpPr>
                <a:grpSpLocks/>
              </p:cNvGrpSpPr>
              <p:nvPr/>
            </p:nvGrpSpPr>
            <p:grpSpPr bwMode="auto">
              <a:xfrm>
                <a:off x="1161" y="2574"/>
                <a:ext cx="10316" cy="5373"/>
                <a:chOff x="1705" y="0"/>
                <a:chExt cx="10316" cy="5373"/>
              </a:xfrm>
            </p:grpSpPr>
            <p:pic>
              <p:nvPicPr>
                <p:cNvPr id="9" name="Picture 5" descr="локоть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clrChange>
                    <a:clrFrom>
                      <a:srgbClr val="F9F6FD"/>
                    </a:clrFrom>
                    <a:clrTo>
                      <a:srgbClr val="F9F6FD">
                        <a:alpha val="0"/>
                      </a:srgbClr>
                    </a:clrTo>
                  </a:clrChange>
                  <a:lum contrast="24000"/>
                </a:blip>
                <a:srcRect/>
                <a:stretch>
                  <a:fillRect/>
                </a:stretch>
              </p:blipFill>
              <p:spPr bwMode="auto">
                <a:xfrm>
                  <a:off x="1705" y="0"/>
                  <a:ext cx="10201" cy="5373"/>
                </a:xfrm>
                <a:prstGeom prst="rect">
                  <a:avLst/>
                </a:prstGeom>
                <a:noFill/>
              </p:spPr>
            </p:pic>
            <p:sp>
              <p:nvSpPr>
                <p:cNvPr id="10" name="Rectangle 6"/>
                <p:cNvSpPr>
                  <a:spLocks noChangeArrowheads="1"/>
                </p:cNvSpPr>
                <p:nvPr/>
              </p:nvSpPr>
              <p:spPr bwMode="auto">
                <a:xfrm>
                  <a:off x="4821" y="234"/>
                  <a:ext cx="7200" cy="5040"/>
                </a:xfrm>
                <a:prstGeom prst="rect">
                  <a:avLst/>
                </a:prstGeom>
                <a:solidFill>
                  <a:srgbClr val="FFFFFF"/>
                </a:solidFill>
                <a:ln w="9525">
                  <a:noFill/>
                  <a:miter lim="800000"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ru-RU"/>
                </a:p>
              </p:txBody>
            </p:sp>
          </p:grpSp>
          <p:pic>
            <p:nvPicPr>
              <p:cNvPr id="6" name="Picture 7" descr="пядь"/>
              <p:cNvPicPr>
                <a:picLocks noChangeAspect="1" noChangeArrowheads="1"/>
              </p:cNvPicPr>
              <p:nvPr/>
            </p:nvPicPr>
            <p:blipFill>
              <a:blip r:embed="rId3" cstate="print">
                <a:lum contrast="24000"/>
              </a:blip>
              <a:srcRect/>
              <a:stretch>
                <a:fillRect/>
              </a:stretch>
            </p:blipFill>
            <p:spPr bwMode="auto">
              <a:xfrm>
                <a:off x="7461" y="3654"/>
                <a:ext cx="3175" cy="3067"/>
              </a:xfrm>
              <a:prstGeom prst="rect">
                <a:avLst/>
              </a:prstGeom>
              <a:noFill/>
            </p:spPr>
          </p:pic>
        </p:grpSp>
        <p:sp>
          <p:nvSpPr>
            <p:cNvPr id="7" name="Text Box 8"/>
            <p:cNvSpPr txBox="1">
              <a:spLocks noChangeArrowheads="1"/>
            </p:cNvSpPr>
            <p:nvPr/>
          </p:nvSpPr>
          <p:spPr bwMode="auto">
            <a:xfrm>
              <a:off x="3321" y="5634"/>
              <a:ext cx="4320" cy="162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Рис. 1</a:t>
              </a:r>
              <a:endParaRPr kumimoji="0" lang="ru-RU" sz="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  <a:p>
              <a:pPr marL="0" marR="0" lvl="0" indent="0" algn="r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ea typeface="Calibri" pitchFamily="34" charset="0"/>
                  <a:cs typeface="Times New Roman" pitchFamily="18" charset="0"/>
                </a:rPr>
                <a:t>Рис. 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sp>
          <p:nvSpPr>
            <p:cNvPr id="8" name="Rectangle 9"/>
            <p:cNvSpPr>
              <a:spLocks noChangeArrowheads="1"/>
            </p:cNvSpPr>
            <p:nvPr/>
          </p:nvSpPr>
          <p:spPr bwMode="auto">
            <a:xfrm>
              <a:off x="2601" y="7434"/>
              <a:ext cx="1260" cy="360"/>
            </a:xfrm>
            <a:prstGeom prst="rect">
              <a:avLst/>
            </a:prstGeom>
            <a:solidFill>
              <a:srgbClr val="FFFFFF"/>
            </a:solidFill>
            <a:ln w="9525">
              <a:noFill/>
              <a:miter lim="800000"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1196752"/>
            <a:ext cx="8712968" cy="547260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         </a:t>
            </a:r>
            <a:r>
              <a:rPr lang="ru-RU" sz="4800" dirty="0" smtClean="0">
                <a:latin typeface="Times New Roman" pitchFamily="18" charset="0"/>
                <a:cs typeface="Times New Roman" pitchFamily="18" charset="0"/>
              </a:rPr>
              <a:t>Работа учителя – это постоянный поиск и творчество, поэтому каждый выбирает свои методы, пользуется своими индивидуальными приёмами.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1412776"/>
            <a:ext cx="10081120" cy="480060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48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6000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Благодарю за внимание!</a:t>
            </a:r>
            <a:endParaRPr lang="ru-RU" sz="6000" dirty="0">
              <a:solidFill>
                <a:schemeClr val="accent5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99592" y="1447800"/>
            <a:ext cx="8034096" cy="4800600"/>
          </a:xfrm>
        </p:spPr>
        <p:txBody>
          <a:bodyPr/>
          <a:lstStyle/>
          <a:p>
            <a:pPr>
              <a:buNone/>
            </a:pPr>
            <a:r>
              <a:rPr lang="ru-RU" sz="4400" dirty="0" smtClean="0"/>
              <a:t>   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«Главное – не то, чему учил, 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  а то –  чему научил»</a:t>
            </a:r>
          </a:p>
          <a:p>
            <a:pPr>
              <a:buNone/>
            </a:pP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                       </a:t>
            </a:r>
          </a:p>
          <a:p>
            <a:pPr>
              <a:buNone/>
            </a:pP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                  </a:t>
            </a:r>
          </a:p>
          <a:p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827584" y="332656"/>
            <a:ext cx="8640960" cy="6525344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Практико-ориентированные технологии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 – это организация учебного или внеклассного занятия, которая предполагает активную самостоятельную деятельность обучающихся, в результате чего происходит практическое и творческое овладение знаниями, навыками, умениями и развитие мыслительных способностей.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Обучение с использованием </a:t>
            </a:r>
            <a:br>
              <a:rPr lang="ru-RU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практико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– ориентированных заданий 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1600200"/>
            <a:ext cx="8388424" cy="5257800"/>
          </a:xfrm>
        </p:spPr>
        <p:txBody>
          <a:bodyPr>
            <a:normAutofit lnSpcReduction="1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более прочное усвоение информации через ассоциации с конкретными действиями и событиями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необычная формулировка, связь с жизнью,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межпредметные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связи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любознательности, творческой активности, логического и ассоциативного мышления </a:t>
            </a: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формирование  готовности к применению знаний и умений в процессе своей жизнедеятельности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48680"/>
            <a:ext cx="8229600" cy="504056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Алгоритм составления практико-ориентированных заданий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124744"/>
            <a:ext cx="9324528" cy="573325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1. Цель задания, его место на уроке, в теме,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 в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курсе.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2.Направленность задания (предметная, </a:t>
            </a: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межпредметная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3.Виды информации для составления   </a:t>
            </a:r>
          </a:p>
          <a:p>
            <a:pPr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задания.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4.Степень самостоятельности учащихся в </a:t>
            </a: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  получении и  обработке информации</a:t>
            </a: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5.Структура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задания.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lvl="0">
              <a:buNone/>
            </a:pP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        6.Форма ответа на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вопрос. </a:t>
            </a: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-171400"/>
            <a:ext cx="7498080" cy="1008112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Цели урока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620688"/>
            <a:ext cx="8964488" cy="6480720"/>
          </a:xfrm>
        </p:spPr>
        <p:txBody>
          <a:bodyPr>
            <a:normAutofit fontScale="85000" lnSpcReduction="20000"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предметная: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введение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учащихся в культуру работы с задачами с помощью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метапредмета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«Задача»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методологическая: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развитие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логического мышления учащихся путем установления причинно- следственных связей, развитие интереса к предмету через способы самоорганизации и организации групп для решения задач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err="1" smtClean="0">
                <a:latin typeface="Times New Roman" pitchFamily="18" charset="0"/>
                <a:cs typeface="Times New Roman" pitchFamily="18" charset="0"/>
              </a:rPr>
              <a:t>метапредметная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формирование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умений по решению задач на разном учебном материале с помощью </a:t>
            </a:r>
            <a:r>
              <a:rPr lang="ru-RU" b="1" dirty="0" err="1" smtClean="0">
                <a:latin typeface="Times New Roman" pitchFamily="18" charset="0"/>
                <a:cs typeface="Times New Roman" pitchFamily="18" charset="0"/>
              </a:rPr>
              <a:t>метапредмета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«Задача»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решать задачи на выработку моделей и способов их употребления на уроках математики из других учебных предметов; введение в культуру работы с задачами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0"/>
            <a:ext cx="7498080" cy="836712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Задачи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692696"/>
            <a:ext cx="8388424" cy="6165304"/>
          </a:xfrm>
        </p:spPr>
        <p:txBody>
          <a:bodyPr>
            <a:normAutofit fontScale="62500" lnSpcReduction="20000"/>
          </a:bodyPr>
          <a:lstStyle/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образовательные: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обобщить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знания и способы решения задач;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формировать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 учащихся умения в применении полученных знаний в других предметных областях.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развивающие: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развивать познавательный интерес, творческие способности учащихся,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развивать 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умение сравнивать, обобщать, правильно формулировать и излагать мысли;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развивать навыки реализации теоретических знаний в практической деятельности.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воспитательные: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навыки самоконтроля и взаимоконтроля;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культуру общения, умения работать в коллективе, взаимопомощи;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воспитывать настойчивость в достижении цели, умение не растеряться в проблемных ситуациях: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воспитывать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целостность личности, способной адаптироваться в постоянно изменяющемся мире, решать нестандартные жизненные задачи, т.е. успешно социализироваться в обществе.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 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Задание1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15616" y="1447800"/>
          <a:ext cx="7818832" cy="3332328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2606276"/>
                <a:gridCol w="2606278"/>
                <a:gridCol w="2606278"/>
              </a:tblGrid>
              <a:tr h="2077222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человек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четырех-местных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 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палаток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Количество </a:t>
                      </a:r>
                      <a:r>
                        <a:rPr lang="ru-RU" sz="3600" dirty="0" err="1" smtClean="0">
                          <a:latin typeface="Times New Roman" pitchFamily="18" charset="0"/>
                          <a:cs typeface="Times New Roman" pitchFamily="18" charset="0"/>
                        </a:rPr>
                        <a:t>трех-местных</a:t>
                      </a:r>
                      <a:r>
                        <a:rPr lang="ru-RU" sz="3600" dirty="0" smtClean="0"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600" dirty="0">
                          <a:latin typeface="Times New Roman" pitchFamily="18" charset="0"/>
                          <a:cs typeface="Times New Roman" pitchFamily="18" charset="0"/>
                        </a:rPr>
                        <a:t>палаток</a:t>
                      </a:r>
                      <a:endParaRPr lang="ru-RU" sz="3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984098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800" b="1" dirty="0">
                          <a:latin typeface="Times New Roman" pitchFamily="18" charset="0"/>
                          <a:cs typeface="Times New Roman" pitchFamily="18" charset="0"/>
                        </a:rPr>
                        <a:t>30</a:t>
                      </a:r>
                      <a:endParaRPr lang="ru-RU" sz="4800" b="1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95" marR="6249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31640" y="260648"/>
            <a:ext cx="7498080" cy="1143000"/>
          </a:xfrm>
        </p:spPr>
        <p:txBody>
          <a:bodyPr/>
          <a:lstStyle/>
          <a:p>
            <a:r>
              <a:rPr lang="ru-RU" b="1" u="sng" dirty="0" smtClean="0">
                <a:latin typeface="Times New Roman" pitchFamily="18" charset="0"/>
                <a:cs typeface="Times New Roman" pitchFamily="18" charset="0"/>
              </a:rPr>
              <a:t>Задание 2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1115616" y="1447800"/>
          <a:ext cx="7818832" cy="3821549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3873411"/>
                <a:gridCol w="3945421"/>
              </a:tblGrid>
              <a:tr h="12124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kern="100" dirty="0">
                          <a:latin typeface="Times New Roman" pitchFamily="18" charset="0"/>
                          <a:cs typeface="Times New Roman" pitchFamily="18" charset="0"/>
                        </a:rPr>
                        <a:t>Способ передвижения</a:t>
                      </a:r>
                      <a:endParaRPr lang="ru-RU" sz="4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kern="100" dirty="0">
                          <a:latin typeface="Times New Roman" pitchFamily="18" charset="0"/>
                          <a:cs typeface="Times New Roman" pitchFamily="18" charset="0"/>
                        </a:rPr>
                        <a:t>Кол-во времени в пути</a:t>
                      </a:r>
                      <a:endParaRPr lang="ru-RU" sz="4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</a:tr>
              <a:tr h="12124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kern="100" dirty="0">
                          <a:latin typeface="Times New Roman" pitchFamily="18" charset="0"/>
                          <a:cs typeface="Times New Roman" pitchFamily="18" charset="0"/>
                        </a:rPr>
                        <a:t>На автобусе и пешком</a:t>
                      </a:r>
                      <a:endParaRPr lang="ru-RU" sz="4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/>
                        <a:t> </a:t>
                      </a:r>
                      <a:endParaRPr lang="ru-RU" sz="11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95" marR="62495" marT="0" marB="0"/>
                </a:tc>
              </a:tr>
              <a:tr h="1212461"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4000" kern="100" dirty="0">
                          <a:latin typeface="Times New Roman" pitchFamily="18" charset="0"/>
                          <a:cs typeface="Times New Roman" pitchFamily="18" charset="0"/>
                        </a:rPr>
                        <a:t>На автомобиле</a:t>
                      </a:r>
                      <a:endParaRPr lang="ru-RU" sz="40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2495" marR="62495" marT="0" marB="0"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600" kern="100" dirty="0"/>
                        <a:t> </a:t>
                      </a:r>
                      <a:endParaRPr lang="ru-RU" sz="11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2495" marR="62495" marT="0" marB="0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115</TotalTime>
  <Words>586</Words>
  <Application>Microsoft Office PowerPoint</Application>
  <PresentationFormat>Экран (4:3)</PresentationFormat>
  <Paragraphs>135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Солнцестояние</vt:lpstr>
      <vt:lpstr>                                                                                                                                       Использование в  образовательной деятельности системы  практико-ориентированных заданий, повышающих качество обученности школьников. </vt:lpstr>
      <vt:lpstr>Слайд 2</vt:lpstr>
      <vt:lpstr>Слайд 3</vt:lpstr>
      <vt:lpstr>Обучение с использованием  практико – ориентированных заданий </vt:lpstr>
      <vt:lpstr>Алгоритм составления практико-ориентированных заданий </vt:lpstr>
      <vt:lpstr>Цели урока</vt:lpstr>
      <vt:lpstr>Задачи</vt:lpstr>
      <vt:lpstr>Задание1</vt:lpstr>
      <vt:lpstr>Задание 2</vt:lpstr>
      <vt:lpstr>Задание 3</vt:lpstr>
      <vt:lpstr>Задание 4</vt:lpstr>
      <vt:lpstr>Слайд 12</vt:lpstr>
      <vt:lpstr>Приглашаю тебя на свадьбу дочери</vt:lpstr>
      <vt:lpstr>Прочитайте отрывки из стихотворений</vt:lpstr>
      <vt:lpstr>Справочная информация 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Использование в образовательной деятельности системы  практико-ориентированных заданий, повышающих качество обученности школьников. </dc:title>
  <dc:creator>Учитель</dc:creator>
  <cp:lastModifiedBy>Учитель</cp:lastModifiedBy>
  <cp:revision>14</cp:revision>
  <dcterms:created xsi:type="dcterms:W3CDTF">2021-03-22T06:08:02Z</dcterms:created>
  <dcterms:modified xsi:type="dcterms:W3CDTF">2021-03-23T08:55:25Z</dcterms:modified>
</cp:coreProperties>
</file>