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81" r:id="rId2"/>
    <p:sldId id="279" r:id="rId3"/>
    <p:sldId id="264" r:id="rId4"/>
    <p:sldId id="282" r:id="rId5"/>
    <p:sldId id="294" r:id="rId6"/>
    <p:sldId id="297" r:id="rId7"/>
    <p:sldId id="288" r:id="rId8"/>
    <p:sldId id="258" r:id="rId9"/>
    <p:sldId id="298" r:id="rId10"/>
    <p:sldId id="262" r:id="rId11"/>
    <p:sldId id="289" r:id="rId12"/>
    <p:sldId id="263" r:id="rId13"/>
    <p:sldId id="290" r:id="rId14"/>
    <p:sldId id="291" r:id="rId15"/>
    <p:sldId id="29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24B0"/>
    <a:srgbClr val="008000"/>
    <a:srgbClr val="35D75F"/>
    <a:srgbClr val="21BD07"/>
    <a:srgbClr val="EF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9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6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26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76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31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42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83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41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88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94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58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79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1E3BB-53A7-4D6F-B0F0-0CA3252F742F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BA5D4-40F7-4494-AE7D-E7D10B577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60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4.jp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4.jpg"/><Relationship Id="rId5" Type="http://schemas.openxmlformats.org/officeDocument/2006/relationships/audio" Target="../media/audio3.wav"/><Relationship Id="rId4" Type="http://schemas.openxmlformats.org/officeDocument/2006/relationships/audio" Target="../media/audio4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15.wav"/><Relationship Id="rId7" Type="http://schemas.openxmlformats.org/officeDocument/2006/relationships/image" Target="../media/image25.png"/><Relationship Id="rId2" Type="http://schemas.microsoft.com/office/2007/relationships/media" Target="../media/media14.mp3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5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edsovet.su/load/403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amaiya39.ru/feed/znakomstvo_s_geometricheskimi_figurami_v_stihotvornoj_forme_dlya_luchshego_vospriyatiya/" TargetMode="External"/><Relationship Id="rId5" Type="http://schemas.openxmlformats.org/officeDocument/2006/relationships/hyperlink" Target="http://34.ddoelets.ru/pages/_sidimdomaneskuchaem" TargetMode="External"/><Relationship Id="rId4" Type="http://schemas.openxmlformats.org/officeDocument/2006/relationships/hyperlink" Target="https://catherineasquithgallery.com/fony-dlja-prezentacij/7706-fon-dlja-detskoj-prezentacii-powerpoint-124-foto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4.wav"/><Relationship Id="rId7" Type="http://schemas.openxmlformats.org/officeDocument/2006/relationships/image" Target="../media/image5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1.jpeg"/><Relationship Id="rId11" Type="http://schemas.openxmlformats.org/officeDocument/2006/relationships/slide" Target="slide5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audio" Target="../media/media4.wav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wav"/><Relationship Id="rId13" Type="http://schemas.openxmlformats.org/officeDocument/2006/relationships/image" Target="../media/image10.png"/><Relationship Id="rId3" Type="http://schemas.microsoft.com/office/2007/relationships/media" Target="../media/media7.wav"/><Relationship Id="rId7" Type="http://schemas.microsoft.com/office/2007/relationships/media" Target="../media/media9.wav"/><Relationship Id="rId12" Type="http://schemas.openxmlformats.org/officeDocument/2006/relationships/image" Target="../media/image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wav"/><Relationship Id="rId11" Type="http://schemas.openxmlformats.org/officeDocument/2006/relationships/image" Target="../media/image9.jpeg"/><Relationship Id="rId5" Type="http://schemas.microsoft.com/office/2007/relationships/media" Target="../media/media8.wav"/><Relationship Id="rId10" Type="http://schemas.openxmlformats.org/officeDocument/2006/relationships/image" Target="../media/image4.jpg"/><Relationship Id="rId4" Type="http://schemas.openxmlformats.org/officeDocument/2006/relationships/audio" Target="../media/media7.wav"/><Relationship Id="rId9" Type="http://schemas.openxmlformats.org/officeDocument/2006/relationships/slideLayout" Target="../slideLayouts/slideLayout1.xml"/><Relationship Id="rId1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9.png"/><Relationship Id="rId18" Type="http://schemas.microsoft.com/office/2007/relationships/hdphoto" Target="../media/hdphoto5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17" Type="http://schemas.openxmlformats.org/officeDocument/2006/relationships/image" Target="../media/image21.png"/><Relationship Id="rId2" Type="http://schemas.openxmlformats.org/officeDocument/2006/relationships/audio" Target="../media/media11.wav"/><Relationship Id="rId16" Type="http://schemas.microsoft.com/office/2007/relationships/hdphoto" Target="../media/hdphoto4.wdp"/><Relationship Id="rId20" Type="http://schemas.openxmlformats.org/officeDocument/2006/relationships/image" Target="../media/image23.png"/><Relationship Id="rId1" Type="http://schemas.microsoft.com/office/2007/relationships/media" Target="../media/media11.wav"/><Relationship Id="rId6" Type="http://schemas.openxmlformats.org/officeDocument/2006/relationships/image" Target="../media/image14.jpg"/><Relationship Id="rId11" Type="http://schemas.openxmlformats.org/officeDocument/2006/relationships/image" Target="../media/image17.jpg"/><Relationship Id="rId5" Type="http://schemas.openxmlformats.org/officeDocument/2006/relationships/audio" Target="../media/audio2.wav"/><Relationship Id="rId15" Type="http://schemas.openxmlformats.org/officeDocument/2006/relationships/image" Target="../media/image20.png"/><Relationship Id="rId10" Type="http://schemas.microsoft.com/office/2007/relationships/hdphoto" Target="../media/hdphoto2.wdp"/><Relationship Id="rId19" Type="http://schemas.openxmlformats.org/officeDocument/2006/relationships/image" Target="../media/image22.png"/><Relationship Id="rId4" Type="http://schemas.openxmlformats.org/officeDocument/2006/relationships/audio" Target="../media/audio1.wav"/><Relationship Id="rId9" Type="http://schemas.openxmlformats.org/officeDocument/2006/relationships/image" Target="../media/image16.png"/><Relationship Id="rId1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Елена\Desktop\Шаблоны для интр игры\1580409968_7-p-shabloni-dlya-detskikh-fonov-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" y="-316"/>
            <a:ext cx="9201774" cy="685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endParaRPr lang="ru-RU" sz="2000" b="1" dirty="0">
              <a:solidFill>
                <a:srgbClr val="7030A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24876" y="1770667"/>
            <a:ext cx="7772400" cy="1500187"/>
          </a:xfrm>
        </p:spPr>
        <p:txBody>
          <a:bodyPr>
            <a:noAutofit/>
          </a:bodyPr>
          <a:lstStyle/>
          <a:p>
            <a:pPr algn="ctr"/>
            <a:endParaRPr lang="ru-RU" sz="4800" b="1" dirty="0" smtClean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4800" b="1" dirty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4800" b="1" dirty="0" smtClean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4800" b="1" dirty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4800" b="1" dirty="0" smtClean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cs typeface="Arial" pitchFamily="34" charset="0"/>
              </a:rPr>
              <a:t>Интерактивная </a:t>
            </a:r>
            <a:r>
              <a:rPr lang="ru-RU" sz="4800" b="1" dirty="0">
                <a:solidFill>
                  <a:srgbClr val="C00000"/>
                </a:solidFill>
                <a:cs typeface="Arial" pitchFamily="34" charset="0"/>
              </a:rPr>
              <a:t>игра</a:t>
            </a:r>
            <a:br>
              <a:rPr lang="ru-RU" sz="4800" b="1" dirty="0">
                <a:solidFill>
                  <a:srgbClr val="C00000"/>
                </a:solidFill>
                <a:cs typeface="Arial" pitchFamily="34" charset="0"/>
              </a:rPr>
            </a:br>
            <a:r>
              <a:rPr lang="ru-RU" sz="4800" b="1" dirty="0">
                <a:solidFill>
                  <a:srgbClr val="E824B0"/>
                </a:solidFill>
                <a:cs typeface="Arial" pitchFamily="34" charset="0"/>
              </a:rPr>
              <a:t>«</a:t>
            </a:r>
            <a:r>
              <a:rPr lang="ru-RU" sz="4800" b="1" dirty="0" smtClean="0">
                <a:solidFill>
                  <a:srgbClr val="E824B0"/>
                </a:solidFill>
                <a:cs typeface="Arial" pitchFamily="34" charset="0"/>
              </a:rPr>
              <a:t>Весёлые </a:t>
            </a:r>
            <a:r>
              <a:rPr lang="ru-RU" sz="4800" b="1" dirty="0">
                <a:solidFill>
                  <a:srgbClr val="E824B0"/>
                </a:solidFill>
                <a:cs typeface="Arial" pitchFamily="34" charset="0"/>
              </a:rPr>
              <a:t>фигурки  </a:t>
            </a:r>
            <a:r>
              <a:rPr lang="ru-RU" sz="4800" b="1" dirty="0" smtClean="0">
                <a:solidFill>
                  <a:srgbClr val="E824B0"/>
                </a:solidFill>
                <a:cs typeface="Arial" pitchFamily="34" charset="0"/>
              </a:rPr>
              <a:t>паровозика </a:t>
            </a:r>
            <a:r>
              <a:rPr lang="ru-RU" sz="4800" b="1" dirty="0">
                <a:solidFill>
                  <a:srgbClr val="E824B0"/>
                </a:solidFill>
                <a:cs typeface="Arial" pitchFamily="34" charset="0"/>
              </a:rPr>
              <a:t>Букашки»</a:t>
            </a:r>
            <a:br>
              <a:rPr lang="ru-RU" sz="4800" b="1" dirty="0">
                <a:solidFill>
                  <a:srgbClr val="E824B0"/>
                </a:solidFill>
                <a:cs typeface="Arial" pitchFamily="34" charset="0"/>
              </a:rPr>
            </a:br>
            <a:r>
              <a:rPr lang="ru-RU" sz="3600" b="1" dirty="0">
                <a:solidFill>
                  <a:srgbClr val="E824B0"/>
                </a:solidFill>
                <a:cs typeface="Arial" pitchFamily="34" charset="0"/>
              </a:rPr>
              <a:t>для детей 4-5лет</a:t>
            </a:r>
            <a:endParaRPr lang="ru-RU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635" y="3284984"/>
            <a:ext cx="35242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4266" y="6381327"/>
            <a:ext cx="520869" cy="5208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5157192"/>
            <a:ext cx="51780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000" b="1" dirty="0" smtClean="0">
                <a:solidFill>
                  <a:srgbClr val="002060"/>
                </a:solidFill>
              </a:rPr>
              <a:t>Автор: Данилова Е.Ю.</a:t>
            </a:r>
          </a:p>
          <a:p>
            <a:pPr lvl="0" algn="r"/>
            <a:r>
              <a:rPr lang="ru-RU" sz="2000" b="1" dirty="0" smtClean="0">
                <a:solidFill>
                  <a:srgbClr val="002060"/>
                </a:solidFill>
              </a:rPr>
              <a:t> воспитатель высшей категории </a:t>
            </a:r>
          </a:p>
          <a:p>
            <a:pPr lvl="0" algn="r"/>
            <a:r>
              <a:rPr lang="ru-RU" sz="2000" b="1" dirty="0" smtClean="0">
                <a:solidFill>
                  <a:srgbClr val="002060"/>
                </a:solidFill>
              </a:rPr>
              <a:t>ГБДОУ детский сад №1 </a:t>
            </a:r>
          </a:p>
          <a:p>
            <a:pPr lvl="0" algn="r"/>
            <a:r>
              <a:rPr lang="ru-RU" sz="2000" b="1" dirty="0" err="1" smtClean="0">
                <a:solidFill>
                  <a:srgbClr val="002060"/>
                </a:solidFill>
              </a:rPr>
              <a:t>Колпинского</a:t>
            </a:r>
            <a:r>
              <a:rPr lang="ru-RU" sz="2000" b="1" dirty="0" smtClean="0">
                <a:solidFill>
                  <a:srgbClr val="002060"/>
                </a:solidFill>
              </a:rPr>
              <a:t> района, Санкт  Петербурга.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02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7780" y="2126896"/>
            <a:ext cx="2592288" cy="317431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079728" y="456879"/>
            <a:ext cx="3528392" cy="1662042"/>
          </a:xfrm>
          <a:prstGeom prst="triangle">
            <a:avLst/>
          </a:prstGeom>
          <a:solidFill>
            <a:schemeClr val="accent2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4546581" y="1124744"/>
            <a:ext cx="756084" cy="673213"/>
          </a:xfrm>
          <a:prstGeom prst="flowChartConnec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568980" y="4563599"/>
            <a:ext cx="1188132" cy="37154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3673359" y="5891636"/>
            <a:ext cx="792088" cy="748797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8119096" y="4389333"/>
            <a:ext cx="792088" cy="72008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7059768" y="5109413"/>
            <a:ext cx="792088" cy="720080"/>
          </a:xfrm>
          <a:prstGeom prst="flowChartConnector">
            <a:avLst/>
          </a:prstGeom>
          <a:solidFill>
            <a:srgbClr val="E824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5577138" y="5945643"/>
            <a:ext cx="792088" cy="720080"/>
          </a:xfrm>
          <a:prstGeom prst="flowChartConnector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031039" y="5653648"/>
            <a:ext cx="826380" cy="72233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4646985" y="5353254"/>
            <a:ext cx="792088" cy="89913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5970667" y="4992499"/>
            <a:ext cx="792088" cy="899138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139225" y="97836"/>
            <a:ext cx="3467001" cy="1198039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Засели в домик нужные фигуры.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6" name="Улыбающееся лицо 25"/>
          <p:cNvSpPr/>
          <p:nvPr/>
        </p:nvSpPr>
        <p:spPr>
          <a:xfrm>
            <a:off x="3783389" y="2536033"/>
            <a:ext cx="763192" cy="77408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27" name="Блок-схема: узел 26"/>
          <p:cNvSpPr/>
          <p:nvPr/>
        </p:nvSpPr>
        <p:spPr>
          <a:xfrm>
            <a:off x="5028166" y="2536033"/>
            <a:ext cx="792088" cy="72008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узел 27"/>
          <p:cNvSpPr/>
          <p:nvPr/>
        </p:nvSpPr>
        <p:spPr>
          <a:xfrm>
            <a:off x="3854897" y="3763287"/>
            <a:ext cx="792088" cy="720080"/>
          </a:xfrm>
          <a:prstGeom prst="flowChartConnector">
            <a:avLst/>
          </a:prstGeom>
          <a:solidFill>
            <a:srgbClr val="E824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5086641" y="3779078"/>
            <a:ext cx="792088" cy="720080"/>
          </a:xfrm>
          <a:prstGeom prst="flowChartConnector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5128" y="3933057"/>
            <a:ext cx="3160728" cy="277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5406" y="62523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8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8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09550"/>
            <a:ext cx="9199563" cy="706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0146"/>
            <a:ext cx="4462463" cy="365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36912"/>
            <a:ext cx="397598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43136" y="6091158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8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альтернативный процесс 2"/>
          <p:cNvSpPr/>
          <p:nvPr/>
        </p:nvSpPr>
        <p:spPr>
          <a:xfrm>
            <a:off x="161510" y="116632"/>
            <a:ext cx="3816424" cy="63838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Закончи ряд!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19" name="Соединительная линия уступом 18"/>
          <p:cNvCxnSpPr/>
          <p:nvPr/>
        </p:nvCxnSpPr>
        <p:spPr>
          <a:xfrm>
            <a:off x="1763688" y="1434003"/>
            <a:ext cx="6624736" cy="1800200"/>
          </a:xfrm>
          <a:prstGeom prst="bentConnector3">
            <a:avLst/>
          </a:prstGeom>
          <a:ln w="76200">
            <a:solidFill>
              <a:srgbClr val="EF111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Блок-схема: узел 19"/>
          <p:cNvSpPr/>
          <p:nvPr/>
        </p:nvSpPr>
        <p:spPr>
          <a:xfrm>
            <a:off x="1691680" y="1062546"/>
            <a:ext cx="936104" cy="93610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960191" y="1110591"/>
            <a:ext cx="1116124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4553998" y="857939"/>
            <a:ext cx="1044116" cy="1152128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5873907" y="5235188"/>
            <a:ext cx="936104" cy="93610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4571453" y="2188031"/>
            <a:ext cx="936104" cy="93610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906439" y="5661248"/>
            <a:ext cx="1116124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652120" y="2866701"/>
            <a:ext cx="1116124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719572" y="2139629"/>
            <a:ext cx="1044116" cy="1152128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7002270" y="2578669"/>
            <a:ext cx="1044116" cy="1152128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454923" y="4371092"/>
            <a:ext cx="1584176" cy="86409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7083824" y="5517232"/>
            <a:ext cx="1044116" cy="1152128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524328" y="4390227"/>
            <a:ext cx="1116124" cy="864096"/>
          </a:xfrm>
          <a:prstGeom prst="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422" y="3416224"/>
            <a:ext cx="3492600" cy="3411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3612" y="6385882"/>
            <a:ext cx="442043" cy="44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1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09550"/>
            <a:ext cx="9199563" cy="706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0146"/>
            <a:ext cx="4462463" cy="365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36912"/>
            <a:ext cx="397598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43136" y="6091158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09550"/>
            <a:ext cx="9199563" cy="706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276872"/>
            <a:ext cx="4625193" cy="410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Паровоз букашка - минус (www.hotplayer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3242.0916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87624" y="6403602"/>
            <a:ext cx="376808" cy="376808"/>
          </a:xfrm>
          <a:prstGeom prst="rect">
            <a:avLst/>
          </a:prstGeom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476272" y="527392"/>
            <a:ext cx="5472608" cy="1728192"/>
          </a:xfrm>
          <a:prstGeom prst="wedgeRoundRectCallout">
            <a:avLst>
              <a:gd name="adj1" fmla="val -59062"/>
              <a:gd name="adj2" fmla="val 5513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</a:rPr>
              <a:t>До новых встреч!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1520" y="6370547"/>
            <a:ext cx="4095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15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3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4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09550"/>
            <a:ext cx="9199563" cy="706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916832"/>
            <a:ext cx="64807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pedsovet.su/load/403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catherineasquithgallery.com/fony-dlja-prezentacij/7706-fon-dlja-detskoj-prezentacii-powerpoint-124-foto.html</a:t>
            </a:r>
            <a:endParaRPr lang="ru-RU" dirty="0" smtClean="0"/>
          </a:p>
          <a:p>
            <a:endParaRPr lang="ru-RU" dirty="0"/>
          </a:p>
          <a:p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://34.ddoelets.ru/pages/_</a:t>
            </a:r>
            <a:r>
              <a:rPr lang="en-US" dirty="0" smtClean="0">
                <a:hlinkClick r:id="rId5"/>
              </a:rPr>
              <a:t>sidimdomaneskuchaem</a:t>
            </a:r>
            <a:endParaRPr lang="ru-RU" dirty="0" smtClean="0"/>
          </a:p>
          <a:p>
            <a:endParaRPr lang="ru-RU" dirty="0"/>
          </a:p>
          <a:p>
            <a:r>
              <a:rPr lang="en-US" dirty="0">
                <a:hlinkClick r:id="rId6"/>
              </a:rPr>
              <a:t>https://mamaiya39.ru/feed/znakomstvo_s_geometricheskimi_figurami_v_stihotvornoj_forme_dlya_luchshego_vospriyatiya</a:t>
            </a:r>
            <a:r>
              <a:rPr lang="en-US" dirty="0" smtClean="0">
                <a:hlinkClick r:id="rId6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1196752"/>
            <a:ext cx="6474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Используемые источники: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23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Елена\Desktop\Шаблоны для интр игры\1580409968_7-p-shabloni-dlya-detskikh-fonov-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138" y="-33694"/>
            <a:ext cx="9201774" cy="689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60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60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endParaRPr lang="ru-RU" sz="4000" b="1" dirty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134" y="1268760"/>
            <a:ext cx="8640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C00000"/>
                </a:solidFill>
              </a:rPr>
              <a:t>Цель: </a:t>
            </a:r>
            <a:r>
              <a:rPr lang="ru-RU" sz="2800" b="1" dirty="0">
                <a:solidFill>
                  <a:srgbClr val="002060"/>
                </a:solidFill>
              </a:rPr>
              <a:t>развитие элементарных математических представлений у дошкольников среднего  возраста.</a:t>
            </a:r>
          </a:p>
          <a:p>
            <a:pPr lvl="0"/>
            <a:r>
              <a:rPr lang="ru-RU" sz="2800" b="1" dirty="0">
                <a:solidFill>
                  <a:srgbClr val="C00000"/>
                </a:solidFill>
              </a:rPr>
              <a:t>Задачи: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</a:rPr>
              <a:t>развивать </a:t>
            </a:r>
            <a:r>
              <a:rPr lang="ru-RU" sz="2800" b="1" dirty="0">
                <a:solidFill>
                  <a:srgbClr val="002060"/>
                </a:solidFill>
              </a:rPr>
              <a:t>внимание, </a:t>
            </a:r>
            <a:r>
              <a:rPr lang="ru-RU" sz="2800" b="1" dirty="0" smtClean="0">
                <a:solidFill>
                  <a:srgbClr val="002060"/>
                </a:solidFill>
              </a:rPr>
              <a:t>память, активизировать </a:t>
            </a:r>
            <a:r>
              <a:rPr lang="ru-RU" sz="2800" b="1" dirty="0">
                <a:solidFill>
                  <a:srgbClr val="002060"/>
                </a:solidFill>
              </a:rPr>
              <a:t>мыслительные процессы;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</a:rPr>
              <a:t>с</a:t>
            </a:r>
            <a:r>
              <a:rPr lang="ru-RU" sz="2800" b="1" dirty="0" smtClean="0">
                <a:solidFill>
                  <a:srgbClr val="002060"/>
                </a:solidFill>
              </a:rPr>
              <a:t>пособствовать 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развитию </a:t>
            </a:r>
            <a:r>
              <a:rPr lang="ru-RU" sz="2800" b="1" dirty="0">
                <a:solidFill>
                  <a:srgbClr val="002060"/>
                </a:solidFill>
              </a:rPr>
              <a:t> коммуникативных </a:t>
            </a:r>
            <a:r>
              <a:rPr lang="ru-RU" sz="2800" b="1" dirty="0" smtClean="0">
                <a:solidFill>
                  <a:srgbClr val="002060"/>
                </a:solidFill>
              </a:rPr>
              <a:t>способностей</a:t>
            </a:r>
            <a:r>
              <a:rPr lang="en-US" sz="2800" b="1" dirty="0">
                <a:solidFill>
                  <a:srgbClr val="002060"/>
                </a:solidFill>
              </a:rPr>
              <a:t>.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Описание игры.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1" name="Объект 20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76064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    </a:t>
            </a:r>
            <a:r>
              <a:rPr lang="ru-RU" sz="2200" b="1" dirty="0" smtClean="0">
                <a:solidFill>
                  <a:srgbClr val="002060"/>
                </a:solidFill>
              </a:rPr>
              <a:t>Сказочный персонаж паровозик Букашка приглашает ребят в сказочный лес. На лесной полянке предлагает поиграть в весёлую игру с геометрическими фигурками. </a:t>
            </a:r>
          </a:p>
          <a:p>
            <a:pPr marL="0" indent="0" algn="just">
              <a:buNone/>
            </a:pPr>
            <a:r>
              <a:rPr lang="ru-RU" sz="2200" b="1" u="sng" dirty="0" smtClean="0">
                <a:solidFill>
                  <a:srgbClr val="C00000"/>
                </a:solidFill>
              </a:rPr>
              <a:t>Задание №1.</a:t>
            </a:r>
          </a:p>
          <a:p>
            <a:pPr marL="0" indent="0" algn="just">
              <a:buNone/>
            </a:pPr>
            <a:r>
              <a:rPr lang="ru-RU" sz="2200" b="1" u="sng" dirty="0" smtClean="0">
                <a:solidFill>
                  <a:srgbClr val="C00000"/>
                </a:solidFill>
              </a:rPr>
              <a:t>Цель:</a:t>
            </a:r>
            <a:r>
              <a:rPr lang="ru-RU" sz="2200" b="1" dirty="0" smtClean="0">
                <a:solidFill>
                  <a:srgbClr val="C0000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учить определять форму фигуры (треугольник), выделять её из группы других фигур; развивать внимание, мышление, восприятие.</a:t>
            </a:r>
          </a:p>
          <a:p>
            <a:pPr marL="0" indent="0" algn="just">
              <a:buNone/>
            </a:pP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  На игровом поле  расположены геометрические фигуры и пустая коробка.  </a:t>
            </a:r>
          </a:p>
          <a:p>
            <a:pPr marL="0" indent="0" algn="just">
              <a:buNone/>
            </a:pPr>
            <a:r>
              <a:rPr lang="ru-RU" sz="2200" b="1" u="sng" dirty="0" smtClean="0">
                <a:solidFill>
                  <a:srgbClr val="C00000"/>
                </a:solidFill>
              </a:rPr>
              <a:t>Задача: </a:t>
            </a:r>
            <a:r>
              <a:rPr lang="ru-RU" sz="2200" b="1" dirty="0" smtClean="0">
                <a:solidFill>
                  <a:srgbClr val="002060"/>
                </a:solidFill>
              </a:rPr>
              <a:t>найти все треугольники и сложить их в коробку.</a:t>
            </a:r>
          </a:p>
          <a:p>
            <a:pPr marL="0" indent="0" algn="just">
              <a:buNone/>
            </a:pPr>
            <a:r>
              <a:rPr lang="ru-RU" sz="2200" b="1" u="sng" dirty="0" smtClean="0">
                <a:solidFill>
                  <a:srgbClr val="C00000"/>
                </a:solidFill>
              </a:rPr>
              <a:t>Задание №2.</a:t>
            </a:r>
          </a:p>
          <a:p>
            <a:pPr marL="0" indent="0" algn="just">
              <a:buNone/>
            </a:pPr>
            <a:r>
              <a:rPr lang="ru-RU" sz="2200" b="1" u="sng" dirty="0" smtClean="0">
                <a:solidFill>
                  <a:srgbClr val="C00000"/>
                </a:solidFill>
              </a:rPr>
              <a:t>Цель:</a:t>
            </a:r>
            <a:r>
              <a:rPr lang="ru-RU" sz="2200" b="1" dirty="0" smtClean="0">
                <a:solidFill>
                  <a:srgbClr val="C0000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учить находить геометрическую фигуру по определенному признаку (форме-круг); развивать наблюдательность, внимание.</a:t>
            </a:r>
          </a:p>
          <a:p>
            <a:pPr marL="0" indent="0" algn="just">
              <a:buNone/>
            </a:pP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На игровом поле домик и вокруг него геометрические фигуры разной формы.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Задача: найти фигуры круглой формы и «заселить» их в домик.</a:t>
            </a:r>
          </a:p>
          <a:p>
            <a:pPr marL="0" indent="0" algn="just">
              <a:buNone/>
            </a:pPr>
            <a:r>
              <a:rPr lang="ru-RU" sz="2200" b="1" u="sng" dirty="0" smtClean="0">
                <a:solidFill>
                  <a:srgbClr val="C00000"/>
                </a:solidFill>
              </a:rPr>
              <a:t>Задание №3. </a:t>
            </a:r>
          </a:p>
          <a:p>
            <a:pPr marL="0" indent="0" algn="just">
              <a:buNone/>
            </a:pPr>
            <a:r>
              <a:rPr lang="ru-RU" sz="2200" b="1" u="sng" dirty="0" smtClean="0">
                <a:solidFill>
                  <a:srgbClr val="C00000"/>
                </a:solidFill>
              </a:rPr>
              <a:t>Цель: </a:t>
            </a:r>
            <a:r>
              <a:rPr lang="ru-RU" sz="2200" b="1" dirty="0" smtClean="0">
                <a:solidFill>
                  <a:srgbClr val="002060"/>
                </a:solidFill>
              </a:rPr>
              <a:t>развивать зрительное внимание, память, логическое мышление.</a:t>
            </a:r>
          </a:p>
          <a:p>
            <a:pPr marL="0" indent="0" algn="just">
              <a:buNone/>
            </a:pPr>
            <a:r>
              <a:rPr lang="ru-RU" sz="2200" b="1" u="sng" dirty="0" smtClean="0">
                <a:solidFill>
                  <a:srgbClr val="C00000"/>
                </a:solidFill>
              </a:rPr>
              <a:t>Задача:</a:t>
            </a:r>
            <a:r>
              <a:rPr lang="ru-RU" sz="2200" b="1" dirty="0" smtClean="0">
                <a:solidFill>
                  <a:srgbClr val="C0000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продолжить цепочку составленную из определённо – последовательных геометрических фигур ( желтый круг – красный квадрат – синий треугольник).</a:t>
            </a:r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81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Елена\Desktop\Шаблоны для интр игры\1580409968_7-p-shabloni-dlya-detskikh-fonov-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522" y="0"/>
            <a:ext cx="9233522" cy="688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00336" y="1844824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60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60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endParaRPr lang="ru-RU" sz="4000" b="1" dirty="0">
              <a:solidFill>
                <a:srgbClr val="002060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9" name="Паровоз - букашка (www.hotplayer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6392.04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17650" y="6337975"/>
            <a:ext cx="364921" cy="364921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327" y="2348880"/>
            <a:ext cx="4354413" cy="3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740" y="4797896"/>
            <a:ext cx="1905000" cy="1905000"/>
          </a:xfrm>
          <a:prstGeom prst="rect">
            <a:avLst/>
          </a:prstGeom>
        </p:spPr>
      </p:pic>
      <p:sp>
        <p:nvSpPr>
          <p:cNvPr id="10" name="Овальная выноска 9"/>
          <p:cNvSpPr/>
          <p:nvPr/>
        </p:nvSpPr>
        <p:spPr>
          <a:xfrm>
            <a:off x="3491880" y="226587"/>
            <a:ext cx="5508612" cy="1937578"/>
          </a:xfrm>
          <a:prstGeom prst="wedgeEllipseCallout">
            <a:avLst>
              <a:gd name="adj1" fmla="val -13469"/>
              <a:gd name="adj2" fmla="val 139480"/>
            </a:avLst>
          </a:prstGeom>
          <a:solidFill>
            <a:srgbClr val="FFFF00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Привет!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  </a:t>
            </a:r>
            <a:r>
              <a:rPr lang="ru-RU" sz="2800" b="1" i="1" dirty="0">
                <a:solidFill>
                  <a:srgbClr val="C00000"/>
                </a:solidFill>
              </a:rPr>
              <a:t>П</a:t>
            </a:r>
            <a:r>
              <a:rPr lang="ru-RU" sz="2800" b="1" i="1" dirty="0" smtClean="0">
                <a:solidFill>
                  <a:srgbClr val="C00000"/>
                </a:solidFill>
              </a:rPr>
              <a:t>редлагаю  поиграть с весёлыми фигурками!</a:t>
            </a:r>
            <a:endParaRPr lang="ru-RU" sz="2800" i="1" dirty="0">
              <a:solidFill>
                <a:srgbClr val="C00000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71599" y="6321176"/>
            <a:ext cx="453727" cy="453727"/>
          </a:xfrm>
          <a:prstGeom prst="rect">
            <a:avLst/>
          </a:prstGeom>
        </p:spPr>
      </p:pic>
      <p:sp>
        <p:nvSpPr>
          <p:cNvPr id="12" name="Стрелка вправо 11">
            <a:hlinkClick r:id="rId11" action="ppaction://hlinksldjump"/>
          </p:cNvPr>
          <p:cNvSpPr/>
          <p:nvPr/>
        </p:nvSpPr>
        <p:spPr>
          <a:xfrm>
            <a:off x="8316416" y="6405101"/>
            <a:ext cx="55819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69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8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8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2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2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8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Елена\Desktop\Шаблоны для интр игры\1580409968_7-p-shabloni-dlya-detskikh-fonov-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522" y="0"/>
            <a:ext cx="9233522" cy="688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00336" y="1844824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60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60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</a:br>
            <a:endParaRPr lang="ru-RU" sz="4000" b="1" dirty="0">
              <a:solidFill>
                <a:srgbClr val="002060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327" y="2348880"/>
            <a:ext cx="4354413" cy="3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740" y="4797896"/>
            <a:ext cx="1905000" cy="1905000"/>
          </a:xfrm>
          <a:prstGeom prst="rect">
            <a:avLst/>
          </a:prstGeom>
        </p:spPr>
      </p:pic>
      <p:sp>
        <p:nvSpPr>
          <p:cNvPr id="10" name="Овальная выноска 9"/>
          <p:cNvSpPr/>
          <p:nvPr/>
        </p:nvSpPr>
        <p:spPr>
          <a:xfrm>
            <a:off x="3491880" y="226587"/>
            <a:ext cx="5508612" cy="1937578"/>
          </a:xfrm>
          <a:prstGeom prst="wedgeEllipseCallout">
            <a:avLst>
              <a:gd name="adj1" fmla="val -13469"/>
              <a:gd name="adj2" fmla="val 139480"/>
            </a:avLst>
          </a:prstGeom>
          <a:solidFill>
            <a:srgbClr val="FFFF00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Какие  фигуры есть на свете, ты узнаешь,  отгадав загадки эти!</a:t>
            </a: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63329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18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2612748" y="776514"/>
            <a:ext cx="1577480" cy="15841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12438" y="908720"/>
            <a:ext cx="1155906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3019944" y="3085031"/>
            <a:ext cx="1170284" cy="1296144"/>
          </a:xfrm>
          <a:prstGeom prst="triangle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196684" y="3328675"/>
            <a:ext cx="1623958" cy="864096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39803" y="458483"/>
            <a:ext cx="2786580" cy="2131923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28575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882115" y="2764587"/>
            <a:ext cx="2786580" cy="2131923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28575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61240" y="2780928"/>
            <a:ext cx="2786580" cy="2169134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28575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07" y="4408795"/>
            <a:ext cx="3001841" cy="23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00899" y="632182"/>
            <a:ext cx="458588" cy="458588"/>
          </a:xfrm>
          <a:prstGeom prst="rect">
            <a:avLst/>
          </a:prstGeom>
        </p:spPr>
      </p:pic>
      <p:pic>
        <p:nvPicPr>
          <p:cNvPr id="2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004048" y="693912"/>
            <a:ext cx="448816" cy="448816"/>
          </a:xfrm>
          <a:prstGeom prst="rect">
            <a:avLst/>
          </a:prstGeom>
        </p:spPr>
      </p:pic>
      <p:pic>
        <p:nvPicPr>
          <p:cNvPr id="2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10378" y="2824619"/>
            <a:ext cx="504056" cy="504056"/>
          </a:xfrm>
          <a:prstGeom prst="rect">
            <a:avLst/>
          </a:prstGeom>
        </p:spPr>
      </p:pic>
      <p:pic>
        <p:nvPicPr>
          <p:cNvPr id="2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112424" y="2860623"/>
            <a:ext cx="448816" cy="448816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1882115" y="458484"/>
            <a:ext cx="2786580" cy="2176080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28575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" name="Управляющая кнопка: далее 17">
            <a:hlinkClick r:id="rId14" action="ppaction://hlinksldjump" highlightClick="1"/>
          </p:cNvPr>
          <p:cNvSpPr/>
          <p:nvPr/>
        </p:nvSpPr>
        <p:spPr>
          <a:xfrm>
            <a:off x="8532440" y="116632"/>
            <a:ext cx="611560" cy="43264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95854" y="115511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71175" y="119927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23852" y="332867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Black" panose="020B0A04020102020204" pitchFamily="34" charset="0"/>
              </a:rPr>
              <a:t>3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72507" y="348078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Black" panose="020B0A04020102020204" pitchFamily="34" charset="0"/>
              </a:rPr>
              <a:t>4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87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2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71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63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96226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10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10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9" grpId="0" animBg="1"/>
      <p:bldP spid="2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84" y="0"/>
            <a:ext cx="9199563" cy="7400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0146"/>
            <a:ext cx="4462463" cy="365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36912"/>
            <a:ext cx="397598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512" y="6858000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9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альтернативный процесс 4"/>
          <p:cNvSpPr/>
          <p:nvPr/>
        </p:nvSpPr>
        <p:spPr>
          <a:xfrm>
            <a:off x="249880" y="116632"/>
            <a:ext cx="4023488" cy="1345577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С</a:t>
            </a:r>
            <a:r>
              <a:rPr lang="ru-RU" sz="2400" b="1" dirty="0" smtClean="0">
                <a:solidFill>
                  <a:srgbClr val="C00000"/>
                </a:solidFill>
              </a:rPr>
              <a:t>ложи в коробку все треугольники!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33067" l="25205" r="693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09" t="7232" r="36575" b="67652"/>
          <a:stretch/>
        </p:blipFill>
        <p:spPr>
          <a:xfrm>
            <a:off x="2627784" y="3946554"/>
            <a:ext cx="1851060" cy="13560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461864"/>
            <a:ext cx="1656184" cy="1436276"/>
          </a:xfrm>
          <a:prstGeom prst="rect">
            <a:avLst/>
          </a:prstGeom>
        </p:spPr>
      </p:pic>
      <p:sp>
        <p:nvSpPr>
          <p:cNvPr id="11" name="Блок-схема: объединение 10"/>
          <p:cNvSpPr/>
          <p:nvPr/>
        </p:nvSpPr>
        <p:spPr>
          <a:xfrm>
            <a:off x="1724361" y="5738611"/>
            <a:ext cx="2339753" cy="848548"/>
          </a:xfrm>
          <a:prstGeom prst="flowChartMerge">
            <a:avLst/>
          </a:prstGeom>
          <a:solidFill>
            <a:srgbClr val="21BD07"/>
          </a:solidFill>
          <a:ln w="57150">
            <a:solidFill>
              <a:srgbClr val="FF0000"/>
            </a:solidFill>
          </a:ln>
          <a:scene3d>
            <a:camera prst="perspectiveContrastingLef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342" y="3775509"/>
            <a:ext cx="1078961" cy="10837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31" t="3587" r="-1618" b="63641"/>
          <a:stretch/>
        </p:blipFill>
        <p:spPr>
          <a:xfrm>
            <a:off x="4342708" y="5329773"/>
            <a:ext cx="1372910" cy="13000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14420" r="13632" b="5639"/>
          <a:stretch/>
        </p:blipFill>
        <p:spPr>
          <a:xfrm flipH="1">
            <a:off x="-180953" y="3132707"/>
            <a:ext cx="3075190" cy="292351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33067" l="25205" r="693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24" t="2451" r="31490" b="66447"/>
          <a:stretch/>
        </p:blipFill>
        <p:spPr>
          <a:xfrm>
            <a:off x="594051" y="3284985"/>
            <a:ext cx="1338687" cy="115292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59" y="4536707"/>
            <a:ext cx="1047668" cy="908559"/>
          </a:xfrm>
          <a:prstGeom prst="rect">
            <a:avLst/>
          </a:prstGeom>
        </p:spPr>
      </p:pic>
      <p:sp>
        <p:nvSpPr>
          <p:cNvPr id="21" name="Блок-схема: объединение 20"/>
          <p:cNvSpPr/>
          <p:nvPr/>
        </p:nvSpPr>
        <p:spPr>
          <a:xfrm>
            <a:off x="1362212" y="4624555"/>
            <a:ext cx="1265572" cy="598310"/>
          </a:xfrm>
          <a:prstGeom prst="flowChartMerge">
            <a:avLst/>
          </a:prstGeom>
          <a:solidFill>
            <a:srgbClr val="35D75F"/>
          </a:solidFill>
          <a:ln w="57150">
            <a:solidFill>
              <a:srgbClr val="FF0000"/>
            </a:solidFill>
          </a:ln>
          <a:scene3d>
            <a:camera prst="perspectiveContrastingLef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298" y="4000086"/>
            <a:ext cx="3449436" cy="264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49880" y="6317048"/>
            <a:ext cx="516116" cy="51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80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84" y="0"/>
            <a:ext cx="9199563" cy="7400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0146"/>
            <a:ext cx="4462463" cy="365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36912"/>
            <a:ext cx="397598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512" y="6858000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9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1862</TotalTime>
  <Words>268</Words>
  <Application>Microsoft Office PowerPoint</Application>
  <PresentationFormat>Экран (4:3)</PresentationFormat>
  <Paragraphs>50</Paragraphs>
  <Slides>15</Slides>
  <Notes>0</Notes>
  <HiddenSlides>0</HiddenSlides>
  <MMClips>18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Тема1</vt:lpstr>
      <vt:lpstr>      </vt:lpstr>
      <vt:lpstr>    </vt:lpstr>
      <vt:lpstr>Описание игры.</vt:lpstr>
      <vt:lpstr>      </vt:lpstr>
      <vt:lpstr>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sneginkamary</cp:lastModifiedBy>
  <cp:revision>144</cp:revision>
  <dcterms:created xsi:type="dcterms:W3CDTF">2017-02-04T02:25:57Z</dcterms:created>
  <dcterms:modified xsi:type="dcterms:W3CDTF">2022-02-26T14:43:15Z</dcterms:modified>
</cp:coreProperties>
</file>