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78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3" autoAdjust="0"/>
    <p:restoredTop sz="94660"/>
  </p:normalViewPr>
  <p:slideViewPr>
    <p:cSldViewPr>
      <p:cViewPr varScale="1">
        <p:scale>
          <a:sx n="65" d="100"/>
          <a:sy n="65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Relationship Id="rId9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2B0616-BABC-4A78-A3CE-A726F2F98F57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A77AF3-2E3A-4407-B7D8-475822E366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E61B6D-09CB-44F8-9C44-3E8875923EE3}" type="slidenum">
              <a:rPr lang="ru-RU"/>
              <a:pPr/>
              <a:t>4</a:t>
            </a:fld>
            <a:endParaRPr lang="ru-RU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/>
              <a:t>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0D95B9-1E1B-463C-99F1-1CD3786E3DEA}" type="slidenum">
              <a:rPr lang="ru-RU"/>
              <a:pPr/>
              <a:t>5</a:t>
            </a:fld>
            <a:endParaRPr lang="ru-RU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/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6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807F1-11D3-4ECC-BFB3-118F63D58B7B}" type="datetimeFigureOut">
              <a:rPr lang="ru-RU"/>
              <a:pPr>
                <a:defRPr/>
              </a:pPr>
              <a:t>12.12.2020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D262-3BA3-42F5-9029-7F54B15749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85A3F-C06B-4CF7-9FAA-27947C0C834B}" type="datetimeFigureOut">
              <a:rPr lang="ru-RU"/>
              <a:pPr>
                <a:defRPr/>
              </a:pPr>
              <a:t>12.12.2020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329C4-0216-40C2-94CB-B0E313E3C9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6993B-7264-42C0-95B8-4CAAFC42BCC6}" type="datetimeFigureOut">
              <a:rPr lang="ru-RU"/>
              <a:pPr>
                <a:defRPr/>
              </a:pPr>
              <a:t>12.12.2020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E5599-6825-460B-90A8-430D5288E0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2D4FF-B291-4DA2-B30B-C9BA52F5FC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8013" cy="14335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7013" cy="52911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6613" y="1600200"/>
            <a:ext cx="4038600" cy="2568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6613" y="4321175"/>
            <a:ext cx="4038600" cy="2570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0"/>
          </p:nvPr>
        </p:nvSpPr>
        <p:spPr>
          <a:xfrm>
            <a:off x="457200" y="6245225"/>
            <a:ext cx="2132013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idx="11"/>
          </p:nvPr>
        </p:nvSpPr>
        <p:spPr>
          <a:xfrm>
            <a:off x="3124200" y="6245225"/>
            <a:ext cx="2894013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2"/>
          </p:nvPr>
        </p:nvSpPr>
        <p:spPr>
          <a:xfrm>
            <a:off x="6553200" y="6245225"/>
            <a:ext cx="2132013" cy="474663"/>
          </a:xfrm>
        </p:spPr>
        <p:txBody>
          <a:bodyPr/>
          <a:lstStyle>
            <a:lvl1pPr>
              <a:defRPr/>
            </a:lvl1pPr>
          </a:lstStyle>
          <a:p>
            <a:fld id="{DAC016D9-9BD3-40C9-B597-E25F2631AD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932D1-AFA7-4655-B033-FA5CE37E130C}" type="datetimeFigureOut">
              <a:rPr lang="ru-RU"/>
              <a:pPr>
                <a:defRPr/>
              </a:pPr>
              <a:t>12.12.2020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631E2-0CAC-47DD-AC25-5228AF49B2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2D292-E8CC-48A1-8419-3F446F759920}" type="datetimeFigureOut">
              <a:rPr lang="ru-RU"/>
              <a:pPr>
                <a:defRPr/>
              </a:pPr>
              <a:t>12.12.2020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47C24-988B-406D-91C3-7FBE7241F9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D0E0A-A1C7-4AF3-9473-C26F8B754674}" type="datetimeFigureOut">
              <a:rPr lang="ru-RU"/>
              <a:pPr>
                <a:defRPr/>
              </a:pPr>
              <a:t>12.12.2020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9BB84-339B-4F1F-BE05-8E6D9375A1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0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2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9E674-5961-4D37-8C79-36F2FDDECA4C}" type="datetimeFigureOut">
              <a:rPr lang="ru-RU"/>
              <a:pPr>
                <a:defRPr/>
              </a:pPr>
              <a:t>12.12.2020</a:t>
            </a:fld>
            <a:endParaRPr lang="ru-RU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A20A9-D0A2-4D78-B86B-9CA3B1855F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CA436-FEF1-4C34-B6AE-70DA8C3F828C}" type="datetimeFigureOut">
              <a:rPr lang="ru-RU"/>
              <a:pPr>
                <a:defRPr/>
              </a:pPr>
              <a:t>12.12.2020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BCAA9-B63F-4798-9636-F89E6415E5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B6DFA-AF24-420F-85A1-1C17AD8214E0}" type="datetimeFigureOut">
              <a:rPr lang="ru-RU"/>
              <a:pPr>
                <a:defRPr/>
              </a:pPr>
              <a:t>12.12.2020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E3CC1-0C7D-44E5-8AD7-2A6B1F62D7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9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F401B-99D8-42A3-81E5-80CE1AA9175D}" type="datetimeFigureOut">
              <a:rPr lang="ru-RU"/>
              <a:pPr>
                <a:defRPr/>
              </a:pPr>
              <a:t>12.12.2020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05C97-097E-477E-B185-477D54E1E7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E0A9D-DDC7-420A-AAAE-4A4DEBF62602}" type="datetimeFigureOut">
              <a:rPr lang="ru-RU"/>
              <a:pPr>
                <a:defRPr/>
              </a:pPr>
              <a:t>12.12.2020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1FBEA-227D-4BCE-90F7-0CA3306507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0" y="4572000"/>
            <a:ext cx="6781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2000" y="685800"/>
            <a:ext cx="7543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1FB7EB0-C48D-43A4-B235-A3595B78F811}" type="datetimeFigureOut">
              <a:rPr lang="ru-RU"/>
              <a:pPr>
                <a:defRPr/>
              </a:pPr>
              <a:t>12.12.2020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cs"/>
              </a:defRPr>
            </a:lvl1pPr>
          </a:lstStyle>
          <a:p>
            <a:pPr>
              <a:defRPr/>
            </a:pPr>
            <a:fld id="{61264FA0-6943-4310-BD37-30CFD6FADE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1" r:id="rId2"/>
    <p:sldLayoutId id="2147483849" r:id="rId3"/>
    <p:sldLayoutId id="2147483842" r:id="rId4"/>
    <p:sldLayoutId id="2147483850" r:id="rId5"/>
    <p:sldLayoutId id="2147483843" r:id="rId6"/>
    <p:sldLayoutId id="2147483844" r:id="rId7"/>
    <p:sldLayoutId id="2147483851" r:id="rId8"/>
    <p:sldLayoutId id="2147483845" r:id="rId9"/>
    <p:sldLayoutId id="2147483846" r:id="rId10"/>
    <p:sldLayoutId id="2147483847" r:id="rId11"/>
    <p:sldLayoutId id="2147483852" r:id="rId12"/>
    <p:sldLayoutId id="2147483853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4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7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oleObject" Target="../embeddings/oleObject27.bin"/><Relationship Id="rId18" Type="http://schemas.openxmlformats.org/officeDocument/2006/relationships/oleObject" Target="../embeddings/oleObject32.bin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21.bin"/><Relationship Id="rId12" Type="http://schemas.openxmlformats.org/officeDocument/2006/relationships/oleObject" Target="../embeddings/oleObject26.bin"/><Relationship Id="rId17" Type="http://schemas.openxmlformats.org/officeDocument/2006/relationships/oleObject" Target="../embeddings/oleObject31.bin"/><Relationship Id="rId2" Type="http://schemas.openxmlformats.org/officeDocument/2006/relationships/slideLayout" Target="../slideLayouts/slideLayout13.xml"/><Relationship Id="rId16" Type="http://schemas.openxmlformats.org/officeDocument/2006/relationships/oleObject" Target="../embeddings/oleObject30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0.bin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9.bin"/><Relationship Id="rId10" Type="http://schemas.openxmlformats.org/officeDocument/2006/relationships/oleObject" Target="../embeddings/oleObject24.bin"/><Relationship Id="rId19" Type="http://schemas.openxmlformats.org/officeDocument/2006/relationships/oleObject" Target="../embeddings/oleObject33.bin"/><Relationship Id="rId4" Type="http://schemas.openxmlformats.org/officeDocument/2006/relationships/oleObject" Target="../embeddings/oleObject18.bin"/><Relationship Id="rId9" Type="http://schemas.openxmlformats.org/officeDocument/2006/relationships/oleObject" Target="../embeddings/oleObject23.bin"/><Relationship Id="rId14" Type="http://schemas.openxmlformats.org/officeDocument/2006/relationships/oleObject" Target="../embeddings/oleObject28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34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301208"/>
            <a:ext cx="6781800" cy="870992"/>
          </a:xfrm>
        </p:spPr>
        <p:txBody>
          <a:bodyPr/>
          <a:lstStyle/>
          <a:p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764704"/>
            <a:ext cx="7920880" cy="36009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48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ru-RU" sz="6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Графический способ</a:t>
            </a:r>
          </a:p>
          <a:p>
            <a:pPr algn="ctr"/>
            <a:r>
              <a:rPr lang="ru-RU" sz="6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решения</a:t>
            </a:r>
          </a:p>
          <a:p>
            <a:pPr algn="ctr"/>
            <a:r>
              <a:rPr lang="ru-RU" sz="6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систем уравнений</a:t>
            </a:r>
            <a:endParaRPr lang="ru-RU" sz="6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762000" y="5301208"/>
            <a:ext cx="7770440" cy="870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Тема урока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AutoShape 1"/>
          <p:cNvSpPr>
            <a:spLocks noChangeArrowheads="1"/>
          </p:cNvSpPr>
          <p:nvPr/>
        </p:nvSpPr>
        <p:spPr bwMode="auto">
          <a:xfrm>
            <a:off x="827584" y="116632"/>
            <a:ext cx="7704138" cy="1331913"/>
          </a:xfrm>
          <a:prstGeom prst="roundRect">
            <a:avLst>
              <a:gd name="adj" fmla="val 16667"/>
            </a:avLst>
          </a:prstGeom>
          <a:noFill/>
          <a:ln w="3816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 i="1">
                <a:solidFill>
                  <a:srgbClr val="990000"/>
                </a:solidFill>
                <a:latin typeface="Times New Roman" pitchFamily="16" charset="0"/>
                <a:ea typeface="Droid Sans" charset="0"/>
                <a:cs typeface="Droid Sans" charset="0"/>
              </a:rPr>
              <a:t>Используя шаблон параболы,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 i="1">
                <a:solidFill>
                  <a:srgbClr val="990000"/>
                </a:solidFill>
                <a:latin typeface="Times New Roman" pitchFamily="16" charset="0"/>
                <a:ea typeface="Droid Sans" charset="0"/>
                <a:cs typeface="Droid Sans" charset="0"/>
              </a:rPr>
              <a:t>Постройте графики функций.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619672" y="1012726"/>
            <a:ext cx="3779838" cy="6094413"/>
            <a:chOff x="1088" y="694"/>
            <a:chExt cx="2381" cy="3839"/>
          </a:xfrm>
        </p:grpSpPr>
        <p:sp>
          <p:nvSpPr>
            <p:cNvPr id="9219" name="AutoShape 3"/>
            <p:cNvSpPr>
              <a:spLocks noChangeArrowheads="1"/>
            </p:cNvSpPr>
            <p:nvPr/>
          </p:nvSpPr>
          <p:spPr bwMode="auto">
            <a:xfrm>
              <a:off x="1088" y="1185"/>
              <a:ext cx="2381" cy="290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60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9220" name="Object 4"/>
            <p:cNvGraphicFramePr>
              <a:graphicFrameLocks noChangeAspect="1"/>
            </p:cNvGraphicFramePr>
            <p:nvPr/>
          </p:nvGraphicFramePr>
          <p:xfrm>
            <a:off x="1315" y="694"/>
            <a:ext cx="1919" cy="3839"/>
          </p:xfrm>
          <a:graphic>
            <a:graphicData uri="http://schemas.openxmlformats.org/presentationml/2006/ole">
              <p:oleObj spid="_x0000_s6146" name="Формула" r:id="rId4" imgW="939600" imgH="1447560" progId="Equation.3">
                <p:embed/>
              </p:oleObj>
            </a:graphicData>
          </a:graphic>
        </p:graphicFrame>
      </p:grpSp>
      <p:sp>
        <p:nvSpPr>
          <p:cNvPr id="9223" name="Freeform 7"/>
          <p:cNvSpPr>
            <a:spLocks noChangeArrowheads="1"/>
          </p:cNvSpPr>
          <p:nvPr/>
        </p:nvSpPr>
        <p:spPr bwMode="auto">
          <a:xfrm>
            <a:off x="6357938" y="2209800"/>
            <a:ext cx="1666875" cy="2446338"/>
          </a:xfrm>
          <a:custGeom>
            <a:avLst/>
            <a:gdLst/>
            <a:ahLst/>
            <a:cxnLst>
              <a:cxn ang="0">
                <a:pos x="367" y="32"/>
              </a:cxn>
              <a:cxn ang="0">
                <a:pos x="199" y="108"/>
              </a:cxn>
              <a:cxn ang="0">
                <a:pos x="23" y="28"/>
              </a:cxn>
              <a:cxn ang="0">
                <a:pos x="62" y="277"/>
              </a:cxn>
              <a:cxn ang="0">
                <a:pos x="217" y="980"/>
              </a:cxn>
              <a:cxn ang="0">
                <a:pos x="373" y="1401"/>
              </a:cxn>
              <a:cxn ang="0">
                <a:pos x="530" y="1541"/>
              </a:cxn>
              <a:cxn ang="0">
                <a:pos x="686" y="1401"/>
              </a:cxn>
              <a:cxn ang="0">
                <a:pos x="842" y="980"/>
              </a:cxn>
              <a:cxn ang="0">
                <a:pos x="999" y="278"/>
              </a:cxn>
              <a:cxn ang="0">
                <a:pos x="1039" y="60"/>
              </a:cxn>
              <a:cxn ang="0">
                <a:pos x="935" y="108"/>
              </a:cxn>
              <a:cxn ang="0">
                <a:pos x="791" y="16"/>
              </a:cxn>
              <a:cxn ang="0">
                <a:pos x="559" y="136"/>
              </a:cxn>
              <a:cxn ang="0">
                <a:pos x="367" y="32"/>
              </a:cxn>
            </a:cxnLst>
            <a:rect l="0" t="0" r="r" b="b"/>
            <a:pathLst>
              <a:path w="1050" h="1541">
                <a:moveTo>
                  <a:pt x="367" y="32"/>
                </a:moveTo>
                <a:cubicBezTo>
                  <a:pt x="307" y="27"/>
                  <a:pt x="256" y="109"/>
                  <a:pt x="199" y="108"/>
                </a:cubicBezTo>
                <a:cubicBezTo>
                  <a:pt x="142" y="107"/>
                  <a:pt x="46" y="0"/>
                  <a:pt x="23" y="28"/>
                </a:cubicBezTo>
                <a:cubicBezTo>
                  <a:pt x="0" y="56"/>
                  <a:pt x="30" y="118"/>
                  <a:pt x="62" y="277"/>
                </a:cubicBezTo>
                <a:cubicBezTo>
                  <a:pt x="94" y="436"/>
                  <a:pt x="165" y="793"/>
                  <a:pt x="217" y="980"/>
                </a:cubicBezTo>
                <a:cubicBezTo>
                  <a:pt x="269" y="1167"/>
                  <a:pt x="321" y="1307"/>
                  <a:pt x="373" y="1401"/>
                </a:cubicBezTo>
                <a:cubicBezTo>
                  <a:pt x="426" y="1494"/>
                  <a:pt x="477" y="1541"/>
                  <a:pt x="530" y="1541"/>
                </a:cubicBezTo>
                <a:cubicBezTo>
                  <a:pt x="582" y="1541"/>
                  <a:pt x="634" y="1494"/>
                  <a:pt x="686" y="1401"/>
                </a:cubicBezTo>
                <a:cubicBezTo>
                  <a:pt x="738" y="1307"/>
                  <a:pt x="790" y="1167"/>
                  <a:pt x="842" y="980"/>
                </a:cubicBezTo>
                <a:cubicBezTo>
                  <a:pt x="895" y="793"/>
                  <a:pt x="966" y="431"/>
                  <a:pt x="999" y="278"/>
                </a:cubicBezTo>
                <a:cubicBezTo>
                  <a:pt x="1032" y="125"/>
                  <a:pt x="1050" y="88"/>
                  <a:pt x="1039" y="60"/>
                </a:cubicBezTo>
                <a:cubicBezTo>
                  <a:pt x="1028" y="32"/>
                  <a:pt x="976" y="115"/>
                  <a:pt x="935" y="108"/>
                </a:cubicBezTo>
                <a:cubicBezTo>
                  <a:pt x="894" y="101"/>
                  <a:pt x="854" y="11"/>
                  <a:pt x="791" y="16"/>
                </a:cubicBezTo>
                <a:cubicBezTo>
                  <a:pt x="728" y="21"/>
                  <a:pt x="630" y="133"/>
                  <a:pt x="559" y="136"/>
                </a:cubicBezTo>
                <a:cubicBezTo>
                  <a:pt x="488" y="139"/>
                  <a:pt x="427" y="37"/>
                  <a:pt x="367" y="32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99CC00"/>
              </a:gs>
            </a:gsLst>
            <a:path path="rect">
              <a:fillToRect l="50000" t="50000" r="50000" b="50000"/>
            </a:path>
          </a:gradFill>
          <a:ln w="9360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4859338" y="2205038"/>
            <a:ext cx="3603625" cy="3965575"/>
            <a:chOff x="3061" y="1389"/>
            <a:chExt cx="2270" cy="2498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3061" y="1389"/>
              <a:ext cx="2270" cy="2498"/>
              <a:chOff x="3061" y="1389"/>
              <a:chExt cx="2270" cy="2498"/>
            </a:xfrm>
          </p:grpSpPr>
          <p:grpSp>
            <p:nvGrpSpPr>
              <p:cNvPr id="4" name="Group 3"/>
              <p:cNvGrpSpPr>
                <a:grpSpLocks/>
              </p:cNvGrpSpPr>
              <p:nvPr/>
            </p:nvGrpSpPr>
            <p:grpSpPr bwMode="auto">
              <a:xfrm>
                <a:off x="3061" y="1389"/>
                <a:ext cx="2270" cy="2498"/>
                <a:chOff x="3061" y="1389"/>
                <a:chExt cx="2270" cy="2498"/>
              </a:xfrm>
            </p:grpSpPr>
            <p:grpSp>
              <p:nvGrpSpPr>
                <p:cNvPr id="5" name="Group 4"/>
                <p:cNvGrpSpPr>
                  <a:grpSpLocks/>
                </p:cNvGrpSpPr>
                <p:nvPr/>
              </p:nvGrpSpPr>
              <p:grpSpPr bwMode="auto">
                <a:xfrm>
                  <a:off x="3061" y="1389"/>
                  <a:ext cx="1134" cy="2498"/>
                  <a:chOff x="3061" y="1389"/>
                  <a:chExt cx="1134" cy="2498"/>
                </a:xfrm>
              </p:grpSpPr>
              <p:sp>
                <p:nvSpPr>
                  <p:cNvPr id="10245" name="Line 5"/>
                  <p:cNvSpPr>
                    <a:spLocks noChangeShapeType="1"/>
                  </p:cNvSpPr>
                  <p:nvPr/>
                </p:nvSpPr>
                <p:spPr bwMode="auto">
                  <a:xfrm>
                    <a:off x="3061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46" name="Line 6"/>
                  <p:cNvSpPr>
                    <a:spLocks noChangeShapeType="1"/>
                  </p:cNvSpPr>
                  <p:nvPr/>
                </p:nvSpPr>
                <p:spPr bwMode="auto">
                  <a:xfrm>
                    <a:off x="3174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47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3288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48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3401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49" name="Line 9"/>
                  <p:cNvSpPr>
                    <a:spLocks noChangeShapeType="1"/>
                  </p:cNvSpPr>
                  <p:nvPr/>
                </p:nvSpPr>
                <p:spPr bwMode="auto">
                  <a:xfrm>
                    <a:off x="3515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50" name="Line 10"/>
                  <p:cNvSpPr>
                    <a:spLocks noChangeShapeType="1"/>
                  </p:cNvSpPr>
                  <p:nvPr/>
                </p:nvSpPr>
                <p:spPr bwMode="auto">
                  <a:xfrm>
                    <a:off x="3629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51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3742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52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3855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53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3970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54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4083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55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4196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6" name="Group 16"/>
                <p:cNvGrpSpPr>
                  <a:grpSpLocks/>
                </p:cNvGrpSpPr>
                <p:nvPr/>
              </p:nvGrpSpPr>
              <p:grpSpPr bwMode="auto">
                <a:xfrm>
                  <a:off x="4196" y="1389"/>
                  <a:ext cx="1134" cy="2498"/>
                  <a:chOff x="4196" y="1389"/>
                  <a:chExt cx="1134" cy="2498"/>
                </a:xfrm>
              </p:grpSpPr>
              <p:sp>
                <p:nvSpPr>
                  <p:cNvPr id="10257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4196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58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4310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59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423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60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4536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61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4651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62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4764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63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4877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64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4991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65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5105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66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5218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67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5332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7" name="Group 28"/>
              <p:cNvGrpSpPr>
                <a:grpSpLocks/>
              </p:cNvGrpSpPr>
              <p:nvPr/>
            </p:nvGrpSpPr>
            <p:grpSpPr bwMode="auto">
              <a:xfrm>
                <a:off x="3061" y="1389"/>
                <a:ext cx="2270" cy="1249"/>
                <a:chOff x="3061" y="1389"/>
                <a:chExt cx="2270" cy="1249"/>
              </a:xfrm>
            </p:grpSpPr>
            <p:sp>
              <p:nvSpPr>
                <p:cNvPr id="10269" name="Line 29"/>
                <p:cNvSpPr>
                  <a:spLocks noChangeShapeType="1"/>
                </p:cNvSpPr>
                <p:nvPr/>
              </p:nvSpPr>
              <p:spPr bwMode="auto">
                <a:xfrm>
                  <a:off x="3061" y="1389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0" name="Line 30"/>
                <p:cNvSpPr>
                  <a:spLocks noChangeShapeType="1"/>
                </p:cNvSpPr>
                <p:nvPr/>
              </p:nvSpPr>
              <p:spPr bwMode="auto">
                <a:xfrm>
                  <a:off x="3061" y="1503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1" name="Line 31"/>
                <p:cNvSpPr>
                  <a:spLocks noChangeShapeType="1"/>
                </p:cNvSpPr>
                <p:nvPr/>
              </p:nvSpPr>
              <p:spPr bwMode="auto">
                <a:xfrm>
                  <a:off x="3061" y="1616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2" name="Line 32"/>
                <p:cNvSpPr>
                  <a:spLocks noChangeShapeType="1"/>
                </p:cNvSpPr>
                <p:nvPr/>
              </p:nvSpPr>
              <p:spPr bwMode="auto">
                <a:xfrm>
                  <a:off x="3061" y="1730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3" name="Line 33"/>
                <p:cNvSpPr>
                  <a:spLocks noChangeShapeType="1"/>
                </p:cNvSpPr>
                <p:nvPr/>
              </p:nvSpPr>
              <p:spPr bwMode="auto">
                <a:xfrm>
                  <a:off x="3061" y="1843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4" name="Line 34"/>
                <p:cNvSpPr>
                  <a:spLocks noChangeShapeType="1"/>
                </p:cNvSpPr>
                <p:nvPr/>
              </p:nvSpPr>
              <p:spPr bwMode="auto">
                <a:xfrm>
                  <a:off x="3061" y="1957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5" name="Line 35"/>
                <p:cNvSpPr>
                  <a:spLocks noChangeShapeType="1"/>
                </p:cNvSpPr>
                <p:nvPr/>
              </p:nvSpPr>
              <p:spPr bwMode="auto">
                <a:xfrm>
                  <a:off x="3061" y="2070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6" name="Line 36"/>
                <p:cNvSpPr>
                  <a:spLocks noChangeShapeType="1"/>
                </p:cNvSpPr>
                <p:nvPr/>
              </p:nvSpPr>
              <p:spPr bwMode="auto">
                <a:xfrm>
                  <a:off x="3061" y="2184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7" name="Line 37"/>
                <p:cNvSpPr>
                  <a:spLocks noChangeShapeType="1"/>
                </p:cNvSpPr>
                <p:nvPr/>
              </p:nvSpPr>
              <p:spPr bwMode="auto">
                <a:xfrm>
                  <a:off x="3061" y="2298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8" name="Line 38"/>
                <p:cNvSpPr>
                  <a:spLocks noChangeShapeType="1"/>
                </p:cNvSpPr>
                <p:nvPr/>
              </p:nvSpPr>
              <p:spPr bwMode="auto">
                <a:xfrm>
                  <a:off x="3061" y="2411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79" name="Line 39"/>
                <p:cNvSpPr>
                  <a:spLocks noChangeShapeType="1"/>
                </p:cNvSpPr>
                <p:nvPr/>
              </p:nvSpPr>
              <p:spPr bwMode="auto">
                <a:xfrm>
                  <a:off x="3061" y="2525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80" name="Line 40"/>
                <p:cNvSpPr>
                  <a:spLocks noChangeShapeType="1"/>
                </p:cNvSpPr>
                <p:nvPr/>
              </p:nvSpPr>
              <p:spPr bwMode="auto">
                <a:xfrm>
                  <a:off x="3061" y="2638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8" name="Group 41"/>
              <p:cNvGrpSpPr>
                <a:grpSpLocks/>
              </p:cNvGrpSpPr>
              <p:nvPr/>
            </p:nvGrpSpPr>
            <p:grpSpPr bwMode="auto">
              <a:xfrm>
                <a:off x="3061" y="2638"/>
                <a:ext cx="2270" cy="1249"/>
                <a:chOff x="3061" y="2638"/>
                <a:chExt cx="2270" cy="1249"/>
              </a:xfrm>
            </p:grpSpPr>
            <p:sp>
              <p:nvSpPr>
                <p:cNvPr id="10282" name="Line 42"/>
                <p:cNvSpPr>
                  <a:spLocks noChangeShapeType="1"/>
                </p:cNvSpPr>
                <p:nvPr/>
              </p:nvSpPr>
              <p:spPr bwMode="auto">
                <a:xfrm>
                  <a:off x="3061" y="2638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83" name="Line 43"/>
                <p:cNvSpPr>
                  <a:spLocks noChangeShapeType="1"/>
                </p:cNvSpPr>
                <p:nvPr/>
              </p:nvSpPr>
              <p:spPr bwMode="auto">
                <a:xfrm>
                  <a:off x="3061" y="2752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84" name="Line 44"/>
                <p:cNvSpPr>
                  <a:spLocks noChangeShapeType="1"/>
                </p:cNvSpPr>
                <p:nvPr/>
              </p:nvSpPr>
              <p:spPr bwMode="auto">
                <a:xfrm>
                  <a:off x="3061" y="2866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85" name="Line 45"/>
                <p:cNvSpPr>
                  <a:spLocks noChangeShapeType="1"/>
                </p:cNvSpPr>
                <p:nvPr/>
              </p:nvSpPr>
              <p:spPr bwMode="auto">
                <a:xfrm>
                  <a:off x="3061" y="2979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86" name="Line 46"/>
                <p:cNvSpPr>
                  <a:spLocks noChangeShapeType="1"/>
                </p:cNvSpPr>
                <p:nvPr/>
              </p:nvSpPr>
              <p:spPr bwMode="auto">
                <a:xfrm>
                  <a:off x="3061" y="3093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87" name="Line 47"/>
                <p:cNvSpPr>
                  <a:spLocks noChangeShapeType="1"/>
                </p:cNvSpPr>
                <p:nvPr/>
              </p:nvSpPr>
              <p:spPr bwMode="auto">
                <a:xfrm>
                  <a:off x="3061" y="3206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88" name="Line 48"/>
                <p:cNvSpPr>
                  <a:spLocks noChangeShapeType="1"/>
                </p:cNvSpPr>
                <p:nvPr/>
              </p:nvSpPr>
              <p:spPr bwMode="auto">
                <a:xfrm>
                  <a:off x="3061" y="3320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89" name="Line 49"/>
                <p:cNvSpPr>
                  <a:spLocks noChangeShapeType="1"/>
                </p:cNvSpPr>
                <p:nvPr/>
              </p:nvSpPr>
              <p:spPr bwMode="auto">
                <a:xfrm>
                  <a:off x="3061" y="3434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90" name="Line 50"/>
                <p:cNvSpPr>
                  <a:spLocks noChangeShapeType="1"/>
                </p:cNvSpPr>
                <p:nvPr/>
              </p:nvSpPr>
              <p:spPr bwMode="auto">
                <a:xfrm>
                  <a:off x="3061" y="3547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91" name="Line 51"/>
                <p:cNvSpPr>
                  <a:spLocks noChangeShapeType="1"/>
                </p:cNvSpPr>
                <p:nvPr/>
              </p:nvSpPr>
              <p:spPr bwMode="auto">
                <a:xfrm>
                  <a:off x="3061" y="3661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92" name="Line 52"/>
                <p:cNvSpPr>
                  <a:spLocks noChangeShapeType="1"/>
                </p:cNvSpPr>
                <p:nvPr/>
              </p:nvSpPr>
              <p:spPr bwMode="auto">
                <a:xfrm>
                  <a:off x="3061" y="3774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293" name="Line 53"/>
                <p:cNvSpPr>
                  <a:spLocks noChangeShapeType="1"/>
                </p:cNvSpPr>
                <p:nvPr/>
              </p:nvSpPr>
              <p:spPr bwMode="auto">
                <a:xfrm>
                  <a:off x="3061" y="3888"/>
                  <a:ext cx="2270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10294" name="Line 54"/>
            <p:cNvSpPr>
              <a:spLocks noChangeShapeType="1"/>
            </p:cNvSpPr>
            <p:nvPr/>
          </p:nvSpPr>
          <p:spPr bwMode="auto">
            <a:xfrm flipV="1">
              <a:off x="4197" y="1388"/>
              <a:ext cx="0" cy="2500"/>
            </a:xfrm>
            <a:prstGeom prst="line">
              <a:avLst/>
            </a:prstGeom>
            <a:noFill/>
            <a:ln w="19080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95" name="Line 55"/>
            <p:cNvSpPr>
              <a:spLocks noChangeShapeType="1"/>
            </p:cNvSpPr>
            <p:nvPr/>
          </p:nvSpPr>
          <p:spPr bwMode="auto">
            <a:xfrm>
              <a:off x="3062" y="2638"/>
              <a:ext cx="2269" cy="0"/>
            </a:xfrm>
            <a:prstGeom prst="line">
              <a:avLst/>
            </a:prstGeom>
            <a:noFill/>
            <a:ln w="19080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96" name="Rectangle 56"/>
          <p:cNvSpPr>
            <a:spLocks noGrp="1" noChangeArrowheads="1"/>
          </p:cNvSpPr>
          <p:nvPr>
            <p:ph type="body"/>
          </p:nvPr>
        </p:nvSpPr>
        <p:spPr>
          <a:xfrm>
            <a:off x="457200" y="1600200"/>
            <a:ext cx="4038600" cy="4525963"/>
          </a:xfrm>
          <a:ln/>
        </p:spPr>
        <p:txBody>
          <a:bodyPr anchor="t"/>
          <a:lstStyle/>
          <a:p>
            <a:pPr marL="342900" indent="-341313" algn="l">
              <a:spcBef>
                <a:spcPts val="7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800"/>
              <a:t>       </a:t>
            </a:r>
          </a:p>
        </p:txBody>
      </p:sp>
      <p:grpSp>
        <p:nvGrpSpPr>
          <p:cNvPr id="9" name="Group 57"/>
          <p:cNvGrpSpPr>
            <a:grpSpLocks/>
          </p:cNvGrpSpPr>
          <p:nvPr/>
        </p:nvGrpSpPr>
        <p:grpSpPr bwMode="auto">
          <a:xfrm>
            <a:off x="611560" y="2204864"/>
            <a:ext cx="3605213" cy="3965575"/>
            <a:chOff x="340" y="1389"/>
            <a:chExt cx="2271" cy="2498"/>
          </a:xfrm>
        </p:grpSpPr>
        <p:grpSp>
          <p:nvGrpSpPr>
            <p:cNvPr id="10" name="Group 58"/>
            <p:cNvGrpSpPr>
              <a:grpSpLocks/>
            </p:cNvGrpSpPr>
            <p:nvPr/>
          </p:nvGrpSpPr>
          <p:grpSpPr bwMode="auto">
            <a:xfrm>
              <a:off x="340" y="1389"/>
              <a:ext cx="2271" cy="2498"/>
              <a:chOff x="340" y="1389"/>
              <a:chExt cx="2271" cy="2498"/>
            </a:xfrm>
          </p:grpSpPr>
          <p:grpSp>
            <p:nvGrpSpPr>
              <p:cNvPr id="11" name="Group 59"/>
              <p:cNvGrpSpPr>
                <a:grpSpLocks/>
              </p:cNvGrpSpPr>
              <p:nvPr/>
            </p:nvGrpSpPr>
            <p:grpSpPr bwMode="auto">
              <a:xfrm>
                <a:off x="340" y="1389"/>
                <a:ext cx="2271" cy="2498"/>
                <a:chOff x="340" y="1389"/>
                <a:chExt cx="2271" cy="2498"/>
              </a:xfrm>
            </p:grpSpPr>
            <p:grpSp>
              <p:nvGrpSpPr>
                <p:cNvPr id="12" name="Group 60"/>
                <p:cNvGrpSpPr>
                  <a:grpSpLocks/>
                </p:cNvGrpSpPr>
                <p:nvPr/>
              </p:nvGrpSpPr>
              <p:grpSpPr bwMode="auto">
                <a:xfrm>
                  <a:off x="340" y="1389"/>
                  <a:ext cx="1135" cy="2498"/>
                  <a:chOff x="340" y="1389"/>
                  <a:chExt cx="1135" cy="2498"/>
                </a:xfrm>
              </p:grpSpPr>
              <p:sp>
                <p:nvSpPr>
                  <p:cNvPr id="10301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340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02" name="Line 62"/>
                  <p:cNvSpPr>
                    <a:spLocks noChangeShapeType="1"/>
                  </p:cNvSpPr>
                  <p:nvPr/>
                </p:nvSpPr>
                <p:spPr bwMode="auto">
                  <a:xfrm>
                    <a:off x="453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03" name="Line 63"/>
                  <p:cNvSpPr>
                    <a:spLocks noChangeShapeType="1"/>
                  </p:cNvSpPr>
                  <p:nvPr/>
                </p:nvSpPr>
                <p:spPr bwMode="auto">
                  <a:xfrm>
                    <a:off x="566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04" name="Line 64"/>
                  <p:cNvSpPr>
                    <a:spLocks noChangeShapeType="1"/>
                  </p:cNvSpPr>
                  <p:nvPr/>
                </p:nvSpPr>
                <p:spPr bwMode="auto">
                  <a:xfrm>
                    <a:off x="680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05" name="Line 65"/>
                  <p:cNvSpPr>
                    <a:spLocks noChangeShapeType="1"/>
                  </p:cNvSpPr>
                  <p:nvPr/>
                </p:nvSpPr>
                <p:spPr bwMode="auto">
                  <a:xfrm>
                    <a:off x="794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06" name="Line 66"/>
                  <p:cNvSpPr>
                    <a:spLocks noChangeShapeType="1"/>
                  </p:cNvSpPr>
                  <p:nvPr/>
                </p:nvSpPr>
                <p:spPr bwMode="auto">
                  <a:xfrm>
                    <a:off x="908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07" name="Line 67"/>
                  <p:cNvSpPr>
                    <a:spLocks noChangeShapeType="1"/>
                  </p:cNvSpPr>
                  <p:nvPr/>
                </p:nvSpPr>
                <p:spPr bwMode="auto">
                  <a:xfrm>
                    <a:off x="1021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08" name="Line 68"/>
                  <p:cNvSpPr>
                    <a:spLocks noChangeShapeType="1"/>
                  </p:cNvSpPr>
                  <p:nvPr/>
                </p:nvSpPr>
                <p:spPr bwMode="auto">
                  <a:xfrm>
                    <a:off x="1135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09" name="Line 69"/>
                  <p:cNvSpPr>
                    <a:spLocks noChangeShapeType="1"/>
                  </p:cNvSpPr>
                  <p:nvPr/>
                </p:nvSpPr>
                <p:spPr bwMode="auto">
                  <a:xfrm>
                    <a:off x="1249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10" name="Line 70"/>
                  <p:cNvSpPr>
                    <a:spLocks noChangeShapeType="1"/>
                  </p:cNvSpPr>
                  <p:nvPr/>
                </p:nvSpPr>
                <p:spPr bwMode="auto">
                  <a:xfrm>
                    <a:off x="1362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11" name="Line 71"/>
                  <p:cNvSpPr>
                    <a:spLocks noChangeShapeType="1"/>
                  </p:cNvSpPr>
                  <p:nvPr/>
                </p:nvSpPr>
                <p:spPr bwMode="auto">
                  <a:xfrm>
                    <a:off x="1476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" name="Group 72"/>
                <p:cNvGrpSpPr>
                  <a:grpSpLocks/>
                </p:cNvGrpSpPr>
                <p:nvPr/>
              </p:nvGrpSpPr>
              <p:grpSpPr bwMode="auto">
                <a:xfrm>
                  <a:off x="1476" y="1389"/>
                  <a:ext cx="1135" cy="2498"/>
                  <a:chOff x="1476" y="1389"/>
                  <a:chExt cx="1135" cy="2498"/>
                </a:xfrm>
              </p:grpSpPr>
              <p:sp>
                <p:nvSpPr>
                  <p:cNvPr id="10313" name="Line 73"/>
                  <p:cNvSpPr>
                    <a:spLocks noChangeShapeType="1"/>
                  </p:cNvSpPr>
                  <p:nvPr/>
                </p:nvSpPr>
                <p:spPr bwMode="auto">
                  <a:xfrm>
                    <a:off x="1476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14" name="Line 74"/>
                  <p:cNvSpPr>
                    <a:spLocks noChangeShapeType="1"/>
                  </p:cNvSpPr>
                  <p:nvPr/>
                </p:nvSpPr>
                <p:spPr bwMode="auto">
                  <a:xfrm>
                    <a:off x="1589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15" name="Line 75"/>
                  <p:cNvSpPr>
                    <a:spLocks noChangeShapeType="1"/>
                  </p:cNvSpPr>
                  <p:nvPr/>
                </p:nvSpPr>
                <p:spPr bwMode="auto">
                  <a:xfrm>
                    <a:off x="1702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16" name="Line 76"/>
                  <p:cNvSpPr>
                    <a:spLocks noChangeShapeType="1"/>
                  </p:cNvSpPr>
                  <p:nvPr/>
                </p:nvSpPr>
                <p:spPr bwMode="auto">
                  <a:xfrm>
                    <a:off x="1816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17" name="Line 77"/>
                  <p:cNvSpPr>
                    <a:spLocks noChangeShapeType="1"/>
                  </p:cNvSpPr>
                  <p:nvPr/>
                </p:nvSpPr>
                <p:spPr bwMode="auto">
                  <a:xfrm>
                    <a:off x="1930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18" name="Line 78"/>
                  <p:cNvSpPr>
                    <a:spLocks noChangeShapeType="1"/>
                  </p:cNvSpPr>
                  <p:nvPr/>
                </p:nvSpPr>
                <p:spPr bwMode="auto">
                  <a:xfrm>
                    <a:off x="2044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19" name="Line 79"/>
                  <p:cNvSpPr>
                    <a:spLocks noChangeShapeType="1"/>
                  </p:cNvSpPr>
                  <p:nvPr/>
                </p:nvSpPr>
                <p:spPr bwMode="auto">
                  <a:xfrm>
                    <a:off x="2157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20" name="Line 80"/>
                  <p:cNvSpPr>
                    <a:spLocks noChangeShapeType="1"/>
                  </p:cNvSpPr>
                  <p:nvPr/>
                </p:nvSpPr>
                <p:spPr bwMode="auto">
                  <a:xfrm>
                    <a:off x="2271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21" name="Line 81"/>
                  <p:cNvSpPr>
                    <a:spLocks noChangeShapeType="1"/>
                  </p:cNvSpPr>
                  <p:nvPr/>
                </p:nvSpPr>
                <p:spPr bwMode="auto">
                  <a:xfrm>
                    <a:off x="2385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22" name="Line 82"/>
                  <p:cNvSpPr>
                    <a:spLocks noChangeShapeType="1"/>
                  </p:cNvSpPr>
                  <p:nvPr/>
                </p:nvSpPr>
                <p:spPr bwMode="auto">
                  <a:xfrm>
                    <a:off x="2498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323" name="Line 83"/>
                  <p:cNvSpPr>
                    <a:spLocks noChangeShapeType="1"/>
                  </p:cNvSpPr>
                  <p:nvPr/>
                </p:nvSpPr>
                <p:spPr bwMode="auto">
                  <a:xfrm>
                    <a:off x="2612" y="1389"/>
                    <a:ext cx="0" cy="2498"/>
                  </a:xfrm>
                  <a:prstGeom prst="line">
                    <a:avLst/>
                  </a:prstGeom>
                  <a:noFill/>
                  <a:ln w="9360">
                    <a:solidFill>
                      <a:srgbClr val="969696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4" name="Group 84"/>
              <p:cNvGrpSpPr>
                <a:grpSpLocks/>
              </p:cNvGrpSpPr>
              <p:nvPr/>
            </p:nvGrpSpPr>
            <p:grpSpPr bwMode="auto">
              <a:xfrm>
                <a:off x="340" y="1389"/>
                <a:ext cx="2271" cy="1249"/>
                <a:chOff x="340" y="1389"/>
                <a:chExt cx="2271" cy="1249"/>
              </a:xfrm>
            </p:grpSpPr>
            <p:sp>
              <p:nvSpPr>
                <p:cNvPr id="10325" name="Line 85"/>
                <p:cNvSpPr>
                  <a:spLocks noChangeShapeType="1"/>
                </p:cNvSpPr>
                <p:nvPr/>
              </p:nvSpPr>
              <p:spPr bwMode="auto">
                <a:xfrm>
                  <a:off x="340" y="1389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26" name="Line 86"/>
                <p:cNvSpPr>
                  <a:spLocks noChangeShapeType="1"/>
                </p:cNvSpPr>
                <p:nvPr/>
              </p:nvSpPr>
              <p:spPr bwMode="auto">
                <a:xfrm>
                  <a:off x="340" y="1503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27" name="Line 87"/>
                <p:cNvSpPr>
                  <a:spLocks noChangeShapeType="1"/>
                </p:cNvSpPr>
                <p:nvPr/>
              </p:nvSpPr>
              <p:spPr bwMode="auto">
                <a:xfrm>
                  <a:off x="340" y="1616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28" name="Line 88"/>
                <p:cNvSpPr>
                  <a:spLocks noChangeShapeType="1"/>
                </p:cNvSpPr>
                <p:nvPr/>
              </p:nvSpPr>
              <p:spPr bwMode="auto">
                <a:xfrm>
                  <a:off x="340" y="1730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29" name="Line 89"/>
                <p:cNvSpPr>
                  <a:spLocks noChangeShapeType="1"/>
                </p:cNvSpPr>
                <p:nvPr/>
              </p:nvSpPr>
              <p:spPr bwMode="auto">
                <a:xfrm>
                  <a:off x="340" y="1843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30" name="Line 90"/>
                <p:cNvSpPr>
                  <a:spLocks noChangeShapeType="1"/>
                </p:cNvSpPr>
                <p:nvPr/>
              </p:nvSpPr>
              <p:spPr bwMode="auto">
                <a:xfrm>
                  <a:off x="340" y="1957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31" name="Line 91"/>
                <p:cNvSpPr>
                  <a:spLocks noChangeShapeType="1"/>
                </p:cNvSpPr>
                <p:nvPr/>
              </p:nvSpPr>
              <p:spPr bwMode="auto">
                <a:xfrm>
                  <a:off x="340" y="2070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32" name="Line 92"/>
                <p:cNvSpPr>
                  <a:spLocks noChangeShapeType="1"/>
                </p:cNvSpPr>
                <p:nvPr/>
              </p:nvSpPr>
              <p:spPr bwMode="auto">
                <a:xfrm>
                  <a:off x="340" y="2184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33" name="Line 93"/>
                <p:cNvSpPr>
                  <a:spLocks noChangeShapeType="1"/>
                </p:cNvSpPr>
                <p:nvPr/>
              </p:nvSpPr>
              <p:spPr bwMode="auto">
                <a:xfrm>
                  <a:off x="340" y="2298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34" name="Line 94"/>
                <p:cNvSpPr>
                  <a:spLocks noChangeShapeType="1"/>
                </p:cNvSpPr>
                <p:nvPr/>
              </p:nvSpPr>
              <p:spPr bwMode="auto">
                <a:xfrm>
                  <a:off x="340" y="2411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35" name="Line 95"/>
                <p:cNvSpPr>
                  <a:spLocks noChangeShapeType="1"/>
                </p:cNvSpPr>
                <p:nvPr/>
              </p:nvSpPr>
              <p:spPr bwMode="auto">
                <a:xfrm>
                  <a:off x="340" y="2525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36" name="Line 96"/>
                <p:cNvSpPr>
                  <a:spLocks noChangeShapeType="1"/>
                </p:cNvSpPr>
                <p:nvPr/>
              </p:nvSpPr>
              <p:spPr bwMode="auto">
                <a:xfrm>
                  <a:off x="340" y="2638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5" name="Group 97"/>
              <p:cNvGrpSpPr>
                <a:grpSpLocks/>
              </p:cNvGrpSpPr>
              <p:nvPr/>
            </p:nvGrpSpPr>
            <p:grpSpPr bwMode="auto">
              <a:xfrm>
                <a:off x="340" y="2638"/>
                <a:ext cx="2271" cy="1249"/>
                <a:chOff x="340" y="2638"/>
                <a:chExt cx="2271" cy="1249"/>
              </a:xfrm>
            </p:grpSpPr>
            <p:sp>
              <p:nvSpPr>
                <p:cNvPr id="10338" name="Line 98"/>
                <p:cNvSpPr>
                  <a:spLocks noChangeShapeType="1"/>
                </p:cNvSpPr>
                <p:nvPr/>
              </p:nvSpPr>
              <p:spPr bwMode="auto">
                <a:xfrm>
                  <a:off x="340" y="2638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39" name="Line 99"/>
                <p:cNvSpPr>
                  <a:spLocks noChangeShapeType="1"/>
                </p:cNvSpPr>
                <p:nvPr/>
              </p:nvSpPr>
              <p:spPr bwMode="auto">
                <a:xfrm>
                  <a:off x="340" y="2752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40" name="Line 100"/>
                <p:cNvSpPr>
                  <a:spLocks noChangeShapeType="1"/>
                </p:cNvSpPr>
                <p:nvPr/>
              </p:nvSpPr>
              <p:spPr bwMode="auto">
                <a:xfrm>
                  <a:off x="340" y="2866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41" name="Line 101"/>
                <p:cNvSpPr>
                  <a:spLocks noChangeShapeType="1"/>
                </p:cNvSpPr>
                <p:nvPr/>
              </p:nvSpPr>
              <p:spPr bwMode="auto">
                <a:xfrm>
                  <a:off x="340" y="2979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42" name="Line 102"/>
                <p:cNvSpPr>
                  <a:spLocks noChangeShapeType="1"/>
                </p:cNvSpPr>
                <p:nvPr/>
              </p:nvSpPr>
              <p:spPr bwMode="auto">
                <a:xfrm>
                  <a:off x="340" y="3093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43" name="Line 103"/>
                <p:cNvSpPr>
                  <a:spLocks noChangeShapeType="1"/>
                </p:cNvSpPr>
                <p:nvPr/>
              </p:nvSpPr>
              <p:spPr bwMode="auto">
                <a:xfrm>
                  <a:off x="340" y="3206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44" name="Line 104"/>
                <p:cNvSpPr>
                  <a:spLocks noChangeShapeType="1"/>
                </p:cNvSpPr>
                <p:nvPr/>
              </p:nvSpPr>
              <p:spPr bwMode="auto">
                <a:xfrm>
                  <a:off x="340" y="3320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45" name="Line 105"/>
                <p:cNvSpPr>
                  <a:spLocks noChangeShapeType="1"/>
                </p:cNvSpPr>
                <p:nvPr/>
              </p:nvSpPr>
              <p:spPr bwMode="auto">
                <a:xfrm>
                  <a:off x="340" y="3434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46" name="Line 106"/>
                <p:cNvSpPr>
                  <a:spLocks noChangeShapeType="1"/>
                </p:cNvSpPr>
                <p:nvPr/>
              </p:nvSpPr>
              <p:spPr bwMode="auto">
                <a:xfrm>
                  <a:off x="340" y="3547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47" name="Line 107"/>
                <p:cNvSpPr>
                  <a:spLocks noChangeShapeType="1"/>
                </p:cNvSpPr>
                <p:nvPr/>
              </p:nvSpPr>
              <p:spPr bwMode="auto">
                <a:xfrm>
                  <a:off x="340" y="3661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48" name="Line 108"/>
                <p:cNvSpPr>
                  <a:spLocks noChangeShapeType="1"/>
                </p:cNvSpPr>
                <p:nvPr/>
              </p:nvSpPr>
              <p:spPr bwMode="auto">
                <a:xfrm>
                  <a:off x="340" y="3774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49" name="Line 109"/>
                <p:cNvSpPr>
                  <a:spLocks noChangeShapeType="1"/>
                </p:cNvSpPr>
                <p:nvPr/>
              </p:nvSpPr>
              <p:spPr bwMode="auto">
                <a:xfrm>
                  <a:off x="340" y="3888"/>
                  <a:ext cx="2271" cy="0"/>
                </a:xfrm>
                <a:prstGeom prst="line">
                  <a:avLst/>
                </a:prstGeom>
                <a:noFill/>
                <a:ln w="9360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10350" name="Line 110"/>
            <p:cNvSpPr>
              <a:spLocks noChangeShapeType="1"/>
            </p:cNvSpPr>
            <p:nvPr/>
          </p:nvSpPr>
          <p:spPr bwMode="auto">
            <a:xfrm flipV="1">
              <a:off x="1476" y="1388"/>
              <a:ext cx="0" cy="2500"/>
            </a:xfrm>
            <a:prstGeom prst="line">
              <a:avLst/>
            </a:prstGeom>
            <a:noFill/>
            <a:ln w="19080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51" name="Line 111"/>
            <p:cNvSpPr>
              <a:spLocks noChangeShapeType="1"/>
            </p:cNvSpPr>
            <p:nvPr/>
          </p:nvSpPr>
          <p:spPr bwMode="auto">
            <a:xfrm>
              <a:off x="341" y="2638"/>
              <a:ext cx="2269" cy="0"/>
            </a:xfrm>
            <a:prstGeom prst="line">
              <a:avLst/>
            </a:prstGeom>
            <a:noFill/>
            <a:ln w="19080">
              <a:solidFill>
                <a:srgbClr val="000000"/>
              </a:solidFill>
              <a:miter lim="800000"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10352" name="Object 112"/>
          <p:cNvGraphicFramePr>
            <a:graphicFrameLocks noChangeAspect="1"/>
          </p:cNvGraphicFramePr>
          <p:nvPr/>
        </p:nvGraphicFramePr>
        <p:xfrm>
          <a:off x="3944938" y="4000500"/>
          <a:ext cx="127000" cy="139700"/>
        </p:xfrm>
        <a:graphic>
          <a:graphicData uri="http://schemas.openxmlformats.org/presentationml/2006/ole">
            <p:oleObj spid="_x0000_s7170" r:id="rId4" imgW="176040" imgH="169560" progId="Equation.3">
              <p:embed/>
            </p:oleObj>
          </a:graphicData>
        </a:graphic>
      </p:graphicFrame>
      <p:graphicFrame>
        <p:nvGraphicFramePr>
          <p:cNvPr id="10353" name="Object 113"/>
          <p:cNvGraphicFramePr>
            <a:graphicFrameLocks noChangeAspect="1"/>
          </p:cNvGraphicFramePr>
          <p:nvPr/>
        </p:nvGraphicFramePr>
        <p:xfrm>
          <a:off x="2141538" y="2197100"/>
          <a:ext cx="180975" cy="212725"/>
        </p:xfrm>
        <a:graphic>
          <a:graphicData uri="http://schemas.openxmlformats.org/presentationml/2006/ole">
            <p:oleObj spid="_x0000_s7171" r:id="rId5" imgW="183600" imgH="169560" progId="Equation.3">
              <p:embed/>
            </p:oleObj>
          </a:graphicData>
        </a:graphic>
      </p:graphicFrame>
      <p:graphicFrame>
        <p:nvGraphicFramePr>
          <p:cNvPr id="10354" name="Object 114"/>
          <p:cNvGraphicFramePr>
            <a:graphicFrameLocks noChangeAspect="1"/>
          </p:cNvGraphicFramePr>
          <p:nvPr/>
        </p:nvGraphicFramePr>
        <p:xfrm>
          <a:off x="2141538" y="4179888"/>
          <a:ext cx="127000" cy="177800"/>
        </p:xfrm>
        <a:graphic>
          <a:graphicData uri="http://schemas.openxmlformats.org/presentationml/2006/ole">
            <p:oleObj spid="_x0000_s7172" r:id="rId6" imgW="169920" imgH="169560" progId="Equation.3">
              <p:embed/>
            </p:oleObj>
          </a:graphicData>
        </a:graphic>
      </p:graphicFrame>
      <p:graphicFrame>
        <p:nvGraphicFramePr>
          <p:cNvPr id="10355" name="Object 115"/>
          <p:cNvGraphicFramePr>
            <a:graphicFrameLocks noChangeAspect="1"/>
          </p:cNvGraphicFramePr>
          <p:nvPr/>
        </p:nvGraphicFramePr>
        <p:xfrm>
          <a:off x="2286000" y="3810000"/>
          <a:ext cx="87313" cy="165100"/>
        </p:xfrm>
        <a:graphic>
          <a:graphicData uri="http://schemas.openxmlformats.org/presentationml/2006/ole">
            <p:oleObj spid="_x0000_s7173" r:id="rId7" imgW="163800" imgH="169560" progId="Equation.3">
              <p:embed/>
            </p:oleObj>
          </a:graphicData>
        </a:graphic>
      </p:graphicFrame>
      <p:graphicFrame>
        <p:nvGraphicFramePr>
          <p:cNvPr id="10356" name="Object 116"/>
          <p:cNvGraphicFramePr>
            <a:graphicFrameLocks noChangeAspect="1"/>
          </p:cNvGraphicFramePr>
          <p:nvPr/>
        </p:nvGraphicFramePr>
        <p:xfrm>
          <a:off x="2501900" y="4179888"/>
          <a:ext cx="88900" cy="165100"/>
        </p:xfrm>
        <a:graphic>
          <a:graphicData uri="http://schemas.openxmlformats.org/presentationml/2006/ole">
            <p:oleObj spid="_x0000_s7174" r:id="rId8" imgW="163800" imgH="169560" progId="Equation.3">
              <p:embed/>
            </p:oleObj>
          </a:graphicData>
        </a:graphic>
      </p:graphicFrame>
      <p:graphicFrame>
        <p:nvGraphicFramePr>
          <p:cNvPr id="10357" name="Object 117"/>
          <p:cNvGraphicFramePr>
            <a:graphicFrameLocks noChangeAspect="1"/>
          </p:cNvGraphicFramePr>
          <p:nvPr/>
        </p:nvGraphicFramePr>
        <p:xfrm>
          <a:off x="0" y="0"/>
          <a:ext cx="114300" cy="219075"/>
        </p:xfrm>
        <a:graphic>
          <a:graphicData uri="http://schemas.openxmlformats.org/presentationml/2006/ole">
            <p:oleObj spid="_x0000_s7175" r:id="rId9" imgW="72360" imgH="169560" progId="Equation.3">
              <p:embed/>
            </p:oleObj>
          </a:graphicData>
        </a:graphic>
      </p:graphicFrame>
      <p:graphicFrame>
        <p:nvGraphicFramePr>
          <p:cNvPr id="10358" name="Object 118"/>
          <p:cNvGraphicFramePr>
            <a:graphicFrameLocks noChangeAspect="1"/>
          </p:cNvGraphicFramePr>
          <p:nvPr/>
        </p:nvGraphicFramePr>
        <p:xfrm>
          <a:off x="0" y="219075"/>
          <a:ext cx="114300" cy="219075"/>
        </p:xfrm>
        <a:graphic>
          <a:graphicData uri="http://schemas.openxmlformats.org/presentationml/2006/ole">
            <p:oleObj spid="_x0000_s7176" r:id="rId10" imgW="72360" imgH="169560" progId="Equation.3">
              <p:embed/>
            </p:oleObj>
          </a:graphicData>
        </a:graphic>
      </p:graphicFrame>
      <p:sp>
        <p:nvSpPr>
          <p:cNvPr id="10359" name="Rectangle 119"/>
          <p:cNvSpPr>
            <a:spLocks noChangeArrowheads="1"/>
          </p:cNvSpPr>
          <p:nvPr/>
        </p:nvSpPr>
        <p:spPr bwMode="auto">
          <a:xfrm>
            <a:off x="0" y="0"/>
            <a:ext cx="9144000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60" name="Rectangle 120"/>
          <p:cNvSpPr>
            <a:spLocks noChangeArrowheads="1"/>
          </p:cNvSpPr>
          <p:nvPr/>
        </p:nvSpPr>
        <p:spPr bwMode="auto">
          <a:xfrm>
            <a:off x="0" y="219075"/>
            <a:ext cx="9144000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61" name="Rectangle 121"/>
          <p:cNvSpPr>
            <a:spLocks noChangeArrowheads="1"/>
          </p:cNvSpPr>
          <p:nvPr/>
        </p:nvSpPr>
        <p:spPr bwMode="auto">
          <a:xfrm>
            <a:off x="-19050" y="436563"/>
            <a:ext cx="2092325" cy="3063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 anchor="ctr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>
                <a:solidFill>
                  <a:srgbClr val="000000"/>
                </a:solidFill>
                <a:cs typeface="Times New Roman" pitchFamily="16" charset="0"/>
              </a:rPr>
              <a:t>                                      </a:t>
            </a:r>
          </a:p>
        </p:txBody>
      </p:sp>
      <p:sp>
        <p:nvSpPr>
          <p:cNvPr id="10362" name="Rectangle 122"/>
          <p:cNvSpPr>
            <a:spLocks noChangeArrowheads="1"/>
          </p:cNvSpPr>
          <p:nvPr/>
        </p:nvSpPr>
        <p:spPr bwMode="auto">
          <a:xfrm>
            <a:off x="0" y="0"/>
            <a:ext cx="9144000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64" name="Rectangle 124"/>
          <p:cNvSpPr>
            <a:spLocks noChangeArrowheads="1"/>
          </p:cNvSpPr>
          <p:nvPr/>
        </p:nvSpPr>
        <p:spPr bwMode="auto">
          <a:xfrm>
            <a:off x="0" y="236538"/>
            <a:ext cx="280988" cy="3063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 anchor="ctr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400">
                <a:solidFill>
                  <a:srgbClr val="000000"/>
                </a:solidFill>
                <a:cs typeface="Times New Roman" pitchFamily="16" charset="0"/>
              </a:rPr>
              <a:t>  </a:t>
            </a:r>
          </a:p>
        </p:txBody>
      </p:sp>
      <p:graphicFrame>
        <p:nvGraphicFramePr>
          <p:cNvPr id="10365" name="Object 125"/>
          <p:cNvGraphicFramePr>
            <a:graphicFrameLocks noChangeAspect="1"/>
          </p:cNvGraphicFramePr>
          <p:nvPr/>
        </p:nvGraphicFramePr>
        <p:xfrm>
          <a:off x="8378825" y="3979863"/>
          <a:ext cx="127000" cy="139700"/>
        </p:xfrm>
        <a:graphic>
          <a:graphicData uri="http://schemas.openxmlformats.org/presentationml/2006/ole">
            <p:oleObj spid="_x0000_s7177" r:id="rId11" imgW="176040" imgH="169560" progId="Equation.3">
              <p:embed/>
            </p:oleObj>
          </a:graphicData>
        </a:graphic>
      </p:graphicFrame>
      <p:graphicFrame>
        <p:nvGraphicFramePr>
          <p:cNvPr id="10366" name="Object 126"/>
          <p:cNvGraphicFramePr>
            <a:graphicFrameLocks noChangeAspect="1"/>
          </p:cNvGraphicFramePr>
          <p:nvPr/>
        </p:nvGraphicFramePr>
        <p:xfrm>
          <a:off x="6577013" y="2176463"/>
          <a:ext cx="179387" cy="212725"/>
        </p:xfrm>
        <a:graphic>
          <a:graphicData uri="http://schemas.openxmlformats.org/presentationml/2006/ole">
            <p:oleObj spid="_x0000_s7178" r:id="rId12" imgW="183600" imgH="169560" progId="Equation.3">
              <p:embed/>
            </p:oleObj>
          </a:graphicData>
        </a:graphic>
      </p:graphicFrame>
      <p:graphicFrame>
        <p:nvGraphicFramePr>
          <p:cNvPr id="10367" name="Object 127"/>
          <p:cNvGraphicFramePr>
            <a:graphicFrameLocks noChangeAspect="1"/>
          </p:cNvGraphicFramePr>
          <p:nvPr/>
        </p:nvGraphicFramePr>
        <p:xfrm>
          <a:off x="6553200" y="4191000"/>
          <a:ext cx="127000" cy="177800"/>
        </p:xfrm>
        <a:graphic>
          <a:graphicData uri="http://schemas.openxmlformats.org/presentationml/2006/ole">
            <p:oleObj spid="_x0000_s7179" r:id="rId13" imgW="169920" imgH="169560" progId="Equation.3">
              <p:embed/>
            </p:oleObj>
          </a:graphicData>
        </a:graphic>
      </p:graphicFrame>
      <p:graphicFrame>
        <p:nvGraphicFramePr>
          <p:cNvPr id="10368" name="Object 128"/>
          <p:cNvGraphicFramePr>
            <a:graphicFrameLocks noChangeAspect="1"/>
          </p:cNvGraphicFramePr>
          <p:nvPr/>
        </p:nvGraphicFramePr>
        <p:xfrm>
          <a:off x="6756400" y="3798888"/>
          <a:ext cx="88900" cy="165100"/>
        </p:xfrm>
        <a:graphic>
          <a:graphicData uri="http://schemas.openxmlformats.org/presentationml/2006/ole">
            <p:oleObj spid="_x0000_s7180" r:id="rId14" imgW="163800" imgH="169560" progId="Equation.3">
              <p:embed/>
            </p:oleObj>
          </a:graphicData>
        </a:graphic>
      </p:graphicFrame>
      <p:graphicFrame>
        <p:nvGraphicFramePr>
          <p:cNvPr id="10369" name="Object 129"/>
          <p:cNvGraphicFramePr>
            <a:graphicFrameLocks noChangeAspect="1"/>
          </p:cNvGraphicFramePr>
          <p:nvPr/>
        </p:nvGraphicFramePr>
        <p:xfrm>
          <a:off x="6911975" y="4159250"/>
          <a:ext cx="88900" cy="165100"/>
        </p:xfrm>
        <a:graphic>
          <a:graphicData uri="http://schemas.openxmlformats.org/presentationml/2006/ole">
            <p:oleObj spid="_x0000_s7181" r:id="rId15" imgW="163800" imgH="169560" progId="Equation.3">
              <p:embed/>
            </p:oleObj>
          </a:graphicData>
        </a:graphic>
      </p:graphicFrame>
      <p:sp>
        <p:nvSpPr>
          <p:cNvPr id="10371" name="AutoShape 131"/>
          <p:cNvSpPr>
            <a:spLocks noChangeArrowheads="1"/>
          </p:cNvSpPr>
          <p:nvPr/>
        </p:nvSpPr>
        <p:spPr bwMode="auto">
          <a:xfrm>
            <a:off x="1116013" y="368300"/>
            <a:ext cx="6911975" cy="762000"/>
          </a:xfrm>
          <a:prstGeom prst="roundRect">
            <a:avLst>
              <a:gd name="adj" fmla="val 16667"/>
            </a:avLst>
          </a:prstGeom>
          <a:noFill/>
          <a:ln w="3816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 i="1">
                <a:solidFill>
                  <a:srgbClr val="990000"/>
                </a:solidFill>
                <a:latin typeface="Times New Roman" pitchFamily="16" charset="0"/>
                <a:ea typeface="Droid Sans" charset="0"/>
                <a:cs typeface="Droid Sans" charset="0"/>
              </a:rPr>
              <a:t>Преобразования графиков</a:t>
            </a:r>
            <a:r>
              <a:rPr lang="ru-RU" sz="3600" b="1" i="1">
                <a:solidFill>
                  <a:srgbClr val="990000"/>
                </a:solidFill>
                <a:latin typeface="Times New Roman" pitchFamily="16" charset="0"/>
                <a:ea typeface="Droid Sans" charset="0"/>
                <a:cs typeface="Droid Sans" charset="0"/>
              </a:rPr>
              <a:t> </a:t>
            </a:r>
          </a:p>
        </p:txBody>
      </p:sp>
      <p:graphicFrame>
        <p:nvGraphicFramePr>
          <p:cNvPr id="10375" name="Object 135"/>
          <p:cNvGraphicFramePr>
            <a:graphicFrameLocks noChangeAspect="1"/>
          </p:cNvGraphicFramePr>
          <p:nvPr/>
        </p:nvGraphicFramePr>
        <p:xfrm>
          <a:off x="2771800" y="3068960"/>
          <a:ext cx="1376026" cy="560264"/>
        </p:xfrm>
        <a:graphic>
          <a:graphicData uri="http://schemas.openxmlformats.org/presentationml/2006/ole">
            <p:oleObj spid="_x0000_s7182" name="Формула" r:id="rId16" imgW="685800" imgH="228600" progId="Equation.3">
              <p:embed/>
            </p:oleObj>
          </a:graphicData>
        </a:graphic>
      </p:graphicFrame>
      <p:sp>
        <p:nvSpPr>
          <p:cNvPr id="10376" name="Freeform 136"/>
          <p:cNvSpPr>
            <a:spLocks noChangeArrowheads="1"/>
          </p:cNvSpPr>
          <p:nvPr/>
        </p:nvSpPr>
        <p:spPr bwMode="auto">
          <a:xfrm>
            <a:off x="1835696" y="3068960"/>
            <a:ext cx="1085850" cy="1633537"/>
          </a:xfrm>
          <a:custGeom>
            <a:avLst/>
            <a:gdLst/>
            <a:ahLst/>
            <a:cxnLst>
              <a:cxn ang="0">
                <a:pos x="684" y="1029"/>
              </a:cxn>
              <a:cxn ang="0">
                <a:pos x="568" y="465"/>
              </a:cxn>
              <a:cxn ang="0">
                <a:pos x="460" y="121"/>
              </a:cxn>
              <a:cxn ang="0">
                <a:pos x="344" y="1"/>
              </a:cxn>
              <a:cxn ang="0">
                <a:pos x="232" y="117"/>
              </a:cxn>
              <a:cxn ang="0">
                <a:pos x="116" y="465"/>
              </a:cxn>
              <a:cxn ang="0">
                <a:pos x="0" y="1029"/>
              </a:cxn>
            </a:cxnLst>
            <a:rect l="0" t="0" r="r" b="b"/>
            <a:pathLst>
              <a:path w="684" h="1029">
                <a:moveTo>
                  <a:pt x="684" y="1029"/>
                </a:moveTo>
                <a:cubicBezTo>
                  <a:pt x="665" y="935"/>
                  <a:pt x="605" y="616"/>
                  <a:pt x="568" y="465"/>
                </a:cubicBezTo>
                <a:cubicBezTo>
                  <a:pt x="531" y="314"/>
                  <a:pt x="497" y="198"/>
                  <a:pt x="460" y="121"/>
                </a:cubicBezTo>
                <a:cubicBezTo>
                  <a:pt x="423" y="44"/>
                  <a:pt x="382" y="2"/>
                  <a:pt x="344" y="1"/>
                </a:cubicBezTo>
                <a:cubicBezTo>
                  <a:pt x="306" y="0"/>
                  <a:pt x="270" y="40"/>
                  <a:pt x="232" y="117"/>
                </a:cubicBezTo>
                <a:cubicBezTo>
                  <a:pt x="194" y="194"/>
                  <a:pt x="155" y="313"/>
                  <a:pt x="116" y="465"/>
                </a:cubicBezTo>
                <a:cubicBezTo>
                  <a:pt x="77" y="617"/>
                  <a:pt x="24" y="912"/>
                  <a:pt x="0" y="1029"/>
                </a:cubicBezTo>
              </a:path>
            </a:pathLst>
          </a:custGeom>
          <a:noFill/>
          <a:ln w="3816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77" name="Freeform 137"/>
          <p:cNvSpPr>
            <a:spLocks noChangeArrowheads="1"/>
          </p:cNvSpPr>
          <p:nvPr/>
        </p:nvSpPr>
        <p:spPr bwMode="auto">
          <a:xfrm>
            <a:off x="6124575" y="3114675"/>
            <a:ext cx="1076325" cy="16160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6" y="562"/>
              </a:cxn>
              <a:cxn ang="0">
                <a:pos x="226" y="906"/>
              </a:cxn>
              <a:cxn ang="0">
                <a:pos x="338" y="1018"/>
              </a:cxn>
              <a:cxn ang="0">
                <a:pos x="450" y="906"/>
              </a:cxn>
              <a:cxn ang="0">
                <a:pos x="566" y="562"/>
              </a:cxn>
              <a:cxn ang="0">
                <a:pos x="678" y="6"/>
              </a:cxn>
            </a:cxnLst>
            <a:rect l="0" t="0" r="r" b="b"/>
            <a:pathLst>
              <a:path w="678" h="1018">
                <a:moveTo>
                  <a:pt x="0" y="0"/>
                </a:moveTo>
                <a:cubicBezTo>
                  <a:pt x="18" y="94"/>
                  <a:pt x="68" y="411"/>
                  <a:pt x="106" y="562"/>
                </a:cubicBezTo>
                <a:cubicBezTo>
                  <a:pt x="144" y="713"/>
                  <a:pt x="187" y="830"/>
                  <a:pt x="226" y="906"/>
                </a:cubicBezTo>
                <a:cubicBezTo>
                  <a:pt x="265" y="982"/>
                  <a:pt x="301" y="1018"/>
                  <a:pt x="338" y="1018"/>
                </a:cubicBezTo>
                <a:cubicBezTo>
                  <a:pt x="375" y="1018"/>
                  <a:pt x="412" y="982"/>
                  <a:pt x="450" y="906"/>
                </a:cubicBezTo>
                <a:cubicBezTo>
                  <a:pt x="488" y="830"/>
                  <a:pt x="528" y="712"/>
                  <a:pt x="566" y="562"/>
                </a:cubicBezTo>
                <a:cubicBezTo>
                  <a:pt x="604" y="412"/>
                  <a:pt x="655" y="122"/>
                  <a:pt x="678" y="6"/>
                </a:cubicBezTo>
              </a:path>
            </a:pathLst>
          </a:custGeom>
          <a:noFill/>
          <a:ln w="38160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78" name="Freeform 138"/>
          <p:cNvSpPr>
            <a:spLocks noChangeArrowheads="1"/>
          </p:cNvSpPr>
          <p:nvPr/>
        </p:nvSpPr>
        <p:spPr bwMode="auto">
          <a:xfrm>
            <a:off x="6119813" y="3105150"/>
            <a:ext cx="1079500" cy="16335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2" y="572"/>
              </a:cxn>
              <a:cxn ang="0">
                <a:pos x="232" y="912"/>
              </a:cxn>
              <a:cxn ang="0">
                <a:pos x="340" y="1028"/>
              </a:cxn>
              <a:cxn ang="0">
                <a:pos x="452" y="916"/>
              </a:cxn>
              <a:cxn ang="0">
                <a:pos x="568" y="572"/>
              </a:cxn>
              <a:cxn ang="0">
                <a:pos x="680" y="0"/>
              </a:cxn>
            </a:cxnLst>
            <a:rect l="0" t="0" r="r" b="b"/>
            <a:pathLst>
              <a:path w="680" h="1029">
                <a:moveTo>
                  <a:pt x="0" y="0"/>
                </a:moveTo>
                <a:cubicBezTo>
                  <a:pt x="19" y="95"/>
                  <a:pt x="73" y="420"/>
                  <a:pt x="112" y="572"/>
                </a:cubicBezTo>
                <a:cubicBezTo>
                  <a:pt x="151" y="724"/>
                  <a:pt x="194" y="836"/>
                  <a:pt x="232" y="912"/>
                </a:cubicBezTo>
                <a:cubicBezTo>
                  <a:pt x="270" y="988"/>
                  <a:pt x="303" y="1027"/>
                  <a:pt x="340" y="1028"/>
                </a:cubicBezTo>
                <a:cubicBezTo>
                  <a:pt x="377" y="1029"/>
                  <a:pt x="414" y="992"/>
                  <a:pt x="452" y="916"/>
                </a:cubicBezTo>
                <a:cubicBezTo>
                  <a:pt x="490" y="840"/>
                  <a:pt x="530" y="725"/>
                  <a:pt x="568" y="572"/>
                </a:cubicBezTo>
                <a:cubicBezTo>
                  <a:pt x="606" y="419"/>
                  <a:pt x="657" y="119"/>
                  <a:pt x="680" y="0"/>
                </a:cubicBezTo>
              </a:path>
            </a:pathLst>
          </a:custGeom>
          <a:noFill/>
          <a:ln w="38160">
            <a:solidFill>
              <a:srgbClr val="0033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0382" name="Object 142"/>
          <p:cNvGraphicFramePr>
            <a:graphicFrameLocks noChangeAspect="1"/>
          </p:cNvGraphicFramePr>
          <p:nvPr/>
        </p:nvGraphicFramePr>
        <p:xfrm>
          <a:off x="4608513" y="2600325"/>
          <a:ext cx="1663700" cy="588963"/>
        </p:xfrm>
        <a:graphic>
          <a:graphicData uri="http://schemas.openxmlformats.org/presentationml/2006/ole">
            <p:oleObj spid="_x0000_s7183" r:id="rId17" imgW="664560" imgH="192240" progId="Equation.3">
              <p:embed/>
            </p:oleObj>
          </a:graphicData>
        </a:graphic>
      </p:graphicFrame>
      <p:sp>
        <p:nvSpPr>
          <p:cNvPr id="10384" name="Freeform 144"/>
          <p:cNvSpPr>
            <a:spLocks noChangeArrowheads="1"/>
          </p:cNvSpPr>
          <p:nvPr/>
        </p:nvSpPr>
        <p:spPr bwMode="auto">
          <a:xfrm>
            <a:off x="6660232" y="3861048"/>
            <a:ext cx="1079500" cy="16065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8" y="572"/>
              </a:cxn>
              <a:cxn ang="0">
                <a:pos x="220" y="908"/>
              </a:cxn>
              <a:cxn ang="0">
                <a:pos x="340" y="1012"/>
              </a:cxn>
              <a:cxn ang="0">
                <a:pos x="452" y="908"/>
              </a:cxn>
              <a:cxn ang="0">
                <a:pos x="562" y="574"/>
              </a:cxn>
              <a:cxn ang="0">
                <a:pos x="680" y="0"/>
              </a:cxn>
            </a:cxnLst>
            <a:rect l="0" t="0" r="r" b="b"/>
            <a:pathLst>
              <a:path w="680" h="1012">
                <a:moveTo>
                  <a:pt x="0" y="0"/>
                </a:moveTo>
                <a:cubicBezTo>
                  <a:pt x="19" y="96"/>
                  <a:pt x="71" y="421"/>
                  <a:pt x="108" y="572"/>
                </a:cubicBezTo>
                <a:cubicBezTo>
                  <a:pt x="145" y="723"/>
                  <a:pt x="181" y="835"/>
                  <a:pt x="220" y="908"/>
                </a:cubicBezTo>
                <a:cubicBezTo>
                  <a:pt x="259" y="981"/>
                  <a:pt x="301" y="1012"/>
                  <a:pt x="340" y="1012"/>
                </a:cubicBezTo>
                <a:cubicBezTo>
                  <a:pt x="379" y="1012"/>
                  <a:pt x="415" y="981"/>
                  <a:pt x="452" y="908"/>
                </a:cubicBezTo>
                <a:cubicBezTo>
                  <a:pt x="489" y="835"/>
                  <a:pt x="524" y="725"/>
                  <a:pt x="562" y="574"/>
                </a:cubicBezTo>
                <a:cubicBezTo>
                  <a:pt x="600" y="423"/>
                  <a:pt x="656" y="119"/>
                  <a:pt x="680" y="0"/>
                </a:cubicBezTo>
              </a:path>
            </a:pathLst>
          </a:custGeom>
          <a:noFill/>
          <a:ln w="38160">
            <a:solidFill>
              <a:srgbClr val="99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86" name="Freeform 146"/>
          <p:cNvSpPr>
            <a:spLocks noChangeArrowheads="1"/>
          </p:cNvSpPr>
          <p:nvPr/>
        </p:nvSpPr>
        <p:spPr bwMode="auto">
          <a:xfrm>
            <a:off x="1331640" y="2564904"/>
            <a:ext cx="1079500" cy="16065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8" y="572"/>
              </a:cxn>
              <a:cxn ang="0">
                <a:pos x="220" y="908"/>
              </a:cxn>
              <a:cxn ang="0">
                <a:pos x="340" y="1012"/>
              </a:cxn>
              <a:cxn ang="0">
                <a:pos x="452" y="908"/>
              </a:cxn>
              <a:cxn ang="0">
                <a:pos x="562" y="574"/>
              </a:cxn>
              <a:cxn ang="0">
                <a:pos x="680" y="0"/>
              </a:cxn>
            </a:cxnLst>
            <a:rect l="0" t="0" r="r" b="b"/>
            <a:pathLst>
              <a:path w="680" h="1012">
                <a:moveTo>
                  <a:pt x="0" y="0"/>
                </a:moveTo>
                <a:cubicBezTo>
                  <a:pt x="19" y="96"/>
                  <a:pt x="71" y="421"/>
                  <a:pt x="108" y="572"/>
                </a:cubicBezTo>
                <a:cubicBezTo>
                  <a:pt x="145" y="723"/>
                  <a:pt x="181" y="835"/>
                  <a:pt x="220" y="908"/>
                </a:cubicBezTo>
                <a:cubicBezTo>
                  <a:pt x="259" y="981"/>
                  <a:pt x="301" y="1012"/>
                  <a:pt x="340" y="1012"/>
                </a:cubicBezTo>
                <a:cubicBezTo>
                  <a:pt x="379" y="1012"/>
                  <a:pt x="415" y="981"/>
                  <a:pt x="452" y="908"/>
                </a:cubicBezTo>
                <a:cubicBezTo>
                  <a:pt x="489" y="835"/>
                  <a:pt x="524" y="725"/>
                  <a:pt x="562" y="574"/>
                </a:cubicBezTo>
                <a:cubicBezTo>
                  <a:pt x="600" y="423"/>
                  <a:pt x="656" y="119"/>
                  <a:pt x="680" y="0"/>
                </a:cubicBezTo>
              </a:path>
            </a:pathLst>
          </a:custGeom>
          <a:noFill/>
          <a:ln w="38160">
            <a:solidFill>
              <a:srgbClr val="99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0387" name="Object 147"/>
          <p:cNvGraphicFramePr>
            <a:graphicFrameLocks noChangeAspect="1"/>
          </p:cNvGraphicFramePr>
          <p:nvPr/>
        </p:nvGraphicFramePr>
        <p:xfrm>
          <a:off x="194220" y="4149080"/>
          <a:ext cx="1488530" cy="551879"/>
        </p:xfrm>
        <a:graphic>
          <a:graphicData uri="http://schemas.openxmlformats.org/presentationml/2006/ole">
            <p:oleObj spid="_x0000_s7184" name="Формула" r:id="rId18" imgW="736560" imgH="228600" progId="Equation.3">
              <p:embed/>
            </p:oleObj>
          </a:graphicData>
        </a:graphic>
      </p:graphicFrame>
      <p:graphicFrame>
        <p:nvGraphicFramePr>
          <p:cNvPr id="10388" name="Object 148"/>
          <p:cNvGraphicFramePr>
            <a:graphicFrameLocks noChangeAspect="1"/>
          </p:cNvGraphicFramePr>
          <p:nvPr/>
        </p:nvGraphicFramePr>
        <p:xfrm>
          <a:off x="6156176" y="5517232"/>
          <a:ext cx="2052638" cy="492125"/>
        </p:xfrm>
        <a:graphic>
          <a:graphicData uri="http://schemas.openxmlformats.org/presentationml/2006/ole">
            <p:oleObj spid="_x0000_s7185" r:id="rId19" imgW="997200" imgH="20160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par>
              <p:cTn id="2" fill="hold" nodeType="interactiveSeq">
                <p:stCondLst>
                  <p:cond delay="0"/>
                </p:stCondLst>
                <p:childTnLst>
                  <p:par>
                    <p:cTn id="3" fill="hold"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seq concurrent="1" nextAc="seek">
              <p:cTn id="7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7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1"/>
          <p:cNvSpPr>
            <a:spLocks noChangeArrowheads="1"/>
          </p:cNvSpPr>
          <p:nvPr/>
        </p:nvSpPr>
        <p:spPr bwMode="auto">
          <a:xfrm>
            <a:off x="1066800" y="609600"/>
            <a:ext cx="7086600" cy="1447800"/>
          </a:xfrm>
          <a:prstGeom prst="roundRect">
            <a:avLst>
              <a:gd name="adj" fmla="val 16667"/>
            </a:avLst>
          </a:prstGeom>
          <a:noFill/>
          <a:ln w="3816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990000"/>
                </a:solidFill>
                <a:latin typeface="Times New Roman" pitchFamily="16" charset="0"/>
                <a:ea typeface="Droid Sans" charset="0"/>
                <a:cs typeface="Droid Sans" charset="0"/>
              </a:rPr>
              <a:t>Чтобы решить графически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990000"/>
                </a:solidFill>
                <a:latin typeface="Times New Roman" pitchFamily="16" charset="0"/>
                <a:ea typeface="Droid Sans" charset="0"/>
                <a:cs typeface="Droid Sans" charset="0"/>
              </a:rPr>
              <a:t>систему уравнений нужно:</a:t>
            </a:r>
          </a:p>
        </p:txBody>
      </p:sp>
      <p:sp>
        <p:nvSpPr>
          <p:cNvPr id="12290" name="AutoShape 2"/>
          <p:cNvSpPr>
            <a:spLocks noChangeArrowheads="1"/>
          </p:cNvSpPr>
          <p:nvPr/>
        </p:nvSpPr>
        <p:spPr bwMode="auto">
          <a:xfrm>
            <a:off x="457200" y="2590800"/>
            <a:ext cx="8229600" cy="1219200"/>
          </a:xfrm>
          <a:prstGeom prst="roundRect">
            <a:avLst>
              <a:gd name="adj" fmla="val 16667"/>
            </a:avLst>
          </a:prstGeom>
          <a:noFill/>
          <a:ln w="3816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>
              <a:spcBef>
                <a:spcPts val="8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>
                <a:solidFill>
                  <a:srgbClr val="003300"/>
                </a:solidFill>
                <a:latin typeface="Times New Roman" pitchFamily="16" charset="0"/>
                <a:ea typeface="Droid Sans" charset="0"/>
                <a:cs typeface="Droid Sans" charset="0"/>
              </a:rPr>
              <a:t>◄</a:t>
            </a:r>
            <a:r>
              <a:rPr lang="ru-RU" sz="2800">
                <a:solidFill>
                  <a:srgbClr val="000000"/>
                </a:solidFill>
                <a:latin typeface="Times New Roman" pitchFamily="16" charset="0"/>
                <a:ea typeface="Droid Sans" charset="0"/>
                <a:cs typeface="Droid Sans" charset="0"/>
              </a:rPr>
              <a:t> </a:t>
            </a:r>
            <a:r>
              <a:rPr lang="ru-RU" sz="3200" b="1" i="1">
                <a:solidFill>
                  <a:srgbClr val="003300"/>
                </a:solidFill>
                <a:latin typeface="Times New Roman" pitchFamily="16" charset="0"/>
                <a:ea typeface="Droid Sans" charset="0"/>
                <a:cs typeface="Droid Sans" charset="0"/>
              </a:rPr>
              <a:t>Построить в одной системе координат </a:t>
            </a:r>
          </a:p>
          <a:p>
            <a:pPr>
              <a:spcBef>
                <a:spcPts val="8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>
                <a:solidFill>
                  <a:srgbClr val="003300"/>
                </a:solidFill>
                <a:latin typeface="Times New Roman" pitchFamily="16" charset="0"/>
                <a:ea typeface="Droid Sans" charset="0"/>
                <a:cs typeface="Droid Sans" charset="0"/>
              </a:rPr>
              <a:t>графики уравнений.</a:t>
            </a:r>
          </a:p>
        </p:txBody>
      </p:sp>
      <p:sp>
        <p:nvSpPr>
          <p:cNvPr id="12291" name="AutoShape 3"/>
          <p:cNvSpPr>
            <a:spLocks noChangeArrowheads="1"/>
          </p:cNvSpPr>
          <p:nvPr/>
        </p:nvSpPr>
        <p:spPr bwMode="auto">
          <a:xfrm>
            <a:off x="251520" y="4495800"/>
            <a:ext cx="8712968" cy="1219200"/>
          </a:xfrm>
          <a:prstGeom prst="roundRect">
            <a:avLst>
              <a:gd name="adj" fmla="val 16667"/>
            </a:avLst>
          </a:prstGeom>
          <a:noFill/>
          <a:ln w="3816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>
              <a:spcBef>
                <a:spcPts val="8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 dirty="0">
                <a:solidFill>
                  <a:srgbClr val="003300"/>
                </a:solidFill>
                <a:latin typeface="Times New Roman" pitchFamily="16" charset="0"/>
                <a:ea typeface="Droid Sans" charset="0"/>
                <a:cs typeface="Droid Sans" charset="0"/>
              </a:rPr>
              <a:t>◄ </a:t>
            </a:r>
            <a:r>
              <a:rPr lang="ru-RU" sz="3200" b="1" i="1" dirty="0" smtClean="0">
                <a:solidFill>
                  <a:srgbClr val="003300"/>
                </a:solidFill>
                <a:latin typeface="Times New Roman" pitchFamily="16" charset="0"/>
                <a:ea typeface="Droid Sans" charset="0"/>
                <a:cs typeface="Droid Sans" charset="0"/>
              </a:rPr>
              <a:t>Определить координаты точек </a:t>
            </a:r>
          </a:p>
          <a:p>
            <a:pPr>
              <a:spcBef>
                <a:spcPts val="8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 dirty="0" smtClean="0">
                <a:solidFill>
                  <a:srgbClr val="003300"/>
                </a:solidFill>
                <a:latin typeface="Times New Roman" pitchFamily="16" charset="0"/>
                <a:ea typeface="Droid Sans" charset="0"/>
                <a:cs typeface="Droid Sans" charset="0"/>
              </a:rPr>
              <a:t>пересечения </a:t>
            </a:r>
            <a:r>
              <a:rPr lang="ru-RU" sz="3200" b="1" i="1" dirty="0">
                <a:solidFill>
                  <a:srgbClr val="003300"/>
                </a:solidFill>
                <a:latin typeface="Times New Roman" pitchFamily="16" charset="0"/>
                <a:ea typeface="Droid Sans" charset="0"/>
                <a:cs typeface="Droid Sans" charset="0"/>
              </a:rPr>
              <a:t>графиков </a:t>
            </a:r>
            <a:r>
              <a:rPr lang="ru-RU" sz="3200" b="1" i="1" dirty="0" smtClean="0">
                <a:solidFill>
                  <a:srgbClr val="003300"/>
                </a:solidFill>
                <a:latin typeface="Times New Roman" pitchFamily="16" charset="0"/>
                <a:ea typeface="Droid Sans" charset="0"/>
                <a:cs typeface="Droid Sans" charset="0"/>
              </a:rPr>
              <a:t> и записать их </a:t>
            </a:r>
            <a:r>
              <a:rPr lang="ru-RU" sz="3200" b="1" i="1" dirty="0">
                <a:solidFill>
                  <a:srgbClr val="003300"/>
                </a:solidFill>
                <a:latin typeface="Times New Roman" pitchFamily="16" charset="0"/>
                <a:ea typeface="Droid Sans" charset="0"/>
                <a:cs typeface="Droid Sans" charset="0"/>
              </a:rPr>
              <a:t>в ответ.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AutoShape 1"/>
          <p:cNvSpPr>
            <a:spLocks noChangeArrowheads="1"/>
          </p:cNvSpPr>
          <p:nvPr/>
        </p:nvSpPr>
        <p:spPr bwMode="auto">
          <a:xfrm>
            <a:off x="431800" y="512763"/>
            <a:ext cx="8281988" cy="838200"/>
          </a:xfrm>
          <a:prstGeom prst="roundRect">
            <a:avLst>
              <a:gd name="adj" fmla="val 16667"/>
            </a:avLst>
          </a:prstGeom>
          <a:noFill/>
          <a:ln w="3816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 dirty="0">
                <a:solidFill>
                  <a:srgbClr val="990000"/>
                </a:solidFill>
                <a:latin typeface="Times New Roman" pitchFamily="16" charset="0"/>
                <a:ea typeface="Droid Sans" charset="0"/>
                <a:cs typeface="Droid Sans" charset="0"/>
              </a:rPr>
              <a:t>Решите графически </a:t>
            </a:r>
            <a:r>
              <a:rPr lang="ru-RU" sz="3600" b="1" i="1" dirty="0" smtClean="0">
                <a:solidFill>
                  <a:srgbClr val="990000"/>
                </a:solidFill>
                <a:latin typeface="Times New Roman" pitchFamily="16" charset="0"/>
                <a:ea typeface="Droid Sans" charset="0"/>
                <a:cs typeface="Droid Sans" charset="0"/>
              </a:rPr>
              <a:t>системы </a:t>
            </a:r>
            <a:r>
              <a:rPr lang="ru-RU" sz="3600" b="1" i="1" dirty="0">
                <a:solidFill>
                  <a:srgbClr val="990000"/>
                </a:solidFill>
                <a:latin typeface="Times New Roman" pitchFamily="16" charset="0"/>
                <a:ea typeface="Droid Sans" charset="0"/>
                <a:cs typeface="Droid Sans" charset="0"/>
              </a:rPr>
              <a:t>уравнений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915816" y="1700808"/>
            <a:ext cx="3238500" cy="3427412"/>
            <a:chOff x="476" y="1049"/>
            <a:chExt cx="2040" cy="2159"/>
          </a:xfrm>
        </p:grpSpPr>
        <p:sp>
          <p:nvSpPr>
            <p:cNvPr id="13315" name="AutoShape 3"/>
            <p:cNvSpPr>
              <a:spLocks noChangeArrowheads="1"/>
            </p:cNvSpPr>
            <p:nvPr/>
          </p:nvSpPr>
          <p:spPr bwMode="auto">
            <a:xfrm>
              <a:off x="476" y="1049"/>
              <a:ext cx="2040" cy="2159"/>
            </a:xfrm>
            <a:prstGeom prst="roundRect">
              <a:avLst>
                <a:gd name="adj" fmla="val 16667"/>
              </a:avLst>
            </a:prstGeom>
            <a:noFill/>
            <a:ln w="38160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3316" name="Object 4"/>
            <p:cNvGraphicFramePr>
              <a:graphicFrameLocks noChangeAspect="1"/>
            </p:cNvGraphicFramePr>
            <p:nvPr/>
          </p:nvGraphicFramePr>
          <p:xfrm>
            <a:off x="521" y="1395"/>
            <a:ext cx="1911" cy="1748"/>
          </p:xfrm>
          <a:graphic>
            <a:graphicData uri="http://schemas.openxmlformats.org/presentationml/2006/ole">
              <p:oleObj spid="_x0000_s8194" r:id="rId4" imgW="862920" imgH="2128320" progId="Equation.3">
                <p:embed/>
              </p:oleObj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1"/>
          <p:cNvSpPr>
            <a:spLocks noChangeArrowheads="1"/>
          </p:cNvSpPr>
          <p:nvPr/>
        </p:nvSpPr>
        <p:spPr bwMode="auto">
          <a:xfrm>
            <a:off x="2362200" y="457200"/>
            <a:ext cx="4343400" cy="990600"/>
          </a:xfrm>
          <a:prstGeom prst="roundRect">
            <a:avLst>
              <a:gd name="adj" fmla="val 16667"/>
            </a:avLst>
          </a:prstGeom>
          <a:noFill/>
          <a:ln w="3816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990000"/>
                </a:solidFill>
                <a:latin typeface="Times New Roman" pitchFamily="16" charset="0"/>
                <a:ea typeface="Droid Sans" charset="0"/>
                <a:cs typeface="Droid Sans" charset="0"/>
              </a:rPr>
              <a:t>Сегодня на уроке</a:t>
            </a:r>
          </a:p>
        </p:txBody>
      </p:sp>
      <p:sp>
        <p:nvSpPr>
          <p:cNvPr id="19458" name="AutoShape 2"/>
          <p:cNvSpPr>
            <a:spLocks noChangeArrowheads="1"/>
          </p:cNvSpPr>
          <p:nvPr/>
        </p:nvSpPr>
        <p:spPr bwMode="auto">
          <a:xfrm>
            <a:off x="1066800" y="2209800"/>
            <a:ext cx="7010400" cy="3048000"/>
          </a:xfrm>
          <a:prstGeom prst="roundRect">
            <a:avLst>
              <a:gd name="adj" fmla="val 16667"/>
            </a:avLst>
          </a:prstGeom>
          <a:noFill/>
          <a:ln w="3816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 dirty="0">
                <a:solidFill>
                  <a:srgbClr val="003300"/>
                </a:solidFill>
                <a:latin typeface="Times New Roman" pitchFamily="16" charset="0"/>
                <a:ea typeface="Droid Sans" charset="0"/>
                <a:cs typeface="Droid Sans" charset="0"/>
              </a:rPr>
              <a:t>Я  учился (</a:t>
            </a:r>
            <a:r>
              <a:rPr lang="ru-RU" sz="3200" b="1" i="1" dirty="0" err="1">
                <a:solidFill>
                  <a:srgbClr val="003300"/>
                </a:solidFill>
                <a:latin typeface="Times New Roman" pitchFamily="16" charset="0"/>
                <a:ea typeface="Droid Sans" charset="0"/>
                <a:cs typeface="Droid Sans" charset="0"/>
              </a:rPr>
              <a:t>лась</a:t>
            </a:r>
            <a:r>
              <a:rPr lang="ru-RU" sz="3200" b="1" i="1" dirty="0">
                <a:solidFill>
                  <a:srgbClr val="003300"/>
                </a:solidFill>
                <a:latin typeface="Times New Roman" pitchFamily="16" charset="0"/>
                <a:ea typeface="Droid Sans" charset="0"/>
                <a:cs typeface="Droid Sans" charset="0"/>
              </a:rPr>
              <a:t>)…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 dirty="0">
                <a:solidFill>
                  <a:srgbClr val="003300"/>
                </a:solidFill>
                <a:latin typeface="Times New Roman" pitchFamily="16" charset="0"/>
                <a:ea typeface="Droid Sans" charset="0"/>
                <a:cs typeface="Droid Sans" charset="0"/>
              </a:rPr>
              <a:t>Я  смог (</a:t>
            </a:r>
            <a:r>
              <a:rPr lang="ru-RU" sz="3200" b="1" i="1" dirty="0" err="1">
                <a:solidFill>
                  <a:srgbClr val="003300"/>
                </a:solidFill>
                <a:latin typeface="Times New Roman" pitchFamily="16" charset="0"/>
                <a:ea typeface="Droid Sans" charset="0"/>
                <a:cs typeface="Droid Sans" charset="0"/>
              </a:rPr>
              <a:t>ла</a:t>
            </a:r>
            <a:r>
              <a:rPr lang="ru-RU" sz="3200" b="1" i="1" dirty="0">
                <a:solidFill>
                  <a:srgbClr val="003300"/>
                </a:solidFill>
                <a:latin typeface="Times New Roman" pitchFamily="16" charset="0"/>
                <a:ea typeface="Droid Sans" charset="0"/>
                <a:cs typeface="Droid Sans" charset="0"/>
              </a:rPr>
              <a:t>)…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 dirty="0">
                <a:solidFill>
                  <a:srgbClr val="003300"/>
                </a:solidFill>
                <a:latin typeface="Times New Roman" pitchFamily="16" charset="0"/>
                <a:ea typeface="Droid Sans" charset="0"/>
                <a:cs typeface="Droid Sans" charset="0"/>
              </a:rPr>
              <a:t>На уроке было легко…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 dirty="0">
                <a:solidFill>
                  <a:srgbClr val="003300"/>
                </a:solidFill>
                <a:latin typeface="Times New Roman" pitchFamily="16" charset="0"/>
                <a:ea typeface="Droid Sans" charset="0"/>
                <a:cs typeface="Droid Sans" charset="0"/>
              </a:rPr>
              <a:t>На уроке было трудно…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 dirty="0">
                <a:solidFill>
                  <a:srgbClr val="003300"/>
                </a:solidFill>
                <a:latin typeface="Times New Roman" pitchFamily="16" charset="0"/>
                <a:ea typeface="Droid Sans" charset="0"/>
                <a:cs typeface="Droid Sans" charset="0"/>
              </a:rPr>
              <a:t>Мне нужно еще поработать над…</a:t>
            </a:r>
          </a:p>
        </p:txBody>
      </p:sp>
      <p:sp>
        <p:nvSpPr>
          <p:cNvPr id="19459" name="AutoShape 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610600" y="6324600"/>
            <a:ext cx="533400" cy="533400"/>
          </a:xfrm>
          <a:prstGeom prst="actionButtonForwardNext">
            <a:avLst/>
          </a:prstGeom>
          <a:gradFill rotWithShape="0">
            <a:gsLst>
              <a:gs pos="0">
                <a:srgbClr val="FFFFFF"/>
              </a:gs>
              <a:gs pos="100000">
                <a:srgbClr val="99CC00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1"/>
          <p:cNvSpPr>
            <a:spLocks noChangeArrowheads="1"/>
          </p:cNvSpPr>
          <p:nvPr/>
        </p:nvSpPr>
        <p:spPr bwMode="auto">
          <a:xfrm>
            <a:off x="2209800" y="457200"/>
            <a:ext cx="5029200" cy="990600"/>
          </a:xfrm>
          <a:prstGeom prst="roundRect">
            <a:avLst>
              <a:gd name="adj" fmla="val 16667"/>
            </a:avLst>
          </a:prstGeom>
          <a:noFill/>
          <a:ln w="3816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 i="1">
                <a:solidFill>
                  <a:srgbClr val="990000"/>
                </a:solidFill>
                <a:latin typeface="Times New Roman" pitchFamily="16" charset="0"/>
                <a:ea typeface="Droid Sans" charset="0"/>
                <a:cs typeface="Droid Sans" charset="0"/>
              </a:rPr>
              <a:t>Домашнее задание</a:t>
            </a:r>
          </a:p>
        </p:txBody>
      </p:sp>
      <p:sp>
        <p:nvSpPr>
          <p:cNvPr id="20482" name="AutoShape 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610600" y="6324600"/>
            <a:ext cx="533400" cy="533400"/>
          </a:xfrm>
          <a:prstGeom prst="actionButtonForwardNext">
            <a:avLst/>
          </a:prstGeom>
          <a:gradFill rotWithShape="0">
            <a:gsLst>
              <a:gs pos="0">
                <a:srgbClr val="FFFFFF"/>
              </a:gs>
              <a:gs pos="100000">
                <a:srgbClr val="99CC00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483" name="AutoShape 3"/>
          <p:cNvSpPr>
            <a:spLocks noChangeArrowheads="1"/>
          </p:cNvSpPr>
          <p:nvPr/>
        </p:nvSpPr>
        <p:spPr bwMode="auto">
          <a:xfrm>
            <a:off x="899592" y="1844824"/>
            <a:ext cx="7391400" cy="28162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6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 dirty="0" smtClean="0">
                <a:solidFill>
                  <a:srgbClr val="003300"/>
                </a:solidFill>
                <a:latin typeface="Times New Roman" pitchFamily="16" charset="0"/>
                <a:ea typeface="Droid Sans" charset="0"/>
                <a:cs typeface="Droid Sans" charset="0"/>
              </a:rPr>
              <a:t>п. 18  № 419 – 421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 dirty="0" smtClean="0">
                <a:solidFill>
                  <a:srgbClr val="003300"/>
                </a:solidFill>
                <a:latin typeface="Times New Roman" pitchFamily="16" charset="0"/>
                <a:ea typeface="Droid Sans" charset="0"/>
                <a:cs typeface="Droid Sans" charset="0"/>
              </a:rPr>
              <a:t> (решить три системы на выбор</a:t>
            </a:r>
            <a:r>
              <a:rPr lang="ru-RU" sz="3200" b="1" i="1" dirty="0" smtClean="0">
                <a:solidFill>
                  <a:srgbClr val="003300"/>
                </a:solidFill>
                <a:latin typeface="Times New Roman" pitchFamily="16" charset="0"/>
                <a:ea typeface="Droid Sans" charset="0"/>
                <a:cs typeface="Droid Sans" charset="0"/>
              </a:rPr>
              <a:t>)</a:t>
            </a:r>
            <a:endParaRPr lang="ru-RU" sz="3200" b="1" i="1" dirty="0" smtClean="0">
              <a:solidFill>
                <a:srgbClr val="003300"/>
              </a:solidFill>
              <a:latin typeface="Times New Roman" pitchFamily="16" charset="0"/>
              <a:ea typeface="Droid Sans" charset="0"/>
              <a:cs typeface="Droid Sans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3600" b="1" i="1" dirty="0">
              <a:solidFill>
                <a:srgbClr val="003300"/>
              </a:solidFill>
              <a:latin typeface="Times New Roman" pitchFamily="16" charset="0"/>
              <a:ea typeface="Droid Sans" charset="0"/>
              <a:cs typeface="Droid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1"/>
          <p:cNvSpPr>
            <a:spLocks noChangeArrowheads="1"/>
          </p:cNvSpPr>
          <p:nvPr/>
        </p:nvSpPr>
        <p:spPr bwMode="auto">
          <a:xfrm>
            <a:off x="381000" y="3657600"/>
            <a:ext cx="8382000" cy="2133600"/>
          </a:xfrm>
          <a:prstGeom prst="roundRect">
            <a:avLst>
              <a:gd name="adj" fmla="val 16667"/>
            </a:avLst>
          </a:prstGeom>
          <a:noFill/>
          <a:ln w="3816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 dirty="0">
                <a:latin typeface="Times New Roman" pitchFamily="16" charset="0"/>
                <a:ea typeface="Droid Sans" charset="0"/>
                <a:cs typeface="Droid Sans" charset="0"/>
              </a:rPr>
              <a:t>«Считай несчастным тот день или тот</a:t>
            </a:r>
            <a:br>
              <a:rPr lang="ru-RU" sz="3200" b="1" i="1" dirty="0">
                <a:latin typeface="Times New Roman" pitchFamily="16" charset="0"/>
                <a:ea typeface="Droid Sans" charset="0"/>
                <a:cs typeface="Droid Sans" charset="0"/>
              </a:rPr>
            </a:br>
            <a:r>
              <a:rPr lang="ru-RU" sz="3200" b="1" i="1" dirty="0">
                <a:latin typeface="Times New Roman" pitchFamily="16" charset="0"/>
                <a:ea typeface="Droid Sans" charset="0"/>
                <a:cs typeface="Droid Sans" charset="0"/>
              </a:rPr>
              <a:t> час, в который ты не усвоил ничего нового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i="1" dirty="0">
                <a:latin typeface="Times New Roman" pitchFamily="16" charset="0"/>
                <a:ea typeface="Droid Sans" charset="0"/>
                <a:cs typeface="Droid Sans" charset="0"/>
              </a:rPr>
              <a:t> и ничего не прибавил к своему образованию</a:t>
            </a:r>
            <a:r>
              <a:rPr lang="ru-RU" sz="3200" b="1" i="1" dirty="0" smtClean="0">
                <a:latin typeface="Times New Roman" pitchFamily="16" charset="0"/>
                <a:ea typeface="Droid Sans" charset="0"/>
                <a:cs typeface="Droid Sans" charset="0"/>
              </a:rPr>
              <a:t>»</a:t>
            </a:r>
            <a:br>
              <a:rPr lang="ru-RU" sz="3200" b="1" i="1" dirty="0" smtClean="0">
                <a:latin typeface="Times New Roman" pitchFamily="16" charset="0"/>
                <a:ea typeface="Droid Sans" charset="0"/>
                <a:cs typeface="Droid Sans" charset="0"/>
              </a:rPr>
            </a:br>
            <a:r>
              <a:rPr lang="ru-RU" b="1" dirty="0" smtClean="0">
                <a:ea typeface="Droid Sans" charset="0"/>
                <a:cs typeface="Droid Sans" charset="0"/>
              </a:rPr>
              <a:t>                                                                                          </a:t>
            </a:r>
            <a:r>
              <a:rPr lang="ru-RU" sz="2400" b="1" i="1" dirty="0" smtClean="0">
                <a:latin typeface="Times New Roman" pitchFamily="16" charset="0"/>
                <a:ea typeface="Droid Sans" charset="0"/>
                <a:cs typeface="Droid Sans" charset="0"/>
              </a:rPr>
              <a:t>Я. А. Каменский.</a:t>
            </a:r>
            <a:endParaRPr lang="ru-RU" sz="2400" b="1" i="1" dirty="0">
              <a:latin typeface="Times New Roman" pitchFamily="16" charset="0"/>
              <a:ea typeface="Droid Sans" charset="0"/>
              <a:cs typeface="Droid Sans" charset="0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276600" y="457200"/>
            <a:ext cx="2589213" cy="2894013"/>
            <a:chOff x="2064" y="288"/>
            <a:chExt cx="1631" cy="1823"/>
          </a:xfrm>
        </p:grpSpPr>
        <p:pic>
          <p:nvPicPr>
            <p:cNvPr id="1843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64" y="288"/>
              <a:ext cx="1614" cy="181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2064" y="288"/>
              <a:ext cx="1631" cy="1823"/>
              <a:chOff x="2064" y="288"/>
              <a:chExt cx="1631" cy="1823"/>
            </a:xfrm>
          </p:grpSpPr>
          <p:sp>
            <p:nvSpPr>
              <p:cNvPr id="18438" name="Line 6"/>
              <p:cNvSpPr>
                <a:spLocks noChangeShapeType="1"/>
              </p:cNvSpPr>
              <p:nvPr/>
            </p:nvSpPr>
            <p:spPr bwMode="auto">
              <a:xfrm>
                <a:off x="2064" y="288"/>
                <a:ext cx="0" cy="1823"/>
              </a:xfrm>
              <a:prstGeom prst="line">
                <a:avLst/>
              </a:prstGeom>
              <a:noFill/>
              <a:ln w="38160">
                <a:solidFill>
                  <a:srgbClr val="006600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39" name="Line 7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823"/>
              </a:xfrm>
              <a:prstGeom prst="line">
                <a:avLst/>
              </a:prstGeom>
              <a:noFill/>
              <a:ln w="38160">
                <a:solidFill>
                  <a:srgbClr val="006600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40" name="Line 8"/>
              <p:cNvSpPr>
                <a:spLocks noChangeShapeType="1"/>
              </p:cNvSpPr>
              <p:nvPr/>
            </p:nvSpPr>
            <p:spPr bwMode="auto">
              <a:xfrm flipH="1">
                <a:off x="2063" y="2112"/>
                <a:ext cx="1633" cy="0"/>
              </a:xfrm>
              <a:prstGeom prst="line">
                <a:avLst/>
              </a:prstGeom>
              <a:noFill/>
              <a:ln w="38160">
                <a:solidFill>
                  <a:srgbClr val="006600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41" name="Line 9"/>
              <p:cNvSpPr>
                <a:spLocks noChangeShapeType="1"/>
              </p:cNvSpPr>
              <p:nvPr/>
            </p:nvSpPr>
            <p:spPr bwMode="auto">
              <a:xfrm flipH="1">
                <a:off x="2063" y="288"/>
                <a:ext cx="1633" cy="0"/>
              </a:xfrm>
              <a:prstGeom prst="line">
                <a:avLst/>
              </a:prstGeom>
              <a:noFill/>
              <a:ln w="38160">
                <a:solidFill>
                  <a:srgbClr val="006600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01208"/>
            <a:ext cx="7770440" cy="870992"/>
          </a:xfrm>
        </p:spPr>
        <p:txBody>
          <a:bodyPr/>
          <a:lstStyle/>
          <a:p>
            <a:r>
              <a:rPr lang="ru-RU" sz="3600" dirty="0" smtClean="0"/>
              <a:t>Цели урока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4664"/>
            <a:ext cx="8352928" cy="4680520"/>
          </a:xfrm>
        </p:spPr>
        <p:txBody>
          <a:bodyPr/>
          <a:lstStyle/>
          <a:p>
            <a:pPr algn="ctr">
              <a:spcBef>
                <a:spcPts val="0"/>
              </a:spcBef>
              <a:buNone/>
            </a:pPr>
            <a:endParaRPr lang="ru-RU" sz="3600" b="1" dirty="0" smtClean="0"/>
          </a:p>
          <a:p>
            <a:pPr marL="742950" indent="-742950">
              <a:buAutoNum type="arabicPeriod"/>
            </a:pPr>
            <a:r>
              <a:rPr lang="ru-RU" sz="3600" b="1" dirty="0" smtClean="0"/>
              <a:t>Повторить графики уравнений с двумя неизвестными.</a:t>
            </a:r>
          </a:p>
          <a:p>
            <a:pPr marL="742950" indent="-742950">
              <a:buAutoNum type="arabicPeriod"/>
            </a:pPr>
            <a:r>
              <a:rPr lang="ru-RU" sz="3600" b="1" dirty="0" smtClean="0"/>
              <a:t>Научиться решать системы уравнений графическим способом.</a:t>
            </a:r>
          </a:p>
          <a:p>
            <a:pPr algn="ctr">
              <a:buNone/>
            </a:pPr>
            <a:endParaRPr lang="ru-RU" sz="3600" dirty="0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4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4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4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48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50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Line 2"/>
          <p:cNvSpPr>
            <a:spLocks noChangeShapeType="1"/>
          </p:cNvSpPr>
          <p:nvPr/>
        </p:nvSpPr>
        <p:spPr bwMode="auto">
          <a:xfrm flipH="1">
            <a:off x="3851275" y="3284538"/>
            <a:ext cx="4897438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923928" y="1556792"/>
            <a:ext cx="4991100" cy="5078413"/>
            <a:chOff x="2412" y="464"/>
            <a:chExt cx="3144" cy="3199"/>
          </a:xfrm>
        </p:grpSpPr>
        <p:sp>
          <p:nvSpPr>
            <p:cNvPr id="37920" name="Freeform 4"/>
            <p:cNvSpPr>
              <a:spLocks/>
            </p:cNvSpPr>
            <p:nvPr/>
          </p:nvSpPr>
          <p:spPr bwMode="auto">
            <a:xfrm>
              <a:off x="2424" y="472"/>
              <a:ext cx="2" cy="3172"/>
            </a:xfrm>
            <a:custGeom>
              <a:avLst/>
              <a:gdLst>
                <a:gd name="T0" fmla="*/ 0 w 2"/>
                <a:gd name="T1" fmla="*/ 0 h 3172"/>
                <a:gd name="T2" fmla="*/ 2 w 2"/>
                <a:gd name="T3" fmla="*/ 3172 h 317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" h="3172">
                  <a:moveTo>
                    <a:pt x="0" y="0"/>
                  </a:moveTo>
                  <a:lnTo>
                    <a:pt x="2" y="3172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21" name="Freeform 5"/>
            <p:cNvSpPr>
              <a:spLocks/>
            </p:cNvSpPr>
            <p:nvPr/>
          </p:nvSpPr>
          <p:spPr bwMode="auto">
            <a:xfrm>
              <a:off x="2472" y="1706"/>
              <a:ext cx="3060" cy="2"/>
            </a:xfrm>
            <a:custGeom>
              <a:avLst/>
              <a:gdLst>
                <a:gd name="T0" fmla="*/ 0 w 3060"/>
                <a:gd name="T1" fmla="*/ 0 h 2"/>
                <a:gd name="T2" fmla="*/ 3060 w 3060"/>
                <a:gd name="T3" fmla="*/ 2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060" h="2">
                  <a:moveTo>
                    <a:pt x="0" y="0"/>
                  </a:moveTo>
                  <a:lnTo>
                    <a:pt x="3060" y="2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22" name="Freeform 6"/>
            <p:cNvSpPr>
              <a:spLocks/>
            </p:cNvSpPr>
            <p:nvPr/>
          </p:nvSpPr>
          <p:spPr bwMode="auto">
            <a:xfrm>
              <a:off x="2436" y="3468"/>
              <a:ext cx="3088" cy="1"/>
            </a:xfrm>
            <a:custGeom>
              <a:avLst/>
              <a:gdLst>
                <a:gd name="T0" fmla="*/ 0 w 3088"/>
                <a:gd name="T1" fmla="*/ 0 h 1"/>
                <a:gd name="T2" fmla="*/ 3088 w 3088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088" h="1">
                  <a:moveTo>
                    <a:pt x="0" y="0"/>
                  </a:moveTo>
                  <a:lnTo>
                    <a:pt x="3088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23" name="Freeform 7"/>
            <p:cNvSpPr>
              <a:spLocks/>
            </p:cNvSpPr>
            <p:nvPr/>
          </p:nvSpPr>
          <p:spPr bwMode="auto">
            <a:xfrm>
              <a:off x="2426" y="3292"/>
              <a:ext cx="3094" cy="2"/>
            </a:xfrm>
            <a:custGeom>
              <a:avLst/>
              <a:gdLst>
                <a:gd name="T0" fmla="*/ 0 w 3094"/>
                <a:gd name="T1" fmla="*/ 2 h 2"/>
                <a:gd name="T2" fmla="*/ 3094 w 3094"/>
                <a:gd name="T3" fmla="*/ 0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094" h="2">
                  <a:moveTo>
                    <a:pt x="0" y="2"/>
                  </a:moveTo>
                  <a:lnTo>
                    <a:pt x="3094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24" name="Line 8"/>
            <p:cNvSpPr>
              <a:spLocks noChangeShapeType="1"/>
            </p:cNvSpPr>
            <p:nvPr/>
          </p:nvSpPr>
          <p:spPr bwMode="auto">
            <a:xfrm>
              <a:off x="2426" y="3113"/>
              <a:ext cx="3130" cy="0"/>
            </a:xfrm>
            <a:prstGeom prst="line">
              <a:avLst/>
            </a:prstGeom>
            <a:noFill/>
            <a:ln w="12700">
              <a:solidFill>
                <a:srgbClr val="4D4D4D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25" name="Freeform 9"/>
            <p:cNvSpPr>
              <a:spLocks/>
            </p:cNvSpPr>
            <p:nvPr/>
          </p:nvSpPr>
          <p:spPr bwMode="auto">
            <a:xfrm>
              <a:off x="2428" y="2940"/>
              <a:ext cx="3096" cy="1"/>
            </a:xfrm>
            <a:custGeom>
              <a:avLst/>
              <a:gdLst>
                <a:gd name="T0" fmla="*/ 0 w 3096"/>
                <a:gd name="T1" fmla="*/ 0 h 1"/>
                <a:gd name="T2" fmla="*/ 3096 w 3096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096" h="1">
                  <a:moveTo>
                    <a:pt x="0" y="0"/>
                  </a:moveTo>
                  <a:lnTo>
                    <a:pt x="3096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26" name="Freeform 10"/>
            <p:cNvSpPr>
              <a:spLocks/>
            </p:cNvSpPr>
            <p:nvPr/>
          </p:nvSpPr>
          <p:spPr bwMode="auto">
            <a:xfrm>
              <a:off x="2424" y="2764"/>
              <a:ext cx="3092" cy="1"/>
            </a:xfrm>
            <a:custGeom>
              <a:avLst/>
              <a:gdLst>
                <a:gd name="T0" fmla="*/ 0 w 3092"/>
                <a:gd name="T1" fmla="*/ 0 h 1"/>
                <a:gd name="T2" fmla="*/ 3092 w 3092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092" h="1">
                  <a:moveTo>
                    <a:pt x="0" y="0"/>
                  </a:moveTo>
                  <a:lnTo>
                    <a:pt x="3092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27" name="Freeform 11"/>
            <p:cNvSpPr>
              <a:spLocks/>
            </p:cNvSpPr>
            <p:nvPr/>
          </p:nvSpPr>
          <p:spPr bwMode="auto">
            <a:xfrm>
              <a:off x="2420" y="2584"/>
              <a:ext cx="3100" cy="4"/>
            </a:xfrm>
            <a:custGeom>
              <a:avLst/>
              <a:gdLst>
                <a:gd name="T0" fmla="*/ 0 w 3100"/>
                <a:gd name="T1" fmla="*/ 4 h 4"/>
                <a:gd name="T2" fmla="*/ 3100 w 3100"/>
                <a:gd name="T3" fmla="*/ 0 h 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100" h="4">
                  <a:moveTo>
                    <a:pt x="0" y="4"/>
                  </a:moveTo>
                  <a:lnTo>
                    <a:pt x="3100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28" name="Freeform 12"/>
            <p:cNvSpPr>
              <a:spLocks/>
            </p:cNvSpPr>
            <p:nvPr/>
          </p:nvSpPr>
          <p:spPr bwMode="auto">
            <a:xfrm>
              <a:off x="2420" y="2408"/>
              <a:ext cx="3108" cy="8"/>
            </a:xfrm>
            <a:custGeom>
              <a:avLst/>
              <a:gdLst>
                <a:gd name="T0" fmla="*/ 0 w 3108"/>
                <a:gd name="T1" fmla="*/ 8 h 8"/>
                <a:gd name="T2" fmla="*/ 3108 w 3108"/>
                <a:gd name="T3" fmla="*/ 0 h 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108" h="8">
                  <a:moveTo>
                    <a:pt x="0" y="8"/>
                  </a:moveTo>
                  <a:lnTo>
                    <a:pt x="3108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29" name="Freeform 13"/>
            <p:cNvSpPr>
              <a:spLocks/>
            </p:cNvSpPr>
            <p:nvPr/>
          </p:nvSpPr>
          <p:spPr bwMode="auto">
            <a:xfrm>
              <a:off x="2412" y="2232"/>
              <a:ext cx="3116" cy="4"/>
            </a:xfrm>
            <a:custGeom>
              <a:avLst/>
              <a:gdLst>
                <a:gd name="T0" fmla="*/ 0 w 3116"/>
                <a:gd name="T1" fmla="*/ 0 h 4"/>
                <a:gd name="T2" fmla="*/ 3116 w 3116"/>
                <a:gd name="T3" fmla="*/ 4 h 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116" h="4">
                  <a:moveTo>
                    <a:pt x="0" y="0"/>
                  </a:moveTo>
                  <a:lnTo>
                    <a:pt x="3116" y="4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30" name="Freeform 14"/>
            <p:cNvSpPr>
              <a:spLocks/>
            </p:cNvSpPr>
            <p:nvPr/>
          </p:nvSpPr>
          <p:spPr bwMode="auto">
            <a:xfrm>
              <a:off x="2472" y="1884"/>
              <a:ext cx="3052" cy="4"/>
            </a:xfrm>
            <a:custGeom>
              <a:avLst/>
              <a:gdLst>
                <a:gd name="T0" fmla="*/ 0 w 3052"/>
                <a:gd name="T1" fmla="*/ 4 h 4"/>
                <a:gd name="T2" fmla="*/ 3052 w 3052"/>
                <a:gd name="T3" fmla="*/ 0 h 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052" h="4">
                  <a:moveTo>
                    <a:pt x="0" y="4"/>
                  </a:moveTo>
                  <a:lnTo>
                    <a:pt x="3052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r>
                <a:rPr lang="ru-RU" b="1" i="1" dirty="0" smtClean="0">
                  <a:latin typeface="Georgia" pitchFamily="18" charset="0"/>
                </a:rPr>
                <a:t>                                 О</a:t>
              </a:r>
              <a:endParaRPr lang="ru-RU" dirty="0"/>
            </a:p>
          </p:txBody>
        </p:sp>
        <p:sp>
          <p:nvSpPr>
            <p:cNvPr id="37931" name="Freeform 15"/>
            <p:cNvSpPr>
              <a:spLocks/>
            </p:cNvSpPr>
            <p:nvPr/>
          </p:nvSpPr>
          <p:spPr bwMode="auto">
            <a:xfrm>
              <a:off x="2428" y="1532"/>
              <a:ext cx="3100" cy="1"/>
            </a:xfrm>
            <a:custGeom>
              <a:avLst/>
              <a:gdLst>
                <a:gd name="T0" fmla="*/ 0 w 3100"/>
                <a:gd name="T1" fmla="*/ 0 h 1"/>
                <a:gd name="T2" fmla="*/ 3100 w 3100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100" h="1">
                  <a:moveTo>
                    <a:pt x="0" y="0"/>
                  </a:moveTo>
                  <a:lnTo>
                    <a:pt x="3100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32" name="Freeform 16"/>
            <p:cNvSpPr>
              <a:spLocks/>
            </p:cNvSpPr>
            <p:nvPr/>
          </p:nvSpPr>
          <p:spPr bwMode="auto">
            <a:xfrm>
              <a:off x="2416" y="1356"/>
              <a:ext cx="3112" cy="4"/>
            </a:xfrm>
            <a:custGeom>
              <a:avLst/>
              <a:gdLst>
                <a:gd name="T0" fmla="*/ 0 w 3112"/>
                <a:gd name="T1" fmla="*/ 4 h 4"/>
                <a:gd name="T2" fmla="*/ 3112 w 3112"/>
                <a:gd name="T3" fmla="*/ 0 h 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112" h="4">
                  <a:moveTo>
                    <a:pt x="0" y="4"/>
                  </a:moveTo>
                  <a:lnTo>
                    <a:pt x="3112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33" name="Freeform 17"/>
            <p:cNvSpPr>
              <a:spLocks/>
            </p:cNvSpPr>
            <p:nvPr/>
          </p:nvSpPr>
          <p:spPr bwMode="auto">
            <a:xfrm>
              <a:off x="2420" y="1180"/>
              <a:ext cx="3108" cy="4"/>
            </a:xfrm>
            <a:custGeom>
              <a:avLst/>
              <a:gdLst>
                <a:gd name="T0" fmla="*/ 0 w 3108"/>
                <a:gd name="T1" fmla="*/ 0 h 4"/>
                <a:gd name="T2" fmla="*/ 3108 w 3108"/>
                <a:gd name="T3" fmla="*/ 4 h 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108" h="4">
                  <a:moveTo>
                    <a:pt x="0" y="0"/>
                  </a:moveTo>
                  <a:lnTo>
                    <a:pt x="3108" y="4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34" name="Freeform 18"/>
            <p:cNvSpPr>
              <a:spLocks/>
            </p:cNvSpPr>
            <p:nvPr/>
          </p:nvSpPr>
          <p:spPr bwMode="auto">
            <a:xfrm>
              <a:off x="2416" y="1008"/>
              <a:ext cx="3112" cy="4"/>
            </a:xfrm>
            <a:custGeom>
              <a:avLst/>
              <a:gdLst>
                <a:gd name="T0" fmla="*/ 0 w 3112"/>
                <a:gd name="T1" fmla="*/ 4 h 4"/>
                <a:gd name="T2" fmla="*/ 3112 w 3112"/>
                <a:gd name="T3" fmla="*/ 0 h 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112" h="4">
                  <a:moveTo>
                    <a:pt x="0" y="4"/>
                  </a:moveTo>
                  <a:lnTo>
                    <a:pt x="3112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35" name="Freeform 19"/>
            <p:cNvSpPr>
              <a:spLocks/>
            </p:cNvSpPr>
            <p:nvPr/>
          </p:nvSpPr>
          <p:spPr bwMode="auto">
            <a:xfrm>
              <a:off x="2424" y="832"/>
              <a:ext cx="3104" cy="1"/>
            </a:xfrm>
            <a:custGeom>
              <a:avLst/>
              <a:gdLst>
                <a:gd name="T0" fmla="*/ 0 w 3104"/>
                <a:gd name="T1" fmla="*/ 0 h 1"/>
                <a:gd name="T2" fmla="*/ 3104 w 3104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104" h="1">
                  <a:moveTo>
                    <a:pt x="0" y="0"/>
                  </a:moveTo>
                  <a:lnTo>
                    <a:pt x="3104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36" name="Freeform 20"/>
            <p:cNvSpPr>
              <a:spLocks/>
            </p:cNvSpPr>
            <p:nvPr/>
          </p:nvSpPr>
          <p:spPr bwMode="auto">
            <a:xfrm>
              <a:off x="2432" y="656"/>
              <a:ext cx="3092" cy="8"/>
            </a:xfrm>
            <a:custGeom>
              <a:avLst/>
              <a:gdLst>
                <a:gd name="T0" fmla="*/ 0 w 3092"/>
                <a:gd name="T1" fmla="*/ 8 h 8"/>
                <a:gd name="T2" fmla="*/ 3092 w 3092"/>
                <a:gd name="T3" fmla="*/ 0 h 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092" h="8">
                  <a:moveTo>
                    <a:pt x="0" y="8"/>
                  </a:moveTo>
                  <a:lnTo>
                    <a:pt x="3092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37" name="Freeform 21"/>
            <p:cNvSpPr>
              <a:spLocks/>
            </p:cNvSpPr>
            <p:nvPr/>
          </p:nvSpPr>
          <p:spPr bwMode="auto">
            <a:xfrm>
              <a:off x="2440" y="472"/>
              <a:ext cx="3088" cy="12"/>
            </a:xfrm>
            <a:custGeom>
              <a:avLst/>
              <a:gdLst>
                <a:gd name="T0" fmla="*/ 0 w 3088"/>
                <a:gd name="T1" fmla="*/ 0 h 12"/>
                <a:gd name="T2" fmla="*/ 3088 w 3088"/>
                <a:gd name="T3" fmla="*/ 12 h 1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088" h="12">
                  <a:moveTo>
                    <a:pt x="0" y="0"/>
                  </a:moveTo>
                  <a:lnTo>
                    <a:pt x="3088" y="12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38" name="Freeform 22"/>
            <p:cNvSpPr>
              <a:spLocks/>
            </p:cNvSpPr>
            <p:nvPr/>
          </p:nvSpPr>
          <p:spPr bwMode="auto">
            <a:xfrm>
              <a:off x="2416" y="3644"/>
              <a:ext cx="3116" cy="1"/>
            </a:xfrm>
            <a:custGeom>
              <a:avLst/>
              <a:gdLst>
                <a:gd name="T0" fmla="*/ 0 w 3116"/>
                <a:gd name="T1" fmla="*/ 0 h 1"/>
                <a:gd name="T2" fmla="*/ 3116 w 3116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116" h="1">
                  <a:moveTo>
                    <a:pt x="0" y="0"/>
                  </a:moveTo>
                  <a:lnTo>
                    <a:pt x="3116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39" name="Freeform 23"/>
            <p:cNvSpPr>
              <a:spLocks/>
            </p:cNvSpPr>
            <p:nvPr/>
          </p:nvSpPr>
          <p:spPr bwMode="auto">
            <a:xfrm>
              <a:off x="5528" y="488"/>
              <a:ext cx="1" cy="3136"/>
            </a:xfrm>
            <a:custGeom>
              <a:avLst/>
              <a:gdLst>
                <a:gd name="T0" fmla="*/ 0 w 1"/>
                <a:gd name="T1" fmla="*/ 0 h 3136"/>
                <a:gd name="T2" fmla="*/ 0 w 1"/>
                <a:gd name="T3" fmla="*/ 3136 h 3136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3136">
                  <a:moveTo>
                    <a:pt x="0" y="0"/>
                  </a:moveTo>
                  <a:lnTo>
                    <a:pt x="0" y="3136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40" name="Freeform 24"/>
            <p:cNvSpPr>
              <a:spLocks/>
            </p:cNvSpPr>
            <p:nvPr/>
          </p:nvSpPr>
          <p:spPr bwMode="auto">
            <a:xfrm>
              <a:off x="5332" y="480"/>
              <a:ext cx="4" cy="3172"/>
            </a:xfrm>
            <a:custGeom>
              <a:avLst/>
              <a:gdLst>
                <a:gd name="T0" fmla="*/ 4 w 4"/>
                <a:gd name="T1" fmla="*/ 0 h 3172"/>
                <a:gd name="T2" fmla="*/ 0 w 4"/>
                <a:gd name="T3" fmla="*/ 3172 h 317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3172">
                  <a:moveTo>
                    <a:pt x="4" y="0"/>
                  </a:moveTo>
                  <a:lnTo>
                    <a:pt x="0" y="3172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41" name="Freeform 25"/>
            <p:cNvSpPr>
              <a:spLocks/>
            </p:cNvSpPr>
            <p:nvPr/>
          </p:nvSpPr>
          <p:spPr bwMode="auto">
            <a:xfrm>
              <a:off x="5136" y="480"/>
              <a:ext cx="4" cy="3168"/>
            </a:xfrm>
            <a:custGeom>
              <a:avLst/>
              <a:gdLst>
                <a:gd name="T0" fmla="*/ 4 w 4"/>
                <a:gd name="T1" fmla="*/ 0 h 3168"/>
                <a:gd name="T2" fmla="*/ 0 w 4"/>
                <a:gd name="T3" fmla="*/ 3168 h 316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3168">
                  <a:moveTo>
                    <a:pt x="4" y="0"/>
                  </a:moveTo>
                  <a:lnTo>
                    <a:pt x="0" y="3168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42" name="Freeform 26"/>
            <p:cNvSpPr>
              <a:spLocks/>
            </p:cNvSpPr>
            <p:nvPr/>
          </p:nvSpPr>
          <p:spPr bwMode="auto">
            <a:xfrm>
              <a:off x="4944" y="480"/>
              <a:ext cx="1" cy="3160"/>
            </a:xfrm>
            <a:custGeom>
              <a:avLst/>
              <a:gdLst>
                <a:gd name="T0" fmla="*/ 0 w 1"/>
                <a:gd name="T1" fmla="*/ 0 h 3160"/>
                <a:gd name="T2" fmla="*/ 0 w 1"/>
                <a:gd name="T3" fmla="*/ 3160 h 316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3160">
                  <a:moveTo>
                    <a:pt x="0" y="0"/>
                  </a:moveTo>
                  <a:lnTo>
                    <a:pt x="0" y="316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43" name="Freeform 27"/>
            <p:cNvSpPr>
              <a:spLocks/>
            </p:cNvSpPr>
            <p:nvPr/>
          </p:nvSpPr>
          <p:spPr bwMode="auto">
            <a:xfrm>
              <a:off x="4748" y="476"/>
              <a:ext cx="4" cy="3172"/>
            </a:xfrm>
            <a:custGeom>
              <a:avLst/>
              <a:gdLst>
                <a:gd name="T0" fmla="*/ 4 w 4"/>
                <a:gd name="T1" fmla="*/ 0 h 3172"/>
                <a:gd name="T2" fmla="*/ 0 w 4"/>
                <a:gd name="T3" fmla="*/ 3172 h 317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3172">
                  <a:moveTo>
                    <a:pt x="4" y="0"/>
                  </a:moveTo>
                  <a:lnTo>
                    <a:pt x="0" y="3172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44" name="Freeform 28"/>
            <p:cNvSpPr>
              <a:spLocks/>
            </p:cNvSpPr>
            <p:nvPr/>
          </p:nvSpPr>
          <p:spPr bwMode="auto">
            <a:xfrm>
              <a:off x="4544" y="472"/>
              <a:ext cx="14" cy="3191"/>
            </a:xfrm>
            <a:custGeom>
              <a:avLst/>
              <a:gdLst>
                <a:gd name="T0" fmla="*/ 0 w 14"/>
                <a:gd name="T1" fmla="*/ 0 h 3191"/>
                <a:gd name="T2" fmla="*/ 14 w 14"/>
                <a:gd name="T3" fmla="*/ 3191 h 319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4" h="3191">
                  <a:moveTo>
                    <a:pt x="0" y="0"/>
                  </a:moveTo>
                  <a:lnTo>
                    <a:pt x="14" y="3191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45" name="Freeform 29"/>
            <p:cNvSpPr>
              <a:spLocks/>
            </p:cNvSpPr>
            <p:nvPr/>
          </p:nvSpPr>
          <p:spPr bwMode="auto">
            <a:xfrm>
              <a:off x="4360" y="488"/>
              <a:ext cx="4" cy="3160"/>
            </a:xfrm>
            <a:custGeom>
              <a:avLst/>
              <a:gdLst>
                <a:gd name="T0" fmla="*/ 4 w 4"/>
                <a:gd name="T1" fmla="*/ 0 h 3160"/>
                <a:gd name="T2" fmla="*/ 0 w 4"/>
                <a:gd name="T3" fmla="*/ 3160 h 316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3160">
                  <a:moveTo>
                    <a:pt x="4" y="0"/>
                  </a:moveTo>
                  <a:lnTo>
                    <a:pt x="0" y="316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46" name="Freeform 30"/>
            <p:cNvSpPr>
              <a:spLocks/>
            </p:cNvSpPr>
            <p:nvPr/>
          </p:nvSpPr>
          <p:spPr bwMode="auto">
            <a:xfrm>
              <a:off x="4168" y="488"/>
              <a:ext cx="1" cy="3152"/>
            </a:xfrm>
            <a:custGeom>
              <a:avLst/>
              <a:gdLst>
                <a:gd name="T0" fmla="*/ 0 w 1"/>
                <a:gd name="T1" fmla="*/ 0 h 3152"/>
                <a:gd name="T2" fmla="*/ 0 w 1"/>
                <a:gd name="T3" fmla="*/ 3152 h 315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3152">
                  <a:moveTo>
                    <a:pt x="0" y="0"/>
                  </a:moveTo>
                  <a:lnTo>
                    <a:pt x="0" y="3152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47" name="Freeform 31"/>
            <p:cNvSpPr>
              <a:spLocks/>
            </p:cNvSpPr>
            <p:nvPr/>
          </p:nvSpPr>
          <p:spPr bwMode="auto">
            <a:xfrm>
              <a:off x="3776" y="464"/>
              <a:ext cx="11" cy="3199"/>
            </a:xfrm>
            <a:custGeom>
              <a:avLst/>
              <a:gdLst>
                <a:gd name="T0" fmla="*/ 0 w 11"/>
                <a:gd name="T1" fmla="*/ 0 h 3199"/>
                <a:gd name="T2" fmla="*/ 11 w 11"/>
                <a:gd name="T3" fmla="*/ 3199 h 3199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1" h="3199">
                  <a:moveTo>
                    <a:pt x="0" y="0"/>
                  </a:moveTo>
                  <a:lnTo>
                    <a:pt x="11" y="3199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48" name="Freeform 32"/>
            <p:cNvSpPr>
              <a:spLocks/>
            </p:cNvSpPr>
            <p:nvPr/>
          </p:nvSpPr>
          <p:spPr bwMode="auto">
            <a:xfrm>
              <a:off x="3584" y="480"/>
              <a:ext cx="1" cy="3172"/>
            </a:xfrm>
            <a:custGeom>
              <a:avLst/>
              <a:gdLst>
                <a:gd name="T0" fmla="*/ 0 w 1"/>
                <a:gd name="T1" fmla="*/ 0 h 3172"/>
                <a:gd name="T2" fmla="*/ 0 w 1"/>
                <a:gd name="T3" fmla="*/ 3172 h 317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3172">
                  <a:moveTo>
                    <a:pt x="0" y="0"/>
                  </a:moveTo>
                  <a:lnTo>
                    <a:pt x="0" y="3172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49" name="Freeform 33"/>
            <p:cNvSpPr>
              <a:spLocks/>
            </p:cNvSpPr>
            <p:nvPr/>
          </p:nvSpPr>
          <p:spPr bwMode="auto">
            <a:xfrm>
              <a:off x="3392" y="484"/>
              <a:ext cx="4" cy="3164"/>
            </a:xfrm>
            <a:custGeom>
              <a:avLst/>
              <a:gdLst>
                <a:gd name="T0" fmla="*/ 4 w 4"/>
                <a:gd name="T1" fmla="*/ 0 h 3164"/>
                <a:gd name="T2" fmla="*/ 0 w 4"/>
                <a:gd name="T3" fmla="*/ 3164 h 316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3164">
                  <a:moveTo>
                    <a:pt x="4" y="0"/>
                  </a:moveTo>
                  <a:lnTo>
                    <a:pt x="0" y="3164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50" name="Freeform 34"/>
            <p:cNvSpPr>
              <a:spLocks/>
            </p:cNvSpPr>
            <p:nvPr/>
          </p:nvSpPr>
          <p:spPr bwMode="auto">
            <a:xfrm>
              <a:off x="3192" y="480"/>
              <a:ext cx="8" cy="3164"/>
            </a:xfrm>
            <a:custGeom>
              <a:avLst/>
              <a:gdLst>
                <a:gd name="T0" fmla="*/ 0 w 8"/>
                <a:gd name="T1" fmla="*/ 0 h 3164"/>
                <a:gd name="T2" fmla="*/ 8 w 8"/>
                <a:gd name="T3" fmla="*/ 3164 h 316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8" h="3164">
                  <a:moveTo>
                    <a:pt x="0" y="0"/>
                  </a:moveTo>
                  <a:lnTo>
                    <a:pt x="8" y="3164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51" name="Freeform 35"/>
            <p:cNvSpPr>
              <a:spLocks/>
            </p:cNvSpPr>
            <p:nvPr/>
          </p:nvSpPr>
          <p:spPr bwMode="auto">
            <a:xfrm>
              <a:off x="3004" y="480"/>
              <a:ext cx="4" cy="3164"/>
            </a:xfrm>
            <a:custGeom>
              <a:avLst/>
              <a:gdLst>
                <a:gd name="T0" fmla="*/ 4 w 4"/>
                <a:gd name="T1" fmla="*/ 0 h 3164"/>
                <a:gd name="T2" fmla="*/ 0 w 4"/>
                <a:gd name="T3" fmla="*/ 3164 h 316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3164">
                  <a:moveTo>
                    <a:pt x="4" y="0"/>
                  </a:moveTo>
                  <a:lnTo>
                    <a:pt x="0" y="3164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52" name="Freeform 36"/>
            <p:cNvSpPr>
              <a:spLocks/>
            </p:cNvSpPr>
            <p:nvPr/>
          </p:nvSpPr>
          <p:spPr bwMode="auto">
            <a:xfrm>
              <a:off x="2812" y="480"/>
              <a:ext cx="1" cy="3172"/>
            </a:xfrm>
            <a:custGeom>
              <a:avLst/>
              <a:gdLst>
                <a:gd name="T0" fmla="*/ 0 w 1"/>
                <a:gd name="T1" fmla="*/ 0 h 3172"/>
                <a:gd name="T2" fmla="*/ 0 w 1"/>
                <a:gd name="T3" fmla="*/ 3172 h 317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3172">
                  <a:moveTo>
                    <a:pt x="0" y="0"/>
                  </a:moveTo>
                  <a:lnTo>
                    <a:pt x="0" y="3172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53" name="Freeform 37"/>
            <p:cNvSpPr>
              <a:spLocks/>
            </p:cNvSpPr>
            <p:nvPr/>
          </p:nvSpPr>
          <p:spPr bwMode="auto">
            <a:xfrm>
              <a:off x="2616" y="480"/>
              <a:ext cx="1" cy="3164"/>
            </a:xfrm>
            <a:custGeom>
              <a:avLst/>
              <a:gdLst>
                <a:gd name="T0" fmla="*/ 0 w 1"/>
                <a:gd name="T1" fmla="*/ 0 h 3164"/>
                <a:gd name="T2" fmla="*/ 0 w 1"/>
                <a:gd name="T3" fmla="*/ 3164 h 316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3164">
                  <a:moveTo>
                    <a:pt x="0" y="0"/>
                  </a:moveTo>
                  <a:lnTo>
                    <a:pt x="0" y="3164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7892" name="Line 38"/>
          <p:cNvSpPr>
            <a:spLocks noChangeShapeType="1"/>
          </p:cNvSpPr>
          <p:nvPr/>
        </p:nvSpPr>
        <p:spPr bwMode="auto">
          <a:xfrm>
            <a:off x="3924300" y="4141788"/>
            <a:ext cx="48974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893" name="Line 39"/>
          <p:cNvSpPr>
            <a:spLocks noChangeShapeType="1"/>
          </p:cNvSpPr>
          <p:nvPr/>
        </p:nvSpPr>
        <p:spPr bwMode="auto">
          <a:xfrm flipH="1" flipV="1">
            <a:off x="6300192" y="1700807"/>
            <a:ext cx="596" cy="410468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894" name="Text Box 40"/>
          <p:cNvSpPr txBox="1">
            <a:spLocks noChangeArrowheads="1"/>
          </p:cNvSpPr>
          <p:nvPr/>
        </p:nvSpPr>
        <p:spPr bwMode="auto">
          <a:xfrm>
            <a:off x="6516688" y="3284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endParaRPr lang="ru-RU" sz="1800">
              <a:latin typeface="Arial" charset="0"/>
            </a:endParaRPr>
          </a:p>
        </p:txBody>
      </p:sp>
      <p:sp>
        <p:nvSpPr>
          <p:cNvPr id="37905" name="Freeform 53"/>
          <p:cNvSpPr>
            <a:spLocks/>
          </p:cNvSpPr>
          <p:nvPr/>
        </p:nvSpPr>
        <p:spPr bwMode="auto">
          <a:xfrm>
            <a:off x="5004048" y="2060848"/>
            <a:ext cx="2808312" cy="3885952"/>
          </a:xfrm>
          <a:custGeom>
            <a:avLst/>
            <a:gdLst>
              <a:gd name="T0" fmla="*/ 2641600 w 1664"/>
              <a:gd name="T1" fmla="*/ 0 h 2720"/>
              <a:gd name="T2" fmla="*/ 0 w 1664"/>
              <a:gd name="T3" fmla="*/ 4318000 h 272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664" h="2720">
                <a:moveTo>
                  <a:pt x="1664" y="0"/>
                </a:moveTo>
                <a:lnTo>
                  <a:pt x="0" y="2720"/>
                </a:lnTo>
              </a:path>
            </a:pathLst>
          </a:custGeom>
          <a:noFill/>
          <a:ln w="28575" cmpd="sng">
            <a:solidFill>
              <a:srgbClr val="0000CC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915" name="Text Box 63"/>
          <p:cNvSpPr txBox="1">
            <a:spLocks noChangeArrowheads="1"/>
          </p:cNvSpPr>
          <p:nvPr/>
        </p:nvSpPr>
        <p:spPr bwMode="auto">
          <a:xfrm>
            <a:off x="6451600" y="4141788"/>
            <a:ext cx="2152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sz="1800" b="1">
                <a:latin typeface="Arial" charset="0"/>
              </a:rPr>
              <a:t>1   2   3  4   5   6   7</a:t>
            </a:r>
          </a:p>
        </p:txBody>
      </p:sp>
      <p:sp>
        <p:nvSpPr>
          <p:cNvPr id="37916" name="Text Box 64"/>
          <p:cNvSpPr txBox="1">
            <a:spLocks noChangeArrowheads="1"/>
          </p:cNvSpPr>
          <p:nvPr/>
        </p:nvSpPr>
        <p:spPr bwMode="auto">
          <a:xfrm>
            <a:off x="3995738" y="4141788"/>
            <a:ext cx="2178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sz="1800" b="1">
                <a:latin typeface="Arial" charset="0"/>
              </a:rPr>
              <a:t>-7 -6 -5 -4  -3  -2  -1</a:t>
            </a:r>
          </a:p>
        </p:txBody>
      </p:sp>
      <p:sp>
        <p:nvSpPr>
          <p:cNvPr id="37917" name="Text Box 65"/>
          <p:cNvSpPr txBox="1">
            <a:spLocks noChangeArrowheads="1"/>
          </p:cNvSpPr>
          <p:nvPr/>
        </p:nvSpPr>
        <p:spPr bwMode="auto">
          <a:xfrm>
            <a:off x="6061075" y="1989138"/>
            <a:ext cx="31115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sz="1800" b="1">
                <a:latin typeface="Arial" charset="0"/>
              </a:rPr>
              <a:t>7</a:t>
            </a:r>
          </a:p>
          <a:p>
            <a:pPr eaLnBrk="1" hangingPunct="1"/>
            <a:r>
              <a:rPr lang="ru-RU" sz="1800" b="1">
                <a:latin typeface="Arial" charset="0"/>
              </a:rPr>
              <a:t>6</a:t>
            </a:r>
          </a:p>
          <a:p>
            <a:pPr eaLnBrk="1" hangingPunct="1"/>
            <a:r>
              <a:rPr lang="ru-RU" sz="1800" b="1">
                <a:latin typeface="Arial" charset="0"/>
              </a:rPr>
              <a:t>5</a:t>
            </a:r>
          </a:p>
          <a:p>
            <a:pPr eaLnBrk="1" hangingPunct="1"/>
            <a:r>
              <a:rPr lang="ru-RU" sz="1800" b="1">
                <a:latin typeface="Arial" charset="0"/>
              </a:rPr>
              <a:t>4</a:t>
            </a:r>
          </a:p>
          <a:p>
            <a:pPr eaLnBrk="1" hangingPunct="1"/>
            <a:r>
              <a:rPr lang="ru-RU" sz="1800" b="1">
                <a:latin typeface="Arial" charset="0"/>
              </a:rPr>
              <a:t>3</a:t>
            </a:r>
          </a:p>
          <a:p>
            <a:pPr eaLnBrk="1" hangingPunct="1"/>
            <a:r>
              <a:rPr lang="ru-RU" sz="1800" b="1">
                <a:latin typeface="Arial" charset="0"/>
              </a:rPr>
              <a:t>2</a:t>
            </a:r>
          </a:p>
          <a:p>
            <a:pPr eaLnBrk="1" hangingPunct="1"/>
            <a:r>
              <a:rPr lang="ru-RU" sz="1800" b="1">
                <a:latin typeface="Arial" charset="0"/>
              </a:rPr>
              <a:t>1</a:t>
            </a:r>
          </a:p>
        </p:txBody>
      </p:sp>
      <p:sp>
        <p:nvSpPr>
          <p:cNvPr id="37918" name="Text Box 66"/>
          <p:cNvSpPr txBox="1">
            <a:spLocks noChangeArrowheads="1"/>
          </p:cNvSpPr>
          <p:nvPr/>
        </p:nvSpPr>
        <p:spPr bwMode="auto">
          <a:xfrm>
            <a:off x="6200775" y="4222750"/>
            <a:ext cx="38735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sz="1800" b="1">
                <a:latin typeface="Arial" charset="0"/>
              </a:rPr>
              <a:t>-1</a:t>
            </a:r>
          </a:p>
          <a:p>
            <a:pPr eaLnBrk="1" hangingPunct="1"/>
            <a:r>
              <a:rPr lang="ru-RU" sz="1800" b="1">
                <a:latin typeface="Arial" charset="0"/>
              </a:rPr>
              <a:t>-2</a:t>
            </a:r>
          </a:p>
          <a:p>
            <a:pPr eaLnBrk="1" hangingPunct="1"/>
            <a:r>
              <a:rPr lang="ru-RU" sz="1800" b="1">
                <a:latin typeface="Arial" charset="0"/>
              </a:rPr>
              <a:t>-3</a:t>
            </a:r>
          </a:p>
          <a:p>
            <a:pPr eaLnBrk="1" hangingPunct="1"/>
            <a:r>
              <a:rPr lang="ru-RU" sz="1800" b="1">
                <a:latin typeface="Arial" charset="0"/>
              </a:rPr>
              <a:t>-4</a:t>
            </a:r>
          </a:p>
          <a:p>
            <a:pPr eaLnBrk="1" hangingPunct="1"/>
            <a:r>
              <a:rPr lang="ru-RU" sz="1800" b="1">
                <a:latin typeface="Arial" charset="0"/>
              </a:rPr>
              <a:t>-5</a:t>
            </a:r>
          </a:p>
          <a:p>
            <a:pPr eaLnBrk="1" hangingPunct="1"/>
            <a:r>
              <a:rPr lang="ru-RU" sz="1800" b="1">
                <a:latin typeface="Arial" charset="0"/>
              </a:rPr>
              <a:t>-6</a:t>
            </a:r>
          </a:p>
          <a:p>
            <a:pPr eaLnBrk="1" hangingPunct="1"/>
            <a:r>
              <a:rPr lang="ru-RU" sz="1800" b="1">
                <a:latin typeface="Arial" charset="0"/>
              </a:rPr>
              <a:t>-7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755576" y="188640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atin typeface="Georgia" pitchFamily="18" charset="0"/>
              </a:rPr>
              <a:t>Прямая </a:t>
            </a:r>
            <a:br>
              <a:rPr lang="ru-RU" sz="3600" b="1" i="1" dirty="0" smtClean="0">
                <a:latin typeface="Georgia" pitchFamily="18" charset="0"/>
              </a:rPr>
            </a:br>
            <a:r>
              <a:rPr lang="ru-RU" sz="3600" b="1" i="1" dirty="0" smtClean="0">
                <a:latin typeface="Georgia" pitchFamily="18" charset="0"/>
              </a:rPr>
              <a:t>пропорциональность</a:t>
            </a:r>
            <a:endParaRPr lang="ru-RU" sz="36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1547664" y="1772816"/>
            <a:ext cx="1512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dirty="0" smtClean="0"/>
              <a:t>y</a:t>
            </a:r>
            <a:r>
              <a:rPr lang="ru-RU" sz="3200" b="1" i="1" dirty="0" smtClean="0"/>
              <a:t> = </a:t>
            </a:r>
            <a:r>
              <a:rPr lang="en-US" sz="3200" b="1" i="1" dirty="0" smtClean="0"/>
              <a:t>k</a:t>
            </a:r>
            <a:r>
              <a:rPr lang="ru-RU" sz="3200" b="1" i="1" dirty="0" err="1" smtClean="0"/>
              <a:t>х</a:t>
            </a:r>
            <a:r>
              <a:rPr lang="ru-RU" sz="3200" b="1" i="1" dirty="0" smtClean="0"/>
              <a:t>  </a:t>
            </a:r>
            <a:endParaRPr lang="ru-RU" sz="3200" b="1" i="1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8676456" y="4221088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ru-RU" b="1" i="1" dirty="0" err="1" smtClean="0">
                <a:solidFill>
                  <a:srgbClr val="FF0000"/>
                </a:solidFill>
              </a:rPr>
              <a:t>х</a:t>
            </a:r>
            <a:endParaRPr lang="ru-RU" b="1" i="1" dirty="0" smtClean="0">
              <a:solidFill>
                <a:srgbClr val="FF0000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6372200" y="1628800"/>
            <a:ext cx="2872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ru-RU" b="1" i="1" dirty="0" smtClean="0">
                <a:solidFill>
                  <a:srgbClr val="FF0000"/>
                </a:solidFill>
              </a:rPr>
              <a:t>у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251520" y="1844824"/>
            <a:ext cx="6480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П</a:t>
            </a:r>
          </a:p>
          <a:p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Р</a:t>
            </a:r>
          </a:p>
          <a:p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Я</a:t>
            </a:r>
          </a:p>
          <a:p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М</a:t>
            </a:r>
          </a:p>
          <a:p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А</a:t>
            </a:r>
          </a:p>
          <a:p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Я</a:t>
            </a:r>
          </a:p>
          <a:p>
            <a:endParaRPr lang="ru-RU" b="1" i="1" kern="10" dirty="0" smtClean="0">
              <a:ln w="9525">
                <a:solidFill>
                  <a:srgbClr val="800000"/>
                </a:solidFill>
                <a:round/>
                <a:headEnd/>
                <a:tailEnd/>
              </a:ln>
              <a:solidFill>
                <a:srgbClr val="800000"/>
              </a:solidFill>
              <a:effectLst>
                <a:outerShdw dist="35921" dir="2700000" algn="ctr" rotWithShape="0">
                  <a:srgbClr val="B2B2B2">
                    <a:alpha val="79999"/>
                  </a:srgbClr>
                </a:outerShdw>
              </a:effectLst>
              <a:latin typeface="Georgia"/>
            </a:endParaRPr>
          </a:p>
          <a:p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Л</a:t>
            </a:r>
          </a:p>
          <a:p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И</a:t>
            </a:r>
          </a:p>
          <a:p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Н</a:t>
            </a:r>
          </a:p>
          <a:p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И</a:t>
            </a:r>
          </a:p>
          <a:p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Я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b="1" i="1" dirty="0" smtClean="0">
                <a:solidFill>
                  <a:schemeClr val="tx1"/>
                </a:solidFill>
                <a:latin typeface="Georgia" pitchFamily="18" charset="0"/>
              </a:rPr>
              <a:t>Линейная функция</a:t>
            </a:r>
            <a:r>
              <a:rPr lang="ru-RU" sz="3600" b="1" i="1" dirty="0" smtClean="0">
                <a:solidFill>
                  <a:schemeClr val="bg2"/>
                </a:solidFill>
                <a:latin typeface="Georgia" pitchFamily="18" charset="0"/>
              </a:rPr>
              <a:t/>
            </a:r>
            <a:br>
              <a:rPr lang="ru-RU" sz="3600" b="1" i="1" dirty="0" smtClean="0">
                <a:solidFill>
                  <a:schemeClr val="bg2"/>
                </a:solidFill>
                <a:latin typeface="Georgia" pitchFamily="18" charset="0"/>
              </a:rPr>
            </a:br>
            <a:endParaRPr lang="ru-RU" sz="3600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1581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2915816" y="2132856"/>
          <a:ext cx="5111750" cy="3965575"/>
        </p:xfrm>
        <a:graphic>
          <a:graphicData uri="http://schemas.openxmlformats.org/presentationml/2006/ole">
            <p:oleObj spid="_x0000_s1026" name="GraphC" r:id="rId4" imgW="4762500" imgH="3695700" progId="">
              <p:embed/>
            </p:oleObj>
          </a:graphicData>
        </a:graphic>
      </p:graphicFrame>
      <p:sp>
        <p:nvSpPr>
          <p:cNvPr id="24609" name="Rectangle 33"/>
          <p:cNvSpPr>
            <a:spLocks noChangeArrowheads="1"/>
          </p:cNvSpPr>
          <p:nvPr/>
        </p:nvSpPr>
        <p:spPr bwMode="auto">
          <a:xfrm>
            <a:off x="971550" y="1484313"/>
            <a:ext cx="3167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i="1" dirty="0">
                <a:latin typeface="Times New Roman" pitchFamily="18" charset="0"/>
              </a:rPr>
              <a:t>y</a:t>
            </a:r>
            <a:r>
              <a:rPr lang="ru-RU" sz="3200" b="1" i="1" dirty="0">
                <a:latin typeface="Times New Roman" pitchFamily="18" charset="0"/>
              </a:rPr>
              <a:t> = ах + </a:t>
            </a:r>
            <a:r>
              <a:rPr lang="en-US" sz="3200" b="1" i="1" dirty="0">
                <a:latin typeface="Times New Roman" pitchFamily="18" charset="0"/>
              </a:rPr>
              <a:t>b</a:t>
            </a:r>
            <a:endParaRPr lang="ru-RU" sz="3200" b="1" i="1" dirty="0">
              <a:latin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1521" y="2276872"/>
            <a:ext cx="6480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П</a:t>
            </a:r>
          </a:p>
          <a:p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Р</a:t>
            </a:r>
          </a:p>
          <a:p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Я</a:t>
            </a:r>
          </a:p>
          <a:p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М</a:t>
            </a:r>
          </a:p>
          <a:p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А</a:t>
            </a:r>
          </a:p>
          <a:p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Я</a:t>
            </a:r>
          </a:p>
          <a:p>
            <a:endParaRPr lang="ru-RU" b="1" i="1" kern="10" dirty="0" smtClean="0">
              <a:ln w="9525">
                <a:solidFill>
                  <a:srgbClr val="800000"/>
                </a:solidFill>
                <a:round/>
                <a:headEnd/>
                <a:tailEnd/>
              </a:ln>
              <a:solidFill>
                <a:srgbClr val="800000"/>
              </a:solidFill>
              <a:effectLst>
                <a:outerShdw dist="35921" dir="2700000" algn="ctr" rotWithShape="0">
                  <a:srgbClr val="B2B2B2">
                    <a:alpha val="79999"/>
                  </a:srgbClr>
                </a:outerShdw>
              </a:effectLst>
              <a:latin typeface="Georgia"/>
            </a:endParaRPr>
          </a:p>
          <a:p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Л</a:t>
            </a:r>
          </a:p>
          <a:p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И</a:t>
            </a:r>
          </a:p>
          <a:p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Н</a:t>
            </a:r>
          </a:p>
          <a:p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И</a:t>
            </a:r>
          </a:p>
          <a:p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41" name="Object 17"/>
          <p:cNvGraphicFramePr>
            <a:graphicFrameLocks noChangeAspect="1"/>
          </p:cNvGraphicFramePr>
          <p:nvPr>
            <p:ph sz="half" idx="2"/>
          </p:nvPr>
        </p:nvGraphicFramePr>
        <p:xfrm>
          <a:off x="5940152" y="1628800"/>
          <a:ext cx="2987675" cy="4508500"/>
        </p:xfrm>
        <a:graphic>
          <a:graphicData uri="http://schemas.openxmlformats.org/presentationml/2006/ole">
            <p:oleObj spid="_x0000_s2051" name="GraphC" r:id="rId4" imgW="2133600" imgH="3219450" progId="">
              <p:embed/>
            </p:oleObj>
          </a:graphicData>
        </a:graphic>
      </p:graphicFrame>
      <p:sp>
        <p:nvSpPr>
          <p:cNvPr id="26629" name="Rectangle 5"/>
          <p:cNvSpPr>
            <a:spLocks noGrp="1" noChangeArrowheads="1"/>
          </p:cNvSpPr>
          <p:nvPr>
            <p:ph type="title"/>
          </p:nvPr>
        </p:nvSpPr>
        <p:spPr>
          <a:xfrm>
            <a:off x="914400" y="476250"/>
            <a:ext cx="8229600" cy="1171575"/>
          </a:xfrm>
        </p:spPr>
        <p:txBody>
          <a:bodyPr/>
          <a:lstStyle/>
          <a:p>
            <a:pPr algn="ctr" eaLnBrk="1" hangingPunct="1"/>
            <a:r>
              <a:rPr lang="ru-RU" sz="3200" b="1" i="1" dirty="0" smtClean="0">
                <a:solidFill>
                  <a:schemeClr val="tx1"/>
                </a:solidFill>
                <a:latin typeface="Georgia" pitchFamily="18" charset="0"/>
              </a:rPr>
              <a:t>Обратная  пропорциональность</a:t>
            </a:r>
            <a:br>
              <a:rPr lang="ru-RU" sz="3200" b="1" i="1" dirty="0" smtClean="0">
                <a:solidFill>
                  <a:schemeClr val="tx1"/>
                </a:solidFill>
                <a:latin typeface="Georgia" pitchFamily="18" charset="0"/>
              </a:rPr>
            </a:br>
            <a:endParaRPr lang="ru-RU" sz="3200" b="1" i="1" dirty="0" smtClean="0">
              <a:solidFill>
                <a:schemeClr val="tx1"/>
              </a:solidFill>
              <a:latin typeface="Georgia" pitchFamily="18" charset="0"/>
            </a:endParaRPr>
          </a:p>
        </p:txBody>
      </p:sp>
      <p:graphicFrame>
        <p:nvGraphicFramePr>
          <p:cNvPr id="26628" name="Object 4"/>
          <p:cNvGraphicFramePr>
            <a:graphicFrameLocks noChangeAspect="1"/>
          </p:cNvGraphicFramePr>
          <p:nvPr>
            <p:ph sz="half" idx="1"/>
          </p:nvPr>
        </p:nvGraphicFramePr>
        <p:xfrm>
          <a:off x="2195736" y="1556792"/>
          <a:ext cx="3036888" cy="4581525"/>
        </p:xfrm>
        <a:graphic>
          <a:graphicData uri="http://schemas.openxmlformats.org/presentationml/2006/ole">
            <p:oleObj spid="_x0000_s2050" name="GraphC" r:id="rId5" imgW="2133600" imgH="3219450" progId="">
              <p:embed/>
            </p:oleObj>
          </a:graphicData>
        </a:graphic>
      </p:graphicFrame>
      <p:sp>
        <p:nvSpPr>
          <p:cNvPr id="26635" name="WordArt 11"/>
          <p:cNvSpPr>
            <a:spLocks noChangeArrowheads="1" noChangeShapeType="1" noTextEdit="1"/>
          </p:cNvSpPr>
          <p:nvPr/>
        </p:nvSpPr>
        <p:spPr bwMode="auto">
          <a:xfrm rot="5400000">
            <a:off x="-1544960" y="3785319"/>
            <a:ext cx="4103688" cy="366713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b="1" i="1" kern="10" dirty="0" smtClean="0">
                <a:ln w="9525">
                  <a:solidFill>
                    <a:srgbClr val="33CCCC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Гипербола</a:t>
            </a:r>
            <a:endParaRPr lang="ru-RU" b="1" i="1" kern="10" dirty="0">
              <a:ln w="9525">
                <a:solidFill>
                  <a:srgbClr val="33CCCC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B2B2B2">
                    <a:alpha val="79999"/>
                  </a:srgbClr>
                </a:outerShdw>
              </a:effectLst>
              <a:latin typeface="Georgia"/>
            </a:endParaRP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323528" y="1196752"/>
            <a:ext cx="20161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 dirty="0">
                <a:latin typeface="Times New Roman" pitchFamily="18" charset="0"/>
              </a:rPr>
              <a:t>у = </a:t>
            </a:r>
            <a:r>
              <a:rPr lang="en-US" sz="4000" b="1" i="1" dirty="0">
                <a:latin typeface="Times New Roman" pitchFamily="18" charset="0"/>
              </a:rPr>
              <a:t>k</a:t>
            </a:r>
            <a:r>
              <a:rPr lang="ru-RU" sz="4000" b="1" i="1" dirty="0">
                <a:latin typeface="Times New Roman" pitchFamily="18" charset="0"/>
              </a:rPr>
              <a:t>/</a:t>
            </a:r>
            <a:r>
              <a:rPr lang="en-US" sz="4000" b="1" i="1" dirty="0">
                <a:latin typeface="Times New Roman" pitchFamily="18" charset="0"/>
              </a:rPr>
              <a:t>x</a:t>
            </a:r>
            <a:endParaRPr lang="ru-RU" sz="4000" b="1" i="1" dirty="0">
              <a:latin typeface="Times New Roman" pitchFamily="18" charset="0"/>
            </a:endParaRP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3491880" y="2708920"/>
            <a:ext cx="1590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  <a:latin typeface="Times New Roman" pitchFamily="18" charset="0"/>
              </a:rPr>
              <a:t>       </a:t>
            </a:r>
            <a:r>
              <a:rPr lang="en-US" sz="2400" b="1" i="1" dirty="0" smtClean="0">
                <a:solidFill>
                  <a:srgbClr val="0000FF"/>
                </a:solidFill>
                <a:latin typeface="Times New Roman" pitchFamily="18" charset="0"/>
              </a:rPr>
              <a:t>k  </a:t>
            </a:r>
            <a:r>
              <a:rPr lang="en-US" sz="2400" b="1" i="1" dirty="0">
                <a:solidFill>
                  <a:srgbClr val="0000FF"/>
                </a:solidFill>
                <a:latin typeface="Times New Roman" pitchFamily="18" charset="0"/>
              </a:rPr>
              <a:t>&gt; 0 </a:t>
            </a:r>
            <a:r>
              <a:rPr lang="ru-RU" sz="2400" b="1" i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endParaRPr lang="ru-RU" sz="2400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6156176" y="2204864"/>
            <a:ext cx="10518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</a:rPr>
              <a:t>k  &lt; 0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Line 2"/>
          <p:cNvSpPr>
            <a:spLocks noChangeShapeType="1"/>
          </p:cNvSpPr>
          <p:nvPr/>
        </p:nvSpPr>
        <p:spPr bwMode="auto">
          <a:xfrm flipH="1">
            <a:off x="3851275" y="3284538"/>
            <a:ext cx="4897438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851920" y="1124744"/>
            <a:ext cx="4991100" cy="5078413"/>
            <a:chOff x="2412" y="464"/>
            <a:chExt cx="3144" cy="3199"/>
          </a:xfrm>
        </p:grpSpPr>
        <p:sp>
          <p:nvSpPr>
            <p:cNvPr id="38944" name="Freeform 4"/>
            <p:cNvSpPr>
              <a:spLocks/>
            </p:cNvSpPr>
            <p:nvPr/>
          </p:nvSpPr>
          <p:spPr bwMode="auto">
            <a:xfrm>
              <a:off x="2424" y="472"/>
              <a:ext cx="2" cy="3172"/>
            </a:xfrm>
            <a:custGeom>
              <a:avLst/>
              <a:gdLst>
                <a:gd name="T0" fmla="*/ 0 w 2"/>
                <a:gd name="T1" fmla="*/ 0 h 3172"/>
                <a:gd name="T2" fmla="*/ 2 w 2"/>
                <a:gd name="T3" fmla="*/ 3172 h 317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" h="3172">
                  <a:moveTo>
                    <a:pt x="0" y="0"/>
                  </a:moveTo>
                  <a:lnTo>
                    <a:pt x="2" y="3172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45" name="Freeform 5"/>
            <p:cNvSpPr>
              <a:spLocks/>
            </p:cNvSpPr>
            <p:nvPr/>
          </p:nvSpPr>
          <p:spPr bwMode="auto">
            <a:xfrm>
              <a:off x="2472" y="1706"/>
              <a:ext cx="3060" cy="2"/>
            </a:xfrm>
            <a:custGeom>
              <a:avLst/>
              <a:gdLst>
                <a:gd name="T0" fmla="*/ 0 w 3060"/>
                <a:gd name="T1" fmla="*/ 0 h 2"/>
                <a:gd name="T2" fmla="*/ 3060 w 3060"/>
                <a:gd name="T3" fmla="*/ 2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060" h="2">
                  <a:moveTo>
                    <a:pt x="0" y="0"/>
                  </a:moveTo>
                  <a:lnTo>
                    <a:pt x="3060" y="2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46" name="Freeform 6"/>
            <p:cNvSpPr>
              <a:spLocks/>
            </p:cNvSpPr>
            <p:nvPr/>
          </p:nvSpPr>
          <p:spPr bwMode="auto">
            <a:xfrm>
              <a:off x="2436" y="3468"/>
              <a:ext cx="3088" cy="1"/>
            </a:xfrm>
            <a:custGeom>
              <a:avLst/>
              <a:gdLst>
                <a:gd name="T0" fmla="*/ 0 w 3088"/>
                <a:gd name="T1" fmla="*/ 0 h 1"/>
                <a:gd name="T2" fmla="*/ 3088 w 3088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088" h="1">
                  <a:moveTo>
                    <a:pt x="0" y="0"/>
                  </a:moveTo>
                  <a:lnTo>
                    <a:pt x="3088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47" name="Freeform 7"/>
            <p:cNvSpPr>
              <a:spLocks/>
            </p:cNvSpPr>
            <p:nvPr/>
          </p:nvSpPr>
          <p:spPr bwMode="auto">
            <a:xfrm>
              <a:off x="2426" y="3292"/>
              <a:ext cx="3094" cy="2"/>
            </a:xfrm>
            <a:custGeom>
              <a:avLst/>
              <a:gdLst>
                <a:gd name="T0" fmla="*/ 0 w 3094"/>
                <a:gd name="T1" fmla="*/ 2 h 2"/>
                <a:gd name="T2" fmla="*/ 3094 w 3094"/>
                <a:gd name="T3" fmla="*/ 0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094" h="2">
                  <a:moveTo>
                    <a:pt x="0" y="2"/>
                  </a:moveTo>
                  <a:lnTo>
                    <a:pt x="3094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48" name="Line 8"/>
            <p:cNvSpPr>
              <a:spLocks noChangeShapeType="1"/>
            </p:cNvSpPr>
            <p:nvPr/>
          </p:nvSpPr>
          <p:spPr bwMode="auto">
            <a:xfrm>
              <a:off x="2426" y="3113"/>
              <a:ext cx="3130" cy="0"/>
            </a:xfrm>
            <a:prstGeom prst="line">
              <a:avLst/>
            </a:prstGeom>
            <a:noFill/>
            <a:ln w="12700">
              <a:solidFill>
                <a:srgbClr val="4D4D4D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49" name="Freeform 9"/>
            <p:cNvSpPr>
              <a:spLocks/>
            </p:cNvSpPr>
            <p:nvPr/>
          </p:nvSpPr>
          <p:spPr bwMode="auto">
            <a:xfrm>
              <a:off x="2428" y="2940"/>
              <a:ext cx="3096" cy="1"/>
            </a:xfrm>
            <a:custGeom>
              <a:avLst/>
              <a:gdLst>
                <a:gd name="T0" fmla="*/ 0 w 3096"/>
                <a:gd name="T1" fmla="*/ 0 h 1"/>
                <a:gd name="T2" fmla="*/ 3096 w 3096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096" h="1">
                  <a:moveTo>
                    <a:pt x="0" y="0"/>
                  </a:moveTo>
                  <a:lnTo>
                    <a:pt x="3096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50" name="Freeform 10"/>
            <p:cNvSpPr>
              <a:spLocks/>
            </p:cNvSpPr>
            <p:nvPr/>
          </p:nvSpPr>
          <p:spPr bwMode="auto">
            <a:xfrm>
              <a:off x="2424" y="2764"/>
              <a:ext cx="3092" cy="1"/>
            </a:xfrm>
            <a:custGeom>
              <a:avLst/>
              <a:gdLst>
                <a:gd name="T0" fmla="*/ 0 w 3092"/>
                <a:gd name="T1" fmla="*/ 0 h 1"/>
                <a:gd name="T2" fmla="*/ 3092 w 3092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092" h="1">
                  <a:moveTo>
                    <a:pt x="0" y="0"/>
                  </a:moveTo>
                  <a:lnTo>
                    <a:pt x="3092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51" name="Freeform 11"/>
            <p:cNvSpPr>
              <a:spLocks/>
            </p:cNvSpPr>
            <p:nvPr/>
          </p:nvSpPr>
          <p:spPr bwMode="auto">
            <a:xfrm>
              <a:off x="2420" y="2584"/>
              <a:ext cx="3100" cy="4"/>
            </a:xfrm>
            <a:custGeom>
              <a:avLst/>
              <a:gdLst>
                <a:gd name="T0" fmla="*/ 0 w 3100"/>
                <a:gd name="T1" fmla="*/ 4 h 4"/>
                <a:gd name="T2" fmla="*/ 3100 w 3100"/>
                <a:gd name="T3" fmla="*/ 0 h 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100" h="4">
                  <a:moveTo>
                    <a:pt x="0" y="4"/>
                  </a:moveTo>
                  <a:lnTo>
                    <a:pt x="3100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52" name="Freeform 12"/>
            <p:cNvSpPr>
              <a:spLocks/>
            </p:cNvSpPr>
            <p:nvPr/>
          </p:nvSpPr>
          <p:spPr bwMode="auto">
            <a:xfrm>
              <a:off x="2420" y="2408"/>
              <a:ext cx="3108" cy="8"/>
            </a:xfrm>
            <a:custGeom>
              <a:avLst/>
              <a:gdLst>
                <a:gd name="T0" fmla="*/ 0 w 3108"/>
                <a:gd name="T1" fmla="*/ 8 h 8"/>
                <a:gd name="T2" fmla="*/ 3108 w 3108"/>
                <a:gd name="T3" fmla="*/ 0 h 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108" h="8">
                  <a:moveTo>
                    <a:pt x="0" y="8"/>
                  </a:moveTo>
                  <a:lnTo>
                    <a:pt x="3108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53" name="Freeform 13"/>
            <p:cNvSpPr>
              <a:spLocks/>
            </p:cNvSpPr>
            <p:nvPr/>
          </p:nvSpPr>
          <p:spPr bwMode="auto">
            <a:xfrm>
              <a:off x="2412" y="2232"/>
              <a:ext cx="3116" cy="4"/>
            </a:xfrm>
            <a:custGeom>
              <a:avLst/>
              <a:gdLst>
                <a:gd name="T0" fmla="*/ 0 w 3116"/>
                <a:gd name="T1" fmla="*/ 0 h 4"/>
                <a:gd name="T2" fmla="*/ 3116 w 3116"/>
                <a:gd name="T3" fmla="*/ 4 h 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116" h="4">
                  <a:moveTo>
                    <a:pt x="0" y="0"/>
                  </a:moveTo>
                  <a:lnTo>
                    <a:pt x="3116" y="4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54" name="Freeform 14"/>
            <p:cNvSpPr>
              <a:spLocks/>
            </p:cNvSpPr>
            <p:nvPr/>
          </p:nvSpPr>
          <p:spPr bwMode="auto">
            <a:xfrm>
              <a:off x="2472" y="1884"/>
              <a:ext cx="3052" cy="4"/>
            </a:xfrm>
            <a:custGeom>
              <a:avLst/>
              <a:gdLst>
                <a:gd name="T0" fmla="*/ 0 w 3052"/>
                <a:gd name="T1" fmla="*/ 4 h 4"/>
                <a:gd name="T2" fmla="*/ 3052 w 3052"/>
                <a:gd name="T3" fmla="*/ 0 h 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052" h="4">
                  <a:moveTo>
                    <a:pt x="0" y="4"/>
                  </a:moveTo>
                  <a:lnTo>
                    <a:pt x="3052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55" name="Freeform 15"/>
            <p:cNvSpPr>
              <a:spLocks/>
            </p:cNvSpPr>
            <p:nvPr/>
          </p:nvSpPr>
          <p:spPr bwMode="auto">
            <a:xfrm>
              <a:off x="2428" y="1532"/>
              <a:ext cx="3100" cy="1"/>
            </a:xfrm>
            <a:custGeom>
              <a:avLst/>
              <a:gdLst>
                <a:gd name="T0" fmla="*/ 0 w 3100"/>
                <a:gd name="T1" fmla="*/ 0 h 1"/>
                <a:gd name="T2" fmla="*/ 3100 w 3100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100" h="1">
                  <a:moveTo>
                    <a:pt x="0" y="0"/>
                  </a:moveTo>
                  <a:lnTo>
                    <a:pt x="3100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56" name="Freeform 16"/>
            <p:cNvSpPr>
              <a:spLocks/>
            </p:cNvSpPr>
            <p:nvPr/>
          </p:nvSpPr>
          <p:spPr bwMode="auto">
            <a:xfrm>
              <a:off x="2416" y="1356"/>
              <a:ext cx="3112" cy="4"/>
            </a:xfrm>
            <a:custGeom>
              <a:avLst/>
              <a:gdLst>
                <a:gd name="T0" fmla="*/ 0 w 3112"/>
                <a:gd name="T1" fmla="*/ 4 h 4"/>
                <a:gd name="T2" fmla="*/ 3112 w 3112"/>
                <a:gd name="T3" fmla="*/ 0 h 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112" h="4">
                  <a:moveTo>
                    <a:pt x="0" y="4"/>
                  </a:moveTo>
                  <a:lnTo>
                    <a:pt x="3112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57" name="Freeform 17"/>
            <p:cNvSpPr>
              <a:spLocks/>
            </p:cNvSpPr>
            <p:nvPr/>
          </p:nvSpPr>
          <p:spPr bwMode="auto">
            <a:xfrm>
              <a:off x="2420" y="1180"/>
              <a:ext cx="3108" cy="4"/>
            </a:xfrm>
            <a:custGeom>
              <a:avLst/>
              <a:gdLst>
                <a:gd name="T0" fmla="*/ 0 w 3108"/>
                <a:gd name="T1" fmla="*/ 0 h 4"/>
                <a:gd name="T2" fmla="*/ 3108 w 3108"/>
                <a:gd name="T3" fmla="*/ 4 h 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108" h="4">
                  <a:moveTo>
                    <a:pt x="0" y="0"/>
                  </a:moveTo>
                  <a:lnTo>
                    <a:pt x="3108" y="4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58" name="Freeform 18"/>
            <p:cNvSpPr>
              <a:spLocks/>
            </p:cNvSpPr>
            <p:nvPr/>
          </p:nvSpPr>
          <p:spPr bwMode="auto">
            <a:xfrm>
              <a:off x="2416" y="1008"/>
              <a:ext cx="3112" cy="4"/>
            </a:xfrm>
            <a:custGeom>
              <a:avLst/>
              <a:gdLst>
                <a:gd name="T0" fmla="*/ 0 w 3112"/>
                <a:gd name="T1" fmla="*/ 4 h 4"/>
                <a:gd name="T2" fmla="*/ 3112 w 3112"/>
                <a:gd name="T3" fmla="*/ 0 h 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112" h="4">
                  <a:moveTo>
                    <a:pt x="0" y="4"/>
                  </a:moveTo>
                  <a:lnTo>
                    <a:pt x="3112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r>
                <a:rPr lang="ru-RU" b="1" i="1" dirty="0" smtClean="0">
                  <a:latin typeface="Georgia" pitchFamily="18" charset="0"/>
                </a:rPr>
                <a:t>   а&lt;0</a:t>
              </a:r>
              <a:endParaRPr lang="ru-RU" dirty="0" smtClean="0"/>
            </a:p>
            <a:p>
              <a:endParaRPr lang="ru-RU" dirty="0"/>
            </a:p>
          </p:txBody>
        </p:sp>
        <p:sp>
          <p:nvSpPr>
            <p:cNvPr id="38959" name="Freeform 19"/>
            <p:cNvSpPr>
              <a:spLocks/>
            </p:cNvSpPr>
            <p:nvPr/>
          </p:nvSpPr>
          <p:spPr bwMode="auto">
            <a:xfrm>
              <a:off x="2424" y="832"/>
              <a:ext cx="3104" cy="1"/>
            </a:xfrm>
            <a:custGeom>
              <a:avLst/>
              <a:gdLst>
                <a:gd name="T0" fmla="*/ 0 w 3104"/>
                <a:gd name="T1" fmla="*/ 0 h 1"/>
                <a:gd name="T2" fmla="*/ 3104 w 3104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104" h="1">
                  <a:moveTo>
                    <a:pt x="0" y="0"/>
                  </a:moveTo>
                  <a:lnTo>
                    <a:pt x="3104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60" name="Freeform 20"/>
            <p:cNvSpPr>
              <a:spLocks/>
            </p:cNvSpPr>
            <p:nvPr/>
          </p:nvSpPr>
          <p:spPr bwMode="auto">
            <a:xfrm>
              <a:off x="2432" y="656"/>
              <a:ext cx="3092" cy="8"/>
            </a:xfrm>
            <a:custGeom>
              <a:avLst/>
              <a:gdLst>
                <a:gd name="T0" fmla="*/ 0 w 3092"/>
                <a:gd name="T1" fmla="*/ 8 h 8"/>
                <a:gd name="T2" fmla="*/ 3092 w 3092"/>
                <a:gd name="T3" fmla="*/ 0 h 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092" h="8">
                  <a:moveTo>
                    <a:pt x="0" y="8"/>
                  </a:moveTo>
                  <a:lnTo>
                    <a:pt x="3092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61" name="Freeform 21"/>
            <p:cNvSpPr>
              <a:spLocks/>
            </p:cNvSpPr>
            <p:nvPr/>
          </p:nvSpPr>
          <p:spPr bwMode="auto">
            <a:xfrm>
              <a:off x="2440" y="472"/>
              <a:ext cx="3088" cy="12"/>
            </a:xfrm>
            <a:custGeom>
              <a:avLst/>
              <a:gdLst>
                <a:gd name="T0" fmla="*/ 0 w 3088"/>
                <a:gd name="T1" fmla="*/ 0 h 12"/>
                <a:gd name="T2" fmla="*/ 3088 w 3088"/>
                <a:gd name="T3" fmla="*/ 12 h 1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088" h="12">
                  <a:moveTo>
                    <a:pt x="0" y="0"/>
                  </a:moveTo>
                  <a:lnTo>
                    <a:pt x="3088" y="12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62" name="Freeform 22"/>
            <p:cNvSpPr>
              <a:spLocks/>
            </p:cNvSpPr>
            <p:nvPr/>
          </p:nvSpPr>
          <p:spPr bwMode="auto">
            <a:xfrm>
              <a:off x="2416" y="3644"/>
              <a:ext cx="3116" cy="1"/>
            </a:xfrm>
            <a:custGeom>
              <a:avLst/>
              <a:gdLst>
                <a:gd name="T0" fmla="*/ 0 w 3116"/>
                <a:gd name="T1" fmla="*/ 0 h 1"/>
                <a:gd name="T2" fmla="*/ 3116 w 3116"/>
                <a:gd name="T3" fmla="*/ 0 h 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116" h="1">
                  <a:moveTo>
                    <a:pt x="0" y="0"/>
                  </a:moveTo>
                  <a:lnTo>
                    <a:pt x="3116" y="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63" name="Freeform 23"/>
            <p:cNvSpPr>
              <a:spLocks/>
            </p:cNvSpPr>
            <p:nvPr/>
          </p:nvSpPr>
          <p:spPr bwMode="auto">
            <a:xfrm>
              <a:off x="5528" y="488"/>
              <a:ext cx="1" cy="3136"/>
            </a:xfrm>
            <a:custGeom>
              <a:avLst/>
              <a:gdLst>
                <a:gd name="T0" fmla="*/ 0 w 1"/>
                <a:gd name="T1" fmla="*/ 0 h 3136"/>
                <a:gd name="T2" fmla="*/ 0 w 1"/>
                <a:gd name="T3" fmla="*/ 3136 h 3136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3136">
                  <a:moveTo>
                    <a:pt x="0" y="0"/>
                  </a:moveTo>
                  <a:lnTo>
                    <a:pt x="0" y="3136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64" name="Freeform 24"/>
            <p:cNvSpPr>
              <a:spLocks/>
            </p:cNvSpPr>
            <p:nvPr/>
          </p:nvSpPr>
          <p:spPr bwMode="auto">
            <a:xfrm>
              <a:off x="5332" y="480"/>
              <a:ext cx="4" cy="3172"/>
            </a:xfrm>
            <a:custGeom>
              <a:avLst/>
              <a:gdLst>
                <a:gd name="T0" fmla="*/ 4 w 4"/>
                <a:gd name="T1" fmla="*/ 0 h 3172"/>
                <a:gd name="T2" fmla="*/ 0 w 4"/>
                <a:gd name="T3" fmla="*/ 3172 h 317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3172">
                  <a:moveTo>
                    <a:pt x="4" y="0"/>
                  </a:moveTo>
                  <a:lnTo>
                    <a:pt x="0" y="3172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65" name="Freeform 25"/>
            <p:cNvSpPr>
              <a:spLocks/>
            </p:cNvSpPr>
            <p:nvPr/>
          </p:nvSpPr>
          <p:spPr bwMode="auto">
            <a:xfrm>
              <a:off x="5136" y="480"/>
              <a:ext cx="4" cy="3168"/>
            </a:xfrm>
            <a:custGeom>
              <a:avLst/>
              <a:gdLst>
                <a:gd name="T0" fmla="*/ 4 w 4"/>
                <a:gd name="T1" fmla="*/ 0 h 3168"/>
                <a:gd name="T2" fmla="*/ 0 w 4"/>
                <a:gd name="T3" fmla="*/ 3168 h 316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3168">
                  <a:moveTo>
                    <a:pt x="4" y="0"/>
                  </a:moveTo>
                  <a:lnTo>
                    <a:pt x="0" y="3168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66" name="Freeform 26"/>
            <p:cNvSpPr>
              <a:spLocks/>
            </p:cNvSpPr>
            <p:nvPr/>
          </p:nvSpPr>
          <p:spPr bwMode="auto">
            <a:xfrm>
              <a:off x="4944" y="480"/>
              <a:ext cx="1" cy="3160"/>
            </a:xfrm>
            <a:custGeom>
              <a:avLst/>
              <a:gdLst>
                <a:gd name="T0" fmla="*/ 0 w 1"/>
                <a:gd name="T1" fmla="*/ 0 h 3160"/>
                <a:gd name="T2" fmla="*/ 0 w 1"/>
                <a:gd name="T3" fmla="*/ 3160 h 316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3160">
                  <a:moveTo>
                    <a:pt x="0" y="0"/>
                  </a:moveTo>
                  <a:lnTo>
                    <a:pt x="0" y="316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67" name="Freeform 27"/>
            <p:cNvSpPr>
              <a:spLocks/>
            </p:cNvSpPr>
            <p:nvPr/>
          </p:nvSpPr>
          <p:spPr bwMode="auto">
            <a:xfrm>
              <a:off x="4748" y="476"/>
              <a:ext cx="4" cy="3172"/>
            </a:xfrm>
            <a:custGeom>
              <a:avLst/>
              <a:gdLst>
                <a:gd name="T0" fmla="*/ 4 w 4"/>
                <a:gd name="T1" fmla="*/ 0 h 3172"/>
                <a:gd name="T2" fmla="*/ 0 w 4"/>
                <a:gd name="T3" fmla="*/ 3172 h 317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3172">
                  <a:moveTo>
                    <a:pt x="4" y="0"/>
                  </a:moveTo>
                  <a:lnTo>
                    <a:pt x="0" y="3172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68" name="Freeform 28"/>
            <p:cNvSpPr>
              <a:spLocks/>
            </p:cNvSpPr>
            <p:nvPr/>
          </p:nvSpPr>
          <p:spPr bwMode="auto">
            <a:xfrm>
              <a:off x="4544" y="472"/>
              <a:ext cx="14" cy="3191"/>
            </a:xfrm>
            <a:custGeom>
              <a:avLst/>
              <a:gdLst>
                <a:gd name="T0" fmla="*/ 0 w 14"/>
                <a:gd name="T1" fmla="*/ 0 h 3191"/>
                <a:gd name="T2" fmla="*/ 14 w 14"/>
                <a:gd name="T3" fmla="*/ 3191 h 319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4" h="3191">
                  <a:moveTo>
                    <a:pt x="0" y="0"/>
                  </a:moveTo>
                  <a:lnTo>
                    <a:pt x="14" y="3191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69" name="Freeform 29"/>
            <p:cNvSpPr>
              <a:spLocks/>
            </p:cNvSpPr>
            <p:nvPr/>
          </p:nvSpPr>
          <p:spPr bwMode="auto">
            <a:xfrm>
              <a:off x="4360" y="488"/>
              <a:ext cx="4" cy="3160"/>
            </a:xfrm>
            <a:custGeom>
              <a:avLst/>
              <a:gdLst>
                <a:gd name="T0" fmla="*/ 4 w 4"/>
                <a:gd name="T1" fmla="*/ 0 h 3160"/>
                <a:gd name="T2" fmla="*/ 0 w 4"/>
                <a:gd name="T3" fmla="*/ 3160 h 316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3160">
                  <a:moveTo>
                    <a:pt x="4" y="0"/>
                  </a:moveTo>
                  <a:lnTo>
                    <a:pt x="0" y="3160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70" name="Freeform 30"/>
            <p:cNvSpPr>
              <a:spLocks/>
            </p:cNvSpPr>
            <p:nvPr/>
          </p:nvSpPr>
          <p:spPr bwMode="auto">
            <a:xfrm>
              <a:off x="4168" y="488"/>
              <a:ext cx="1" cy="3152"/>
            </a:xfrm>
            <a:custGeom>
              <a:avLst/>
              <a:gdLst>
                <a:gd name="T0" fmla="*/ 0 w 1"/>
                <a:gd name="T1" fmla="*/ 0 h 3152"/>
                <a:gd name="T2" fmla="*/ 0 w 1"/>
                <a:gd name="T3" fmla="*/ 3152 h 315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3152">
                  <a:moveTo>
                    <a:pt x="0" y="0"/>
                  </a:moveTo>
                  <a:lnTo>
                    <a:pt x="0" y="3152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71" name="Freeform 31"/>
            <p:cNvSpPr>
              <a:spLocks/>
            </p:cNvSpPr>
            <p:nvPr/>
          </p:nvSpPr>
          <p:spPr bwMode="auto">
            <a:xfrm>
              <a:off x="3776" y="464"/>
              <a:ext cx="11" cy="3199"/>
            </a:xfrm>
            <a:custGeom>
              <a:avLst/>
              <a:gdLst>
                <a:gd name="T0" fmla="*/ 0 w 11"/>
                <a:gd name="T1" fmla="*/ 0 h 3199"/>
                <a:gd name="T2" fmla="*/ 11 w 11"/>
                <a:gd name="T3" fmla="*/ 3199 h 3199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1" h="3199">
                  <a:moveTo>
                    <a:pt x="0" y="0"/>
                  </a:moveTo>
                  <a:lnTo>
                    <a:pt x="11" y="3199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72" name="Freeform 32"/>
            <p:cNvSpPr>
              <a:spLocks/>
            </p:cNvSpPr>
            <p:nvPr/>
          </p:nvSpPr>
          <p:spPr bwMode="auto">
            <a:xfrm>
              <a:off x="3584" y="480"/>
              <a:ext cx="1" cy="3172"/>
            </a:xfrm>
            <a:custGeom>
              <a:avLst/>
              <a:gdLst>
                <a:gd name="T0" fmla="*/ 0 w 1"/>
                <a:gd name="T1" fmla="*/ 0 h 3172"/>
                <a:gd name="T2" fmla="*/ 0 w 1"/>
                <a:gd name="T3" fmla="*/ 3172 h 317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3172">
                  <a:moveTo>
                    <a:pt x="0" y="0"/>
                  </a:moveTo>
                  <a:lnTo>
                    <a:pt x="0" y="3172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73" name="Freeform 33"/>
            <p:cNvSpPr>
              <a:spLocks/>
            </p:cNvSpPr>
            <p:nvPr/>
          </p:nvSpPr>
          <p:spPr bwMode="auto">
            <a:xfrm>
              <a:off x="3392" y="484"/>
              <a:ext cx="4" cy="3164"/>
            </a:xfrm>
            <a:custGeom>
              <a:avLst/>
              <a:gdLst>
                <a:gd name="T0" fmla="*/ 4 w 4"/>
                <a:gd name="T1" fmla="*/ 0 h 3164"/>
                <a:gd name="T2" fmla="*/ 0 w 4"/>
                <a:gd name="T3" fmla="*/ 3164 h 316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3164">
                  <a:moveTo>
                    <a:pt x="4" y="0"/>
                  </a:moveTo>
                  <a:lnTo>
                    <a:pt x="0" y="3164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74" name="Freeform 34"/>
            <p:cNvSpPr>
              <a:spLocks/>
            </p:cNvSpPr>
            <p:nvPr/>
          </p:nvSpPr>
          <p:spPr bwMode="auto">
            <a:xfrm>
              <a:off x="3192" y="480"/>
              <a:ext cx="8" cy="3164"/>
            </a:xfrm>
            <a:custGeom>
              <a:avLst/>
              <a:gdLst>
                <a:gd name="T0" fmla="*/ 0 w 8"/>
                <a:gd name="T1" fmla="*/ 0 h 3164"/>
                <a:gd name="T2" fmla="*/ 8 w 8"/>
                <a:gd name="T3" fmla="*/ 3164 h 316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8" h="3164">
                  <a:moveTo>
                    <a:pt x="0" y="0"/>
                  </a:moveTo>
                  <a:lnTo>
                    <a:pt x="8" y="3164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75" name="Freeform 35"/>
            <p:cNvSpPr>
              <a:spLocks/>
            </p:cNvSpPr>
            <p:nvPr/>
          </p:nvSpPr>
          <p:spPr bwMode="auto">
            <a:xfrm>
              <a:off x="3004" y="480"/>
              <a:ext cx="4" cy="3164"/>
            </a:xfrm>
            <a:custGeom>
              <a:avLst/>
              <a:gdLst>
                <a:gd name="T0" fmla="*/ 4 w 4"/>
                <a:gd name="T1" fmla="*/ 0 h 3164"/>
                <a:gd name="T2" fmla="*/ 0 w 4"/>
                <a:gd name="T3" fmla="*/ 3164 h 316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3164">
                  <a:moveTo>
                    <a:pt x="4" y="0"/>
                  </a:moveTo>
                  <a:lnTo>
                    <a:pt x="0" y="3164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76" name="Freeform 36"/>
            <p:cNvSpPr>
              <a:spLocks/>
            </p:cNvSpPr>
            <p:nvPr/>
          </p:nvSpPr>
          <p:spPr bwMode="auto">
            <a:xfrm>
              <a:off x="2812" y="480"/>
              <a:ext cx="1" cy="3172"/>
            </a:xfrm>
            <a:custGeom>
              <a:avLst/>
              <a:gdLst>
                <a:gd name="T0" fmla="*/ 0 w 1"/>
                <a:gd name="T1" fmla="*/ 0 h 3172"/>
                <a:gd name="T2" fmla="*/ 0 w 1"/>
                <a:gd name="T3" fmla="*/ 3172 h 317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3172">
                  <a:moveTo>
                    <a:pt x="0" y="0"/>
                  </a:moveTo>
                  <a:lnTo>
                    <a:pt x="0" y="3172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977" name="Freeform 37"/>
            <p:cNvSpPr>
              <a:spLocks/>
            </p:cNvSpPr>
            <p:nvPr/>
          </p:nvSpPr>
          <p:spPr bwMode="auto">
            <a:xfrm>
              <a:off x="2616" y="480"/>
              <a:ext cx="1" cy="3164"/>
            </a:xfrm>
            <a:custGeom>
              <a:avLst/>
              <a:gdLst>
                <a:gd name="T0" fmla="*/ 0 w 1"/>
                <a:gd name="T1" fmla="*/ 0 h 3164"/>
                <a:gd name="T2" fmla="*/ 0 w 1"/>
                <a:gd name="T3" fmla="*/ 3164 h 316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3164">
                  <a:moveTo>
                    <a:pt x="0" y="0"/>
                  </a:moveTo>
                  <a:lnTo>
                    <a:pt x="0" y="3164"/>
                  </a:lnTo>
                </a:path>
              </a:pathLst>
            </a:custGeom>
            <a:noFill/>
            <a:ln w="1270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8916" name="Line 38"/>
          <p:cNvSpPr>
            <a:spLocks noChangeShapeType="1"/>
          </p:cNvSpPr>
          <p:nvPr/>
        </p:nvSpPr>
        <p:spPr bwMode="auto">
          <a:xfrm>
            <a:off x="3924300" y="4141788"/>
            <a:ext cx="48974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17" name="Line 39"/>
          <p:cNvSpPr>
            <a:spLocks noChangeShapeType="1"/>
          </p:cNvSpPr>
          <p:nvPr/>
        </p:nvSpPr>
        <p:spPr bwMode="auto">
          <a:xfrm flipV="1">
            <a:off x="6300788" y="765175"/>
            <a:ext cx="0" cy="50403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918" name="Text Box 40"/>
          <p:cNvSpPr txBox="1">
            <a:spLocks noChangeArrowheads="1"/>
          </p:cNvSpPr>
          <p:nvPr/>
        </p:nvSpPr>
        <p:spPr bwMode="auto">
          <a:xfrm>
            <a:off x="6516688" y="3284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endParaRPr lang="ru-RU" sz="1800">
              <a:latin typeface="Arial" charset="0"/>
            </a:endParaRPr>
          </a:p>
        </p:txBody>
      </p:sp>
      <p:sp>
        <p:nvSpPr>
          <p:cNvPr id="38931" name="Text Box 54"/>
          <p:cNvSpPr txBox="1">
            <a:spLocks noChangeArrowheads="1"/>
          </p:cNvSpPr>
          <p:nvPr/>
        </p:nvSpPr>
        <p:spPr bwMode="auto">
          <a:xfrm>
            <a:off x="6451600" y="4141788"/>
            <a:ext cx="2152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sz="1800" b="1">
                <a:latin typeface="Arial" charset="0"/>
              </a:rPr>
              <a:t>1   2   3  4   5   6   7</a:t>
            </a:r>
          </a:p>
        </p:txBody>
      </p:sp>
      <p:sp>
        <p:nvSpPr>
          <p:cNvPr id="38932" name="Text Box 55"/>
          <p:cNvSpPr txBox="1">
            <a:spLocks noChangeArrowheads="1"/>
          </p:cNvSpPr>
          <p:nvPr/>
        </p:nvSpPr>
        <p:spPr bwMode="auto">
          <a:xfrm>
            <a:off x="3995738" y="4141788"/>
            <a:ext cx="2178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sz="1800" b="1">
                <a:latin typeface="Arial" charset="0"/>
              </a:rPr>
              <a:t>-7 -6 -5 -4  -3  -2  -1</a:t>
            </a:r>
          </a:p>
        </p:txBody>
      </p:sp>
      <p:sp>
        <p:nvSpPr>
          <p:cNvPr id="38933" name="Text Box 56"/>
          <p:cNvSpPr txBox="1">
            <a:spLocks noChangeArrowheads="1"/>
          </p:cNvSpPr>
          <p:nvPr/>
        </p:nvSpPr>
        <p:spPr bwMode="auto">
          <a:xfrm>
            <a:off x="6061075" y="1989138"/>
            <a:ext cx="31115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sz="1800" b="1">
                <a:latin typeface="Arial" charset="0"/>
              </a:rPr>
              <a:t>7</a:t>
            </a:r>
          </a:p>
          <a:p>
            <a:pPr eaLnBrk="1" hangingPunct="1"/>
            <a:r>
              <a:rPr lang="ru-RU" sz="1800" b="1">
                <a:latin typeface="Arial" charset="0"/>
              </a:rPr>
              <a:t>6</a:t>
            </a:r>
          </a:p>
          <a:p>
            <a:pPr eaLnBrk="1" hangingPunct="1"/>
            <a:r>
              <a:rPr lang="ru-RU" sz="1800" b="1">
                <a:latin typeface="Arial" charset="0"/>
              </a:rPr>
              <a:t>5</a:t>
            </a:r>
          </a:p>
          <a:p>
            <a:pPr eaLnBrk="1" hangingPunct="1"/>
            <a:r>
              <a:rPr lang="ru-RU" sz="1800" b="1">
                <a:latin typeface="Arial" charset="0"/>
              </a:rPr>
              <a:t>4</a:t>
            </a:r>
          </a:p>
          <a:p>
            <a:pPr eaLnBrk="1" hangingPunct="1"/>
            <a:r>
              <a:rPr lang="ru-RU" sz="1800" b="1">
                <a:latin typeface="Arial" charset="0"/>
              </a:rPr>
              <a:t>3</a:t>
            </a:r>
          </a:p>
          <a:p>
            <a:pPr eaLnBrk="1" hangingPunct="1"/>
            <a:r>
              <a:rPr lang="ru-RU" sz="1800" b="1">
                <a:latin typeface="Arial" charset="0"/>
              </a:rPr>
              <a:t>2</a:t>
            </a:r>
          </a:p>
          <a:p>
            <a:pPr eaLnBrk="1" hangingPunct="1"/>
            <a:r>
              <a:rPr lang="ru-RU" sz="1800" b="1">
                <a:latin typeface="Arial" charset="0"/>
              </a:rPr>
              <a:t>1</a:t>
            </a:r>
          </a:p>
        </p:txBody>
      </p:sp>
      <p:sp>
        <p:nvSpPr>
          <p:cNvPr id="38934" name="Text Box 57"/>
          <p:cNvSpPr txBox="1">
            <a:spLocks noChangeArrowheads="1"/>
          </p:cNvSpPr>
          <p:nvPr/>
        </p:nvSpPr>
        <p:spPr bwMode="auto">
          <a:xfrm>
            <a:off x="6200775" y="4222750"/>
            <a:ext cx="38735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sz="1800" b="1">
                <a:latin typeface="Arial" charset="0"/>
              </a:rPr>
              <a:t>-1</a:t>
            </a:r>
          </a:p>
          <a:p>
            <a:pPr eaLnBrk="1" hangingPunct="1"/>
            <a:r>
              <a:rPr lang="ru-RU" sz="1800" b="1">
                <a:latin typeface="Arial" charset="0"/>
              </a:rPr>
              <a:t>-2</a:t>
            </a:r>
          </a:p>
          <a:p>
            <a:pPr eaLnBrk="1" hangingPunct="1"/>
            <a:r>
              <a:rPr lang="ru-RU" sz="1800" b="1">
                <a:latin typeface="Arial" charset="0"/>
              </a:rPr>
              <a:t>-3</a:t>
            </a:r>
          </a:p>
          <a:p>
            <a:pPr eaLnBrk="1" hangingPunct="1"/>
            <a:r>
              <a:rPr lang="ru-RU" sz="1800" b="1">
                <a:latin typeface="Arial" charset="0"/>
              </a:rPr>
              <a:t>-4</a:t>
            </a:r>
          </a:p>
          <a:p>
            <a:pPr eaLnBrk="1" hangingPunct="1"/>
            <a:r>
              <a:rPr lang="ru-RU" sz="1800" b="1">
                <a:latin typeface="Arial" charset="0"/>
              </a:rPr>
              <a:t>-5</a:t>
            </a:r>
          </a:p>
          <a:p>
            <a:pPr eaLnBrk="1" hangingPunct="1"/>
            <a:r>
              <a:rPr lang="ru-RU" sz="1800" b="1">
                <a:latin typeface="Arial" charset="0"/>
              </a:rPr>
              <a:t>-6</a:t>
            </a:r>
          </a:p>
          <a:p>
            <a:pPr eaLnBrk="1" hangingPunct="1"/>
            <a:r>
              <a:rPr lang="ru-RU" sz="1800" b="1">
                <a:latin typeface="Arial" charset="0"/>
              </a:rPr>
              <a:t>-7</a:t>
            </a:r>
          </a:p>
        </p:txBody>
      </p:sp>
      <p:sp>
        <p:nvSpPr>
          <p:cNvPr id="38941" name="Freeform 65"/>
          <p:cNvSpPr>
            <a:spLocks/>
          </p:cNvSpPr>
          <p:nvPr/>
        </p:nvSpPr>
        <p:spPr bwMode="auto">
          <a:xfrm>
            <a:off x="5868144" y="1268760"/>
            <a:ext cx="2374900" cy="3981450"/>
          </a:xfrm>
          <a:custGeom>
            <a:avLst/>
            <a:gdLst>
              <a:gd name="T0" fmla="*/ 0 w 1496"/>
              <a:gd name="T1" fmla="*/ 63500 h 2508"/>
              <a:gd name="T2" fmla="*/ 317500 w 1496"/>
              <a:gd name="T3" fmla="*/ 1460500 h 2508"/>
              <a:gd name="T4" fmla="*/ 609600 w 1496"/>
              <a:gd name="T5" fmla="*/ 2857500 h 2508"/>
              <a:gd name="T6" fmla="*/ 927100 w 1496"/>
              <a:gd name="T7" fmla="*/ 3683000 h 2508"/>
              <a:gd name="T8" fmla="*/ 1231900 w 1496"/>
              <a:gd name="T9" fmla="*/ 3975100 h 2508"/>
              <a:gd name="T10" fmla="*/ 1550988 w 1496"/>
              <a:gd name="T11" fmla="*/ 3646488 h 2508"/>
              <a:gd name="T12" fmla="*/ 1838325 w 1496"/>
              <a:gd name="T13" fmla="*/ 2854325 h 2508"/>
              <a:gd name="T14" fmla="*/ 2146300 w 1496"/>
              <a:gd name="T15" fmla="*/ 1422400 h 2508"/>
              <a:gd name="T16" fmla="*/ 2374900 w 1496"/>
              <a:gd name="T17" fmla="*/ 0 h 25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496" h="2508">
                <a:moveTo>
                  <a:pt x="0" y="40"/>
                </a:moveTo>
                <a:cubicBezTo>
                  <a:pt x="33" y="187"/>
                  <a:pt x="136" y="627"/>
                  <a:pt x="200" y="920"/>
                </a:cubicBezTo>
                <a:cubicBezTo>
                  <a:pt x="264" y="1213"/>
                  <a:pt x="320" y="1567"/>
                  <a:pt x="384" y="1800"/>
                </a:cubicBezTo>
                <a:cubicBezTo>
                  <a:pt x="448" y="2033"/>
                  <a:pt x="519" y="2203"/>
                  <a:pt x="584" y="2320"/>
                </a:cubicBezTo>
                <a:cubicBezTo>
                  <a:pt x="649" y="2437"/>
                  <a:pt x="711" y="2508"/>
                  <a:pt x="776" y="2504"/>
                </a:cubicBezTo>
                <a:cubicBezTo>
                  <a:pt x="841" y="2500"/>
                  <a:pt x="913" y="2415"/>
                  <a:pt x="977" y="2297"/>
                </a:cubicBezTo>
                <a:cubicBezTo>
                  <a:pt x="1041" y="2179"/>
                  <a:pt x="1096" y="2032"/>
                  <a:pt x="1158" y="1798"/>
                </a:cubicBezTo>
                <a:cubicBezTo>
                  <a:pt x="1220" y="1564"/>
                  <a:pt x="1296" y="1196"/>
                  <a:pt x="1352" y="896"/>
                </a:cubicBezTo>
                <a:cubicBezTo>
                  <a:pt x="1408" y="596"/>
                  <a:pt x="1466" y="187"/>
                  <a:pt x="1496" y="0"/>
                </a:cubicBezTo>
              </a:path>
            </a:pathLst>
          </a:custGeom>
          <a:noFill/>
          <a:ln w="38100" cmpd="sng">
            <a:solidFill>
              <a:srgbClr val="0000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827584" y="188640"/>
            <a:ext cx="756084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b="1" i="1" dirty="0" smtClean="0">
              <a:latin typeface="Georgia" pitchFamily="18" charset="0"/>
            </a:endParaRPr>
          </a:p>
          <a:p>
            <a:r>
              <a:rPr lang="ru-RU" sz="3200" b="1" i="1" dirty="0" smtClean="0">
                <a:latin typeface="Georgia" pitchFamily="18" charset="0"/>
              </a:rPr>
              <a:t>Квадратичная функция</a:t>
            </a:r>
          </a:p>
          <a:p>
            <a:r>
              <a:rPr lang="ru-RU" sz="3200" b="1" i="1" dirty="0" smtClean="0">
                <a:latin typeface="Georgia" pitchFamily="18" charset="0"/>
              </a:rPr>
              <a:t>у = ах</a:t>
            </a:r>
            <a:r>
              <a:rPr lang="ru-RU" sz="3200" b="1" i="1" baseline="30000" dirty="0" smtClean="0">
                <a:latin typeface="Georgia" pitchFamily="18" charset="0"/>
              </a:rPr>
              <a:t>2</a:t>
            </a:r>
            <a:r>
              <a:rPr lang="ru-RU" sz="3200" b="1" i="1" dirty="0" smtClean="0">
                <a:latin typeface="Georgia" pitchFamily="18" charset="0"/>
              </a:rPr>
              <a:t> +</a:t>
            </a:r>
            <a:r>
              <a:rPr lang="en-US" sz="3200" b="1" i="1" dirty="0" smtClean="0">
                <a:latin typeface="Georgia" pitchFamily="18" charset="0"/>
              </a:rPr>
              <a:t> b</a:t>
            </a:r>
            <a:r>
              <a:rPr lang="ru-RU" sz="3200" b="1" i="1" dirty="0" err="1" smtClean="0">
                <a:latin typeface="Georgia" pitchFamily="18" charset="0"/>
              </a:rPr>
              <a:t>х</a:t>
            </a:r>
            <a:r>
              <a:rPr lang="ru-RU" sz="3200" b="1" i="1" dirty="0" smtClean="0">
                <a:latin typeface="Georgia" pitchFamily="18" charset="0"/>
              </a:rPr>
              <a:t> +с</a:t>
            </a:r>
            <a:endParaRPr lang="ru-RU" sz="3200" dirty="0"/>
          </a:p>
        </p:txBody>
      </p:sp>
      <p:sp>
        <p:nvSpPr>
          <p:cNvPr id="47" name="Freeform 65"/>
          <p:cNvSpPr>
            <a:spLocks/>
          </p:cNvSpPr>
          <p:nvPr/>
        </p:nvSpPr>
        <p:spPr bwMode="auto">
          <a:xfrm rot="10800000">
            <a:off x="4067944" y="1412776"/>
            <a:ext cx="2374900" cy="3981450"/>
          </a:xfrm>
          <a:custGeom>
            <a:avLst/>
            <a:gdLst>
              <a:gd name="T0" fmla="*/ 0 w 1496"/>
              <a:gd name="T1" fmla="*/ 63500 h 2508"/>
              <a:gd name="T2" fmla="*/ 317500 w 1496"/>
              <a:gd name="T3" fmla="*/ 1460500 h 2508"/>
              <a:gd name="T4" fmla="*/ 609600 w 1496"/>
              <a:gd name="T5" fmla="*/ 2857500 h 2508"/>
              <a:gd name="T6" fmla="*/ 927100 w 1496"/>
              <a:gd name="T7" fmla="*/ 3683000 h 2508"/>
              <a:gd name="T8" fmla="*/ 1231900 w 1496"/>
              <a:gd name="T9" fmla="*/ 3975100 h 2508"/>
              <a:gd name="T10" fmla="*/ 1550988 w 1496"/>
              <a:gd name="T11" fmla="*/ 3646488 h 2508"/>
              <a:gd name="T12" fmla="*/ 1838325 w 1496"/>
              <a:gd name="T13" fmla="*/ 2854325 h 2508"/>
              <a:gd name="T14" fmla="*/ 2146300 w 1496"/>
              <a:gd name="T15" fmla="*/ 1422400 h 2508"/>
              <a:gd name="T16" fmla="*/ 2374900 w 1496"/>
              <a:gd name="T17" fmla="*/ 0 h 25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496" h="2508">
                <a:moveTo>
                  <a:pt x="0" y="40"/>
                </a:moveTo>
                <a:cubicBezTo>
                  <a:pt x="33" y="187"/>
                  <a:pt x="136" y="627"/>
                  <a:pt x="200" y="920"/>
                </a:cubicBezTo>
                <a:cubicBezTo>
                  <a:pt x="264" y="1213"/>
                  <a:pt x="320" y="1567"/>
                  <a:pt x="384" y="1800"/>
                </a:cubicBezTo>
                <a:cubicBezTo>
                  <a:pt x="448" y="2033"/>
                  <a:pt x="519" y="2203"/>
                  <a:pt x="584" y="2320"/>
                </a:cubicBezTo>
                <a:cubicBezTo>
                  <a:pt x="649" y="2437"/>
                  <a:pt x="711" y="2508"/>
                  <a:pt x="776" y="2504"/>
                </a:cubicBezTo>
                <a:cubicBezTo>
                  <a:pt x="841" y="2500"/>
                  <a:pt x="913" y="2415"/>
                  <a:pt x="977" y="2297"/>
                </a:cubicBezTo>
                <a:cubicBezTo>
                  <a:pt x="1041" y="2179"/>
                  <a:pt x="1096" y="2032"/>
                  <a:pt x="1158" y="1798"/>
                </a:cubicBezTo>
                <a:cubicBezTo>
                  <a:pt x="1220" y="1564"/>
                  <a:pt x="1296" y="1196"/>
                  <a:pt x="1352" y="896"/>
                </a:cubicBezTo>
                <a:cubicBezTo>
                  <a:pt x="1408" y="596"/>
                  <a:pt x="1466" y="187"/>
                  <a:pt x="1496" y="0"/>
                </a:cubicBezTo>
              </a:path>
            </a:pathLst>
          </a:custGeom>
          <a:noFill/>
          <a:ln w="38100" cmpd="sng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8" name="WordArt 15"/>
          <p:cNvSpPr>
            <a:spLocks noChangeArrowheads="1" noChangeShapeType="1" noTextEdit="1"/>
          </p:cNvSpPr>
          <p:nvPr/>
        </p:nvSpPr>
        <p:spPr bwMode="auto">
          <a:xfrm rot="5400000">
            <a:off x="-1368524" y="3176835"/>
            <a:ext cx="3671887" cy="43180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Georgia"/>
              </a:rPr>
              <a:t>Парабола</a:t>
            </a:r>
            <a:endParaRPr lang="ru-RU" b="1" i="1" kern="10" dirty="0">
              <a:ln w="9525">
                <a:solidFill>
                  <a:srgbClr val="8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B2B2B2">
                    <a:alpha val="79999"/>
                  </a:srgbClr>
                </a:outerShdw>
              </a:effectLst>
              <a:latin typeface="Georgia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8136993" y="2060848"/>
            <a:ext cx="660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/>
            <a:r>
              <a:rPr lang="ru-RU" b="1" i="1" dirty="0" smtClean="0">
                <a:solidFill>
                  <a:prstClr val="black"/>
                </a:solidFill>
                <a:latin typeface="Georgia" pitchFamily="18" charset="0"/>
              </a:rPr>
              <a:t>а&gt;0</a:t>
            </a:r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2" name="Rectangle 6"/>
          <p:cNvSpPr>
            <a:spLocks noChangeArrowheads="1"/>
          </p:cNvSpPr>
          <p:nvPr/>
        </p:nvSpPr>
        <p:spPr bwMode="auto">
          <a:xfrm>
            <a:off x="2843808" y="404664"/>
            <a:ext cx="35846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i="1" dirty="0" smtClean="0">
                <a:latin typeface="Georgia" pitchFamily="18" charset="0"/>
              </a:rPr>
              <a:t>Окружность</a:t>
            </a:r>
            <a:endParaRPr lang="ru-RU" sz="3600" b="1" i="1" dirty="0">
              <a:latin typeface="Georgia" pitchFamily="18" charset="0"/>
            </a:endParaRPr>
          </a:p>
        </p:txBody>
      </p:sp>
      <p:graphicFrame>
        <p:nvGraphicFramePr>
          <p:cNvPr id="5122" name="Object 10"/>
          <p:cNvGraphicFramePr>
            <a:graphicFrameLocks noChangeAspect="1"/>
          </p:cNvGraphicFramePr>
          <p:nvPr>
            <p:ph sz="half" idx="1"/>
          </p:nvPr>
        </p:nvGraphicFramePr>
        <p:xfrm>
          <a:off x="3711575" y="1052513"/>
          <a:ext cx="5432425" cy="5805487"/>
        </p:xfrm>
        <a:graphic>
          <a:graphicData uri="http://schemas.openxmlformats.org/presentationml/2006/ole">
            <p:oleObj spid="_x0000_s3074" name="GraphC" r:id="rId3" imgW="5010120" imgH="5352840" progId="">
              <p:embed/>
            </p:oleObj>
          </a:graphicData>
        </a:graphic>
      </p:graphicFrame>
      <p:graphicFrame>
        <p:nvGraphicFramePr>
          <p:cNvPr id="86028" name="Object 12"/>
          <p:cNvGraphicFramePr>
            <a:graphicFrameLocks noChangeAspect="1"/>
          </p:cNvGraphicFramePr>
          <p:nvPr>
            <p:ph sz="half" idx="2"/>
          </p:nvPr>
        </p:nvGraphicFramePr>
        <p:xfrm>
          <a:off x="3709988" y="1052513"/>
          <a:ext cx="5434012" cy="5805487"/>
        </p:xfrm>
        <a:graphic>
          <a:graphicData uri="http://schemas.openxmlformats.org/presentationml/2006/ole">
            <p:oleObj spid="_x0000_s3075" name="GraphC" r:id="rId4" imgW="5010120" imgH="5352840" progId="">
              <p:embed/>
            </p:oleObj>
          </a:graphicData>
        </a:graphic>
      </p:graphicFrame>
      <p:sp>
        <p:nvSpPr>
          <p:cNvPr id="86031" name="Text Box 15"/>
          <p:cNvSpPr txBox="1">
            <a:spLocks noChangeArrowheads="1"/>
          </p:cNvSpPr>
          <p:nvPr/>
        </p:nvSpPr>
        <p:spPr bwMode="auto">
          <a:xfrm>
            <a:off x="395288" y="2276475"/>
            <a:ext cx="4275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 dirty="0">
                <a:latin typeface="Georgia" pitchFamily="18" charset="0"/>
              </a:rPr>
              <a:t>r</a:t>
            </a:r>
            <a:r>
              <a:rPr lang="ru-RU" sz="2400" b="1" i="1" dirty="0">
                <a:latin typeface="Georgia" pitchFamily="18" charset="0"/>
              </a:rPr>
              <a:t> – радиус окружности.</a:t>
            </a: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250825" y="981075"/>
            <a:ext cx="4897438" cy="863600"/>
            <a:chOff x="-1440" y="2092"/>
            <a:chExt cx="5240" cy="846"/>
          </a:xfrm>
        </p:grpSpPr>
        <p:sp>
          <p:nvSpPr>
            <p:cNvPr id="5131" name="Rectangle 17"/>
            <p:cNvSpPr>
              <a:spLocks noChangeArrowheads="1"/>
            </p:cNvSpPr>
            <p:nvPr/>
          </p:nvSpPr>
          <p:spPr bwMode="auto">
            <a:xfrm>
              <a:off x="431" y="2115"/>
              <a:ext cx="1542" cy="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5124" name="Object 18"/>
            <p:cNvGraphicFramePr>
              <a:graphicFrameLocks noChangeAspect="1"/>
            </p:cNvGraphicFramePr>
            <p:nvPr/>
          </p:nvGraphicFramePr>
          <p:xfrm>
            <a:off x="-1440" y="2092"/>
            <a:ext cx="5240" cy="846"/>
          </p:xfrm>
          <a:graphic>
            <a:graphicData uri="http://schemas.openxmlformats.org/presentationml/2006/ole">
              <p:oleObj spid="_x0000_s3076" name="Формула" r:id="rId5" imgW="1511280" imgH="241200" progId="Equation.3">
                <p:embed/>
              </p:oleObj>
            </a:graphicData>
          </a:graphic>
        </p:graphicFrame>
      </p:grpSp>
      <p:sp>
        <p:nvSpPr>
          <p:cNvPr id="86035" name="Text Box 19"/>
          <p:cNvSpPr txBox="1">
            <a:spLocks noChangeArrowheads="1"/>
          </p:cNvSpPr>
          <p:nvPr/>
        </p:nvSpPr>
        <p:spPr bwMode="auto">
          <a:xfrm>
            <a:off x="323850" y="3068638"/>
            <a:ext cx="3948113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latin typeface="Times New Roman" pitchFamily="18" charset="0"/>
              </a:rPr>
              <a:t>(x</a:t>
            </a:r>
            <a:r>
              <a:rPr lang="en-US" sz="2800" b="1" baseline="-25000">
                <a:latin typeface="Times New Roman" pitchFamily="18" charset="0"/>
              </a:rPr>
              <a:t>0</a:t>
            </a:r>
            <a:r>
              <a:rPr lang="ru-RU" sz="2400" b="1" i="1">
                <a:latin typeface="Georgia" pitchFamily="18" charset="0"/>
              </a:rPr>
              <a:t>; </a:t>
            </a:r>
            <a:r>
              <a:rPr lang="ru-RU" sz="2800" b="1" i="1">
                <a:latin typeface="Times New Roman" pitchFamily="18" charset="0"/>
              </a:rPr>
              <a:t>у</a:t>
            </a:r>
            <a:r>
              <a:rPr lang="ru-RU" sz="2800" b="1" baseline="-25000">
                <a:latin typeface="Times New Roman" pitchFamily="18" charset="0"/>
              </a:rPr>
              <a:t>0 </a:t>
            </a:r>
            <a:r>
              <a:rPr lang="ru-RU" sz="2800" b="1" i="1">
                <a:latin typeface="Times New Roman" pitchFamily="18" charset="0"/>
              </a:rPr>
              <a:t>)</a:t>
            </a:r>
            <a:r>
              <a:rPr lang="ru-RU" sz="2400" b="1" i="1">
                <a:latin typeface="Georgia" pitchFamily="18" charset="0"/>
              </a:rPr>
              <a:t>– координаты</a:t>
            </a:r>
          </a:p>
          <a:p>
            <a:r>
              <a:rPr lang="ru-RU" sz="2400" b="1" i="1">
                <a:latin typeface="Georgia" pitchFamily="18" charset="0"/>
              </a:rPr>
              <a:t>центра  окружности.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6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6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6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6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86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6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6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6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6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86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2" grpId="0"/>
      <p:bldP spid="86031" grpId="0"/>
      <p:bldP spid="860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1066800" y="457200"/>
            <a:ext cx="7085013" cy="1065213"/>
            <a:chOff x="672" y="288"/>
            <a:chExt cx="4463" cy="671"/>
          </a:xfrm>
        </p:grpSpPr>
        <p:sp>
          <p:nvSpPr>
            <p:cNvPr id="8194" name="AutoShape 2"/>
            <p:cNvSpPr>
              <a:spLocks noChangeArrowheads="1"/>
            </p:cNvSpPr>
            <p:nvPr/>
          </p:nvSpPr>
          <p:spPr bwMode="auto">
            <a:xfrm>
              <a:off x="672" y="288"/>
              <a:ext cx="4463" cy="671"/>
            </a:xfrm>
            <a:prstGeom prst="roundRect">
              <a:avLst>
                <a:gd name="adj" fmla="val 16667"/>
              </a:avLst>
            </a:prstGeom>
            <a:noFill/>
            <a:ln w="38160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95" name="Rectangle 3"/>
            <p:cNvSpPr>
              <a:spLocks noChangeArrowheads="1"/>
            </p:cNvSpPr>
            <p:nvPr/>
          </p:nvSpPr>
          <p:spPr bwMode="auto">
            <a:xfrm>
              <a:off x="725" y="384"/>
              <a:ext cx="4357" cy="43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4000" b="1" i="1">
                  <a:solidFill>
                    <a:srgbClr val="990000"/>
                  </a:solidFill>
                  <a:latin typeface="Times New Roman" pitchFamily="16" charset="0"/>
                  <a:ea typeface="Droid Sans" charset="0"/>
                  <a:cs typeface="Droid Sans" charset="0"/>
                </a:rPr>
                <a:t>Установите соответствие</a:t>
              </a:r>
            </a:p>
          </p:txBody>
        </p:sp>
      </p:grp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1371600" y="1676400"/>
            <a:ext cx="2360613" cy="704850"/>
            <a:chOff x="864" y="1056"/>
            <a:chExt cx="1487" cy="444"/>
          </a:xfrm>
        </p:grpSpPr>
        <p:sp>
          <p:nvSpPr>
            <p:cNvPr id="8197" name="AutoShape 5"/>
            <p:cNvSpPr>
              <a:spLocks noChangeArrowheads="1"/>
            </p:cNvSpPr>
            <p:nvPr/>
          </p:nvSpPr>
          <p:spPr bwMode="auto">
            <a:xfrm>
              <a:off x="864" y="1056"/>
              <a:ext cx="1487" cy="431"/>
            </a:xfrm>
            <a:prstGeom prst="roundRect">
              <a:avLst>
                <a:gd name="adj" fmla="val 16667"/>
              </a:avLst>
            </a:prstGeom>
            <a:noFill/>
            <a:ln w="38160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8198" name="Object 6"/>
            <p:cNvGraphicFramePr>
              <a:graphicFrameLocks noChangeAspect="1"/>
            </p:cNvGraphicFramePr>
            <p:nvPr/>
          </p:nvGraphicFramePr>
          <p:xfrm>
            <a:off x="912" y="1056"/>
            <a:ext cx="1391" cy="444"/>
          </p:xfrm>
          <a:graphic>
            <a:graphicData uri="http://schemas.openxmlformats.org/presentationml/2006/ole">
              <p:oleObj spid="_x0000_s4102" r:id="rId4" imgW="676080" imgH="169560" progId="Equation.3">
                <p:embed/>
              </p:oleObj>
            </a:graphicData>
          </a:graphic>
        </p:graphicFrame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381000" y="4191000"/>
            <a:ext cx="4341813" cy="836613"/>
            <a:chOff x="240" y="2640"/>
            <a:chExt cx="2735" cy="527"/>
          </a:xfrm>
        </p:grpSpPr>
        <p:sp>
          <p:nvSpPr>
            <p:cNvPr id="8200" name="AutoShape 8"/>
            <p:cNvSpPr>
              <a:spLocks noChangeArrowheads="1"/>
            </p:cNvSpPr>
            <p:nvPr/>
          </p:nvSpPr>
          <p:spPr bwMode="auto">
            <a:xfrm>
              <a:off x="240" y="2688"/>
              <a:ext cx="2687" cy="479"/>
            </a:xfrm>
            <a:prstGeom prst="roundRect">
              <a:avLst>
                <a:gd name="adj" fmla="val 16667"/>
              </a:avLst>
            </a:prstGeom>
            <a:noFill/>
            <a:ln w="38160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8201" name="Object 9"/>
            <p:cNvGraphicFramePr>
              <a:graphicFrameLocks noChangeAspect="1"/>
            </p:cNvGraphicFramePr>
            <p:nvPr/>
          </p:nvGraphicFramePr>
          <p:xfrm>
            <a:off x="240" y="2640"/>
            <a:ext cx="2735" cy="477"/>
          </p:xfrm>
          <a:graphic>
            <a:graphicData uri="http://schemas.openxmlformats.org/presentationml/2006/ole">
              <p:oleObj spid="_x0000_s4101" r:id="rId5" imgW="1353960" imgH="207360" progId="Equation.3">
                <p:embed/>
              </p:oleObj>
            </a:graphicData>
          </a:graphic>
        </p:graphicFrame>
      </p:grp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1752600" y="5181600"/>
            <a:ext cx="1370013" cy="1370013"/>
            <a:chOff x="1104" y="3264"/>
            <a:chExt cx="863" cy="863"/>
          </a:xfrm>
        </p:grpSpPr>
        <p:sp>
          <p:nvSpPr>
            <p:cNvPr id="8203" name="AutoShape 11"/>
            <p:cNvSpPr>
              <a:spLocks noChangeArrowheads="1"/>
            </p:cNvSpPr>
            <p:nvPr/>
          </p:nvSpPr>
          <p:spPr bwMode="auto">
            <a:xfrm>
              <a:off x="1104" y="3264"/>
              <a:ext cx="863" cy="863"/>
            </a:xfrm>
            <a:prstGeom prst="roundRect">
              <a:avLst>
                <a:gd name="adj" fmla="val 16667"/>
              </a:avLst>
            </a:prstGeom>
            <a:noFill/>
            <a:ln w="38160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8204" name="Object 12"/>
            <p:cNvGraphicFramePr>
              <a:graphicFrameLocks noChangeAspect="1"/>
            </p:cNvGraphicFramePr>
            <p:nvPr/>
          </p:nvGraphicFramePr>
          <p:xfrm>
            <a:off x="1152" y="3264"/>
            <a:ext cx="815" cy="815"/>
          </p:xfrm>
          <a:graphic>
            <a:graphicData uri="http://schemas.openxmlformats.org/presentationml/2006/ole">
              <p:oleObj spid="_x0000_s4100" r:id="rId6" imgW="433080" imgH="361440" progId="Equation.3">
                <p:embed/>
              </p:oleObj>
            </a:graphicData>
          </a:graphic>
        </p:graphicFrame>
      </p:grpSp>
      <p:grpSp>
        <p:nvGrpSpPr>
          <p:cNvPr id="6" name="Group 13"/>
          <p:cNvGrpSpPr>
            <a:grpSpLocks/>
          </p:cNvGrpSpPr>
          <p:nvPr/>
        </p:nvGrpSpPr>
        <p:grpSpPr bwMode="auto">
          <a:xfrm>
            <a:off x="990600" y="2514600"/>
            <a:ext cx="3122613" cy="701675"/>
            <a:chOff x="624" y="1584"/>
            <a:chExt cx="1967" cy="442"/>
          </a:xfrm>
        </p:grpSpPr>
        <p:sp>
          <p:nvSpPr>
            <p:cNvPr id="8206" name="AutoShape 14"/>
            <p:cNvSpPr>
              <a:spLocks noChangeArrowheads="1"/>
            </p:cNvSpPr>
            <p:nvPr/>
          </p:nvSpPr>
          <p:spPr bwMode="auto">
            <a:xfrm>
              <a:off x="624" y="1584"/>
              <a:ext cx="1967" cy="431"/>
            </a:xfrm>
            <a:prstGeom prst="roundRect">
              <a:avLst>
                <a:gd name="adj" fmla="val 16667"/>
              </a:avLst>
            </a:prstGeom>
            <a:noFill/>
            <a:ln w="38160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8207" name="Object 15"/>
            <p:cNvGraphicFramePr>
              <a:graphicFrameLocks noChangeAspect="1"/>
            </p:cNvGraphicFramePr>
            <p:nvPr/>
          </p:nvGraphicFramePr>
          <p:xfrm>
            <a:off x="672" y="1584"/>
            <a:ext cx="1919" cy="442"/>
          </p:xfrm>
          <a:graphic>
            <a:graphicData uri="http://schemas.openxmlformats.org/presentationml/2006/ole">
              <p:oleObj spid="_x0000_s4099" r:id="rId7" imgW="1017360" imgH="192240" progId="Equation.3">
                <p:embed/>
              </p:oleObj>
            </a:graphicData>
          </a:graphic>
        </p:graphicFrame>
      </p:grp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6630988" y="1676400"/>
            <a:ext cx="2098675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0000FF"/>
                </a:solidFill>
                <a:latin typeface="Times New Roman" pitchFamily="16" charset="0"/>
                <a:ea typeface="Droid Sans" charset="0"/>
                <a:cs typeface="Droid Sans" charset="0"/>
              </a:rPr>
              <a:t>окружность</a:t>
            </a: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6876256" y="4149080"/>
            <a:ext cx="1839913" cy="520700"/>
          </a:xfrm>
          <a:prstGeom prst="rect">
            <a:avLst/>
          </a:prstGeom>
          <a:noFill/>
          <a:ln w="936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0000FF"/>
                </a:solidFill>
                <a:latin typeface="Times New Roman" pitchFamily="16" charset="0"/>
                <a:ea typeface="Droid Sans" charset="0"/>
                <a:cs typeface="Droid Sans" charset="0"/>
              </a:rPr>
              <a:t>гипербола</a:t>
            </a: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7164288" y="4869160"/>
            <a:ext cx="1387475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>
                <a:solidFill>
                  <a:srgbClr val="0000FF"/>
                </a:solidFill>
                <a:latin typeface="Times New Roman" pitchFamily="16" charset="0"/>
                <a:ea typeface="Droid Sans" charset="0"/>
                <a:cs typeface="Droid Sans" charset="0"/>
              </a:rPr>
              <a:t>прямая</a:t>
            </a: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6935788" y="5562600"/>
            <a:ext cx="1674812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0000FF"/>
                </a:solidFill>
                <a:latin typeface="Times New Roman" pitchFamily="16" charset="0"/>
                <a:ea typeface="Droid Sans" charset="0"/>
                <a:cs typeface="Droid Sans" charset="0"/>
              </a:rPr>
              <a:t>парабола</a:t>
            </a:r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1524000" y="3286125"/>
            <a:ext cx="2055813" cy="835025"/>
            <a:chOff x="960" y="2070"/>
            <a:chExt cx="1295" cy="526"/>
          </a:xfrm>
        </p:grpSpPr>
        <p:sp>
          <p:nvSpPr>
            <p:cNvPr id="8219" name="AutoShape 27"/>
            <p:cNvSpPr>
              <a:spLocks noChangeArrowheads="1"/>
            </p:cNvSpPr>
            <p:nvPr/>
          </p:nvSpPr>
          <p:spPr bwMode="auto">
            <a:xfrm>
              <a:off x="960" y="2112"/>
              <a:ext cx="1295" cy="431"/>
            </a:xfrm>
            <a:prstGeom prst="roundRect">
              <a:avLst>
                <a:gd name="adj" fmla="val 16667"/>
              </a:avLst>
            </a:prstGeom>
            <a:noFill/>
            <a:ln w="38160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8220" name="Object 28"/>
            <p:cNvGraphicFramePr>
              <a:graphicFrameLocks noChangeAspect="1"/>
            </p:cNvGraphicFramePr>
            <p:nvPr/>
          </p:nvGraphicFramePr>
          <p:xfrm>
            <a:off x="1156" y="2070"/>
            <a:ext cx="998" cy="526"/>
          </p:xfrm>
          <a:graphic>
            <a:graphicData uri="http://schemas.openxmlformats.org/presentationml/2006/ole">
              <p:oleObj spid="_x0000_s4098" name="Формула" r:id="rId8" imgW="495000" imgH="228600" progId="Equation.3">
                <p:embed/>
              </p:oleObj>
            </a:graphicData>
          </a:graphic>
        </p:graphicFrame>
      </p:grpSp>
      <p:sp>
        <p:nvSpPr>
          <p:cNvPr id="8221" name="Text Box 29"/>
          <p:cNvSpPr txBox="1">
            <a:spLocks noChangeArrowheads="1"/>
          </p:cNvSpPr>
          <p:nvPr/>
        </p:nvSpPr>
        <p:spPr bwMode="auto">
          <a:xfrm>
            <a:off x="6660232" y="2204864"/>
            <a:ext cx="2273677" cy="1818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 smtClean="0">
                <a:solidFill>
                  <a:srgbClr val="0000FF"/>
                </a:solidFill>
                <a:latin typeface="Times New Roman" pitchFamily="16" charset="0"/>
                <a:ea typeface="Droid Sans" charset="0"/>
                <a:cs typeface="Droid Sans" charset="0"/>
              </a:rPr>
              <a:t>прямая,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 smtClean="0">
                <a:solidFill>
                  <a:srgbClr val="0000FF"/>
                </a:solidFill>
                <a:latin typeface="Times New Roman" pitchFamily="16" charset="0"/>
                <a:ea typeface="Droid Sans" charset="0"/>
                <a:cs typeface="Droid Sans" charset="0"/>
              </a:rPr>
              <a:t>проходящая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 smtClean="0">
                <a:solidFill>
                  <a:srgbClr val="0000FF"/>
                </a:solidFill>
                <a:latin typeface="Times New Roman" pitchFamily="16" charset="0"/>
                <a:ea typeface="Droid Sans" charset="0"/>
                <a:cs typeface="Droid Sans" charset="0"/>
              </a:rPr>
              <a:t>через начало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 smtClean="0">
                <a:solidFill>
                  <a:srgbClr val="0000FF"/>
                </a:solidFill>
                <a:latin typeface="Times New Roman" pitchFamily="16" charset="0"/>
                <a:ea typeface="Droid Sans" charset="0"/>
                <a:cs typeface="Droid Sans" charset="0"/>
              </a:rPr>
              <a:t> координат</a:t>
            </a:r>
            <a:endParaRPr lang="ru-RU" sz="2800" b="1" dirty="0">
              <a:solidFill>
                <a:srgbClr val="0000FF"/>
              </a:solidFill>
              <a:latin typeface="Times New Roman" pitchFamily="16" charset="0"/>
              <a:ea typeface="Droid Sans" charset="0"/>
              <a:cs typeface="Droid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1066800" y="457200"/>
            <a:ext cx="7085013" cy="1065213"/>
            <a:chOff x="672" y="288"/>
            <a:chExt cx="4463" cy="671"/>
          </a:xfrm>
        </p:grpSpPr>
        <p:sp>
          <p:nvSpPr>
            <p:cNvPr id="8194" name="AutoShape 2"/>
            <p:cNvSpPr>
              <a:spLocks noChangeArrowheads="1"/>
            </p:cNvSpPr>
            <p:nvPr/>
          </p:nvSpPr>
          <p:spPr bwMode="auto">
            <a:xfrm>
              <a:off x="672" y="288"/>
              <a:ext cx="4463" cy="671"/>
            </a:xfrm>
            <a:prstGeom prst="roundRect">
              <a:avLst>
                <a:gd name="adj" fmla="val 16667"/>
              </a:avLst>
            </a:prstGeom>
            <a:noFill/>
            <a:ln w="38160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95" name="Rectangle 3"/>
            <p:cNvSpPr>
              <a:spLocks noChangeArrowheads="1"/>
            </p:cNvSpPr>
            <p:nvPr/>
          </p:nvSpPr>
          <p:spPr bwMode="auto">
            <a:xfrm>
              <a:off x="725" y="384"/>
              <a:ext cx="4357" cy="43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4000" b="1" i="1">
                  <a:solidFill>
                    <a:srgbClr val="990000"/>
                  </a:solidFill>
                  <a:latin typeface="Times New Roman" pitchFamily="16" charset="0"/>
                  <a:ea typeface="Droid Sans" charset="0"/>
                  <a:cs typeface="Droid Sans" charset="0"/>
                </a:rPr>
                <a:t>Установите соответствие</a:t>
              </a:r>
            </a:p>
          </p:txBody>
        </p:sp>
      </p:grp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1371600" y="1676400"/>
            <a:ext cx="2360613" cy="704850"/>
            <a:chOff x="864" y="1056"/>
            <a:chExt cx="1487" cy="444"/>
          </a:xfrm>
        </p:grpSpPr>
        <p:sp>
          <p:nvSpPr>
            <p:cNvPr id="8197" name="AutoShape 5"/>
            <p:cNvSpPr>
              <a:spLocks noChangeArrowheads="1"/>
            </p:cNvSpPr>
            <p:nvPr/>
          </p:nvSpPr>
          <p:spPr bwMode="auto">
            <a:xfrm>
              <a:off x="864" y="1056"/>
              <a:ext cx="1487" cy="431"/>
            </a:xfrm>
            <a:prstGeom prst="roundRect">
              <a:avLst>
                <a:gd name="adj" fmla="val 16667"/>
              </a:avLst>
            </a:prstGeom>
            <a:noFill/>
            <a:ln w="38160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8198" name="Object 6"/>
            <p:cNvGraphicFramePr>
              <a:graphicFrameLocks noChangeAspect="1"/>
            </p:cNvGraphicFramePr>
            <p:nvPr/>
          </p:nvGraphicFramePr>
          <p:xfrm>
            <a:off x="912" y="1056"/>
            <a:ext cx="1391" cy="444"/>
          </p:xfrm>
          <a:graphic>
            <a:graphicData uri="http://schemas.openxmlformats.org/presentationml/2006/ole">
              <p:oleObj spid="_x0000_s5126" r:id="rId4" imgW="676080" imgH="169560" progId="Equation.3">
                <p:embed/>
              </p:oleObj>
            </a:graphicData>
          </a:graphic>
        </p:graphicFrame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381000" y="4191000"/>
            <a:ext cx="4341813" cy="836613"/>
            <a:chOff x="240" y="2640"/>
            <a:chExt cx="2735" cy="527"/>
          </a:xfrm>
        </p:grpSpPr>
        <p:sp>
          <p:nvSpPr>
            <p:cNvPr id="8200" name="AutoShape 8"/>
            <p:cNvSpPr>
              <a:spLocks noChangeArrowheads="1"/>
            </p:cNvSpPr>
            <p:nvPr/>
          </p:nvSpPr>
          <p:spPr bwMode="auto">
            <a:xfrm>
              <a:off x="240" y="2688"/>
              <a:ext cx="2687" cy="479"/>
            </a:xfrm>
            <a:prstGeom prst="roundRect">
              <a:avLst>
                <a:gd name="adj" fmla="val 16667"/>
              </a:avLst>
            </a:prstGeom>
            <a:noFill/>
            <a:ln w="38160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8201" name="Object 9"/>
            <p:cNvGraphicFramePr>
              <a:graphicFrameLocks noChangeAspect="1"/>
            </p:cNvGraphicFramePr>
            <p:nvPr/>
          </p:nvGraphicFramePr>
          <p:xfrm>
            <a:off x="240" y="2640"/>
            <a:ext cx="2735" cy="477"/>
          </p:xfrm>
          <a:graphic>
            <a:graphicData uri="http://schemas.openxmlformats.org/presentationml/2006/ole">
              <p:oleObj spid="_x0000_s5125" r:id="rId5" imgW="1353960" imgH="207360" progId="Equation.3">
                <p:embed/>
              </p:oleObj>
            </a:graphicData>
          </a:graphic>
        </p:graphicFrame>
      </p:grp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1752600" y="5181600"/>
            <a:ext cx="1370013" cy="1370013"/>
            <a:chOff x="1104" y="3264"/>
            <a:chExt cx="863" cy="863"/>
          </a:xfrm>
        </p:grpSpPr>
        <p:sp>
          <p:nvSpPr>
            <p:cNvPr id="8203" name="AutoShape 11"/>
            <p:cNvSpPr>
              <a:spLocks noChangeArrowheads="1"/>
            </p:cNvSpPr>
            <p:nvPr/>
          </p:nvSpPr>
          <p:spPr bwMode="auto">
            <a:xfrm>
              <a:off x="1104" y="3264"/>
              <a:ext cx="863" cy="863"/>
            </a:xfrm>
            <a:prstGeom prst="roundRect">
              <a:avLst>
                <a:gd name="adj" fmla="val 16667"/>
              </a:avLst>
            </a:prstGeom>
            <a:noFill/>
            <a:ln w="38160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8204" name="Object 12"/>
            <p:cNvGraphicFramePr>
              <a:graphicFrameLocks noChangeAspect="1"/>
            </p:cNvGraphicFramePr>
            <p:nvPr/>
          </p:nvGraphicFramePr>
          <p:xfrm>
            <a:off x="1152" y="3264"/>
            <a:ext cx="815" cy="815"/>
          </p:xfrm>
          <a:graphic>
            <a:graphicData uri="http://schemas.openxmlformats.org/presentationml/2006/ole">
              <p:oleObj spid="_x0000_s5124" r:id="rId6" imgW="433080" imgH="361440" progId="Equation.3">
                <p:embed/>
              </p:oleObj>
            </a:graphicData>
          </a:graphic>
        </p:graphicFrame>
      </p:grpSp>
      <p:grpSp>
        <p:nvGrpSpPr>
          <p:cNvPr id="6" name="Group 13"/>
          <p:cNvGrpSpPr>
            <a:grpSpLocks/>
          </p:cNvGrpSpPr>
          <p:nvPr/>
        </p:nvGrpSpPr>
        <p:grpSpPr bwMode="auto">
          <a:xfrm>
            <a:off x="990600" y="2514600"/>
            <a:ext cx="3122613" cy="701675"/>
            <a:chOff x="624" y="1584"/>
            <a:chExt cx="1967" cy="442"/>
          </a:xfrm>
        </p:grpSpPr>
        <p:sp>
          <p:nvSpPr>
            <p:cNvPr id="8206" name="AutoShape 14"/>
            <p:cNvSpPr>
              <a:spLocks noChangeArrowheads="1"/>
            </p:cNvSpPr>
            <p:nvPr/>
          </p:nvSpPr>
          <p:spPr bwMode="auto">
            <a:xfrm>
              <a:off x="624" y="1584"/>
              <a:ext cx="1967" cy="431"/>
            </a:xfrm>
            <a:prstGeom prst="roundRect">
              <a:avLst>
                <a:gd name="adj" fmla="val 16667"/>
              </a:avLst>
            </a:prstGeom>
            <a:noFill/>
            <a:ln w="38160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8207" name="Object 15"/>
            <p:cNvGraphicFramePr>
              <a:graphicFrameLocks noChangeAspect="1"/>
            </p:cNvGraphicFramePr>
            <p:nvPr/>
          </p:nvGraphicFramePr>
          <p:xfrm>
            <a:off x="672" y="1584"/>
            <a:ext cx="1919" cy="442"/>
          </p:xfrm>
          <a:graphic>
            <a:graphicData uri="http://schemas.openxmlformats.org/presentationml/2006/ole">
              <p:oleObj spid="_x0000_s5123" r:id="rId7" imgW="1017360" imgH="192240" progId="Equation.3">
                <p:embed/>
              </p:oleObj>
            </a:graphicData>
          </a:graphic>
        </p:graphicFrame>
      </p:grp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6630988" y="1676400"/>
            <a:ext cx="2098675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0000FF"/>
                </a:solidFill>
                <a:latin typeface="Times New Roman" pitchFamily="16" charset="0"/>
                <a:ea typeface="Droid Sans" charset="0"/>
                <a:cs typeface="Droid Sans" charset="0"/>
              </a:rPr>
              <a:t>окружность</a:t>
            </a: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6876256" y="4149080"/>
            <a:ext cx="1839913" cy="520700"/>
          </a:xfrm>
          <a:prstGeom prst="rect">
            <a:avLst/>
          </a:prstGeom>
          <a:noFill/>
          <a:ln w="936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0000FF"/>
                </a:solidFill>
                <a:latin typeface="Times New Roman" pitchFamily="16" charset="0"/>
                <a:ea typeface="Droid Sans" charset="0"/>
                <a:cs typeface="Droid Sans" charset="0"/>
              </a:rPr>
              <a:t>гипербола</a:t>
            </a: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7164288" y="4869160"/>
            <a:ext cx="1387475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>
                <a:solidFill>
                  <a:srgbClr val="0000FF"/>
                </a:solidFill>
                <a:latin typeface="Times New Roman" pitchFamily="16" charset="0"/>
                <a:ea typeface="Droid Sans" charset="0"/>
                <a:cs typeface="Droid Sans" charset="0"/>
              </a:rPr>
              <a:t>прямая</a:t>
            </a: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6935788" y="5562600"/>
            <a:ext cx="1674812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rgbClr val="0000FF"/>
                </a:solidFill>
                <a:latin typeface="Times New Roman" pitchFamily="16" charset="0"/>
                <a:ea typeface="Droid Sans" charset="0"/>
                <a:cs typeface="Droid Sans" charset="0"/>
              </a:rPr>
              <a:t>парабола</a:t>
            </a:r>
          </a:p>
        </p:txBody>
      </p:sp>
      <p:sp>
        <p:nvSpPr>
          <p:cNvPr id="8212" name="Line 20"/>
          <p:cNvSpPr>
            <a:spLocks noChangeShapeType="1"/>
          </p:cNvSpPr>
          <p:nvPr/>
        </p:nvSpPr>
        <p:spPr bwMode="auto">
          <a:xfrm>
            <a:off x="3810000" y="1981200"/>
            <a:ext cx="3426296" cy="3103984"/>
          </a:xfrm>
          <a:prstGeom prst="line">
            <a:avLst/>
          </a:prstGeom>
          <a:noFill/>
          <a:ln w="3816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13" name="Line 21"/>
          <p:cNvSpPr>
            <a:spLocks noChangeShapeType="1"/>
          </p:cNvSpPr>
          <p:nvPr/>
        </p:nvSpPr>
        <p:spPr bwMode="auto">
          <a:xfrm>
            <a:off x="4191000" y="2895600"/>
            <a:ext cx="2819400" cy="2971800"/>
          </a:xfrm>
          <a:prstGeom prst="line">
            <a:avLst/>
          </a:prstGeom>
          <a:noFill/>
          <a:ln w="3816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14" name="Line 22"/>
          <p:cNvSpPr>
            <a:spLocks noChangeShapeType="1"/>
          </p:cNvSpPr>
          <p:nvPr/>
        </p:nvSpPr>
        <p:spPr bwMode="auto">
          <a:xfrm flipV="1">
            <a:off x="4724400" y="1979613"/>
            <a:ext cx="1981200" cy="2670175"/>
          </a:xfrm>
          <a:prstGeom prst="line">
            <a:avLst/>
          </a:prstGeom>
          <a:noFill/>
          <a:ln w="3816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15" name="Line 23"/>
          <p:cNvSpPr>
            <a:spLocks noChangeShapeType="1"/>
          </p:cNvSpPr>
          <p:nvPr/>
        </p:nvSpPr>
        <p:spPr bwMode="auto">
          <a:xfrm flipV="1">
            <a:off x="3203848" y="4437112"/>
            <a:ext cx="3733800" cy="1755775"/>
          </a:xfrm>
          <a:prstGeom prst="line">
            <a:avLst/>
          </a:prstGeom>
          <a:noFill/>
          <a:ln w="3816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1524000" y="3286125"/>
            <a:ext cx="2055813" cy="835025"/>
            <a:chOff x="960" y="2070"/>
            <a:chExt cx="1295" cy="526"/>
          </a:xfrm>
        </p:grpSpPr>
        <p:sp>
          <p:nvSpPr>
            <p:cNvPr id="8219" name="AutoShape 27"/>
            <p:cNvSpPr>
              <a:spLocks noChangeArrowheads="1"/>
            </p:cNvSpPr>
            <p:nvPr/>
          </p:nvSpPr>
          <p:spPr bwMode="auto">
            <a:xfrm>
              <a:off x="960" y="2112"/>
              <a:ext cx="1295" cy="431"/>
            </a:xfrm>
            <a:prstGeom prst="roundRect">
              <a:avLst>
                <a:gd name="adj" fmla="val 16667"/>
              </a:avLst>
            </a:prstGeom>
            <a:noFill/>
            <a:ln w="38160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8220" name="Object 28"/>
            <p:cNvGraphicFramePr>
              <a:graphicFrameLocks noChangeAspect="1"/>
            </p:cNvGraphicFramePr>
            <p:nvPr/>
          </p:nvGraphicFramePr>
          <p:xfrm>
            <a:off x="1156" y="2070"/>
            <a:ext cx="998" cy="526"/>
          </p:xfrm>
          <a:graphic>
            <a:graphicData uri="http://schemas.openxmlformats.org/presentationml/2006/ole">
              <p:oleObj spid="_x0000_s5122" name="Формула" r:id="rId8" imgW="495000" imgH="228600" progId="Equation.3">
                <p:embed/>
              </p:oleObj>
            </a:graphicData>
          </a:graphic>
        </p:graphicFrame>
      </p:grpSp>
      <p:sp>
        <p:nvSpPr>
          <p:cNvPr id="8221" name="Text Box 29"/>
          <p:cNvSpPr txBox="1">
            <a:spLocks noChangeArrowheads="1"/>
          </p:cNvSpPr>
          <p:nvPr/>
        </p:nvSpPr>
        <p:spPr bwMode="auto">
          <a:xfrm>
            <a:off x="6660232" y="2204864"/>
            <a:ext cx="2273677" cy="1818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 smtClean="0">
                <a:solidFill>
                  <a:srgbClr val="0000FF"/>
                </a:solidFill>
                <a:latin typeface="Times New Roman" pitchFamily="16" charset="0"/>
                <a:ea typeface="Droid Sans" charset="0"/>
                <a:cs typeface="Droid Sans" charset="0"/>
              </a:rPr>
              <a:t>прямая,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 smtClean="0">
                <a:solidFill>
                  <a:srgbClr val="0000FF"/>
                </a:solidFill>
                <a:latin typeface="Times New Roman" pitchFamily="16" charset="0"/>
                <a:ea typeface="Droid Sans" charset="0"/>
                <a:cs typeface="Droid Sans" charset="0"/>
              </a:rPr>
              <a:t>проходящая 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 smtClean="0">
                <a:solidFill>
                  <a:srgbClr val="0000FF"/>
                </a:solidFill>
                <a:latin typeface="Times New Roman" pitchFamily="16" charset="0"/>
                <a:ea typeface="Droid Sans" charset="0"/>
                <a:cs typeface="Droid Sans" charset="0"/>
              </a:rPr>
              <a:t>через начало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 smtClean="0">
                <a:solidFill>
                  <a:srgbClr val="0000FF"/>
                </a:solidFill>
                <a:latin typeface="Times New Roman" pitchFamily="16" charset="0"/>
                <a:ea typeface="Droid Sans" charset="0"/>
                <a:cs typeface="Droid Sans" charset="0"/>
              </a:rPr>
              <a:t> координат</a:t>
            </a:r>
            <a:endParaRPr lang="ru-RU" sz="2800" b="1" dirty="0">
              <a:solidFill>
                <a:srgbClr val="0000FF"/>
              </a:solidFill>
              <a:latin typeface="Times New Roman" pitchFamily="16" charset="0"/>
              <a:ea typeface="Droid Sans" charset="0"/>
              <a:cs typeface="Droid Sans" charset="0"/>
            </a:endParaRPr>
          </a:p>
        </p:txBody>
      </p:sp>
      <p:sp>
        <p:nvSpPr>
          <p:cNvPr id="8222" name="Line 30"/>
          <p:cNvSpPr>
            <a:spLocks noChangeShapeType="1"/>
          </p:cNvSpPr>
          <p:nvPr/>
        </p:nvSpPr>
        <p:spPr bwMode="auto">
          <a:xfrm flipV="1">
            <a:off x="3657600" y="3198813"/>
            <a:ext cx="3200400" cy="460375"/>
          </a:xfrm>
          <a:prstGeom prst="line">
            <a:avLst/>
          </a:prstGeom>
          <a:noFill/>
          <a:ln w="3816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1037</TotalTime>
  <Words>321</Words>
  <Application>Microsoft Office PowerPoint</Application>
  <PresentationFormat>Экран (4:3)</PresentationFormat>
  <Paragraphs>134</Paragraphs>
  <Slides>16</Slides>
  <Notes>11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NewsPrint</vt:lpstr>
      <vt:lpstr>GraphC</vt:lpstr>
      <vt:lpstr>Формула</vt:lpstr>
      <vt:lpstr>Microsoft Equation 3.0</vt:lpstr>
      <vt:lpstr> </vt:lpstr>
      <vt:lpstr>Цели урока</vt:lpstr>
      <vt:lpstr>Слайд 3</vt:lpstr>
      <vt:lpstr>Линейная функция </vt:lpstr>
      <vt:lpstr>Обратная  пропорциональность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Целые уравнения и его корни</dc:title>
  <dc:creator>Максим</dc:creator>
  <cp:lastModifiedBy>Image&amp;Matros ®</cp:lastModifiedBy>
  <cp:revision>122</cp:revision>
  <dcterms:created xsi:type="dcterms:W3CDTF">2013-11-04T07:07:41Z</dcterms:created>
  <dcterms:modified xsi:type="dcterms:W3CDTF">2020-12-12T15:25:40Z</dcterms:modified>
</cp:coreProperties>
</file>