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  <p:sldMasterId id="2147483756" r:id="rId4"/>
  </p:sldMasterIdLst>
  <p:sldIdLst>
    <p:sldId id="268" r:id="rId5"/>
    <p:sldId id="269" r:id="rId6"/>
    <p:sldId id="256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3129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>
        <p:scale>
          <a:sx n="77" d="100"/>
          <a:sy n="77" d="100"/>
        </p:scale>
        <p:origin x="80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07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36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86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60587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283619" y="3136658"/>
            <a:ext cx="1213632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3978" y="3055622"/>
            <a:ext cx="926379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435" y="4625268"/>
            <a:ext cx="1016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22429" y="4559277"/>
            <a:ext cx="9006888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8628" y="3139440"/>
            <a:ext cx="9014491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34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602635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6875" y="3048000"/>
            <a:ext cx="1071173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0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0661" y="4541521"/>
            <a:ext cx="1042416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11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1010" y="3124200"/>
            <a:ext cx="10423465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1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1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2254" y="1642472"/>
            <a:ext cx="3311005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4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4" y="1734312"/>
            <a:ext cx="3064845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956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6000" y="5029200"/>
            <a:ext cx="10134353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219200" y="5638800"/>
            <a:ext cx="9771352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07452" y="5074920"/>
            <a:ext cx="10594848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57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01"/>
            <a:ext cx="9771352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8936" y="228600"/>
            <a:ext cx="247904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3634" y="351410"/>
            <a:ext cx="2229647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28"/>
            <a:ext cx="1980708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2296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647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4003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558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80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809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324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32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014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972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151" y="372862"/>
            <a:ext cx="11174027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A530BB2-971D-49CF-B7A6-571E76FFB8D2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ECDC39D-3BAA-4D86-9074-807D08D813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disk.yandex.ru/i/S7ZI9ZPkIPe6tA" TargetMode="External"/><Relationship Id="rId13" Type="http://schemas.openxmlformats.org/officeDocument/2006/relationships/hyperlink" Target="https://onlinetestpad.com/t56wkaafdixb4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hyperlink" Target="https://www.youtube.com/watch?v=K1Vvff6Nfyw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11" Type="http://schemas.openxmlformats.org/officeDocument/2006/relationships/slide" Target="slide5.xml"/><Relationship Id="rId5" Type="http://schemas.openxmlformats.org/officeDocument/2006/relationships/image" Target="../media/image7.png"/><Relationship Id="rId10" Type="http://schemas.openxmlformats.org/officeDocument/2006/relationships/slide" Target="slide4.xml"/><Relationship Id="rId4" Type="http://schemas.openxmlformats.org/officeDocument/2006/relationships/image" Target="../media/image6.png"/><Relationship Id="rId9" Type="http://schemas.openxmlformats.org/officeDocument/2006/relationships/hyperlink" Target="https://youtu.be/fr9t7X613RE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04130" y="1328358"/>
            <a:ext cx="990578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err="1" smtClean="0"/>
              <a:t>Иткинина</a:t>
            </a:r>
            <a:r>
              <a:rPr lang="ru-RU" sz="4000" dirty="0" smtClean="0"/>
              <a:t> Инария </a:t>
            </a:r>
            <a:r>
              <a:rPr lang="ru-RU" sz="4000" dirty="0" err="1" smtClean="0"/>
              <a:t>Фанисовна</a:t>
            </a:r>
            <a:endParaRPr lang="ru-RU" sz="4000" dirty="0" smtClean="0"/>
          </a:p>
          <a:p>
            <a:pPr algn="ctr"/>
            <a:r>
              <a:rPr lang="ru-RU" sz="4000" dirty="0" smtClean="0"/>
              <a:t>Чтение,  </a:t>
            </a:r>
            <a:r>
              <a:rPr lang="ru-RU" sz="4000" dirty="0"/>
              <a:t>3 класс. </a:t>
            </a:r>
            <a:endParaRPr lang="ru-RU" sz="4000" dirty="0" smtClean="0"/>
          </a:p>
          <a:p>
            <a:pPr algn="ctr"/>
            <a:r>
              <a:rPr lang="ru-RU" sz="2800" dirty="0" smtClean="0"/>
              <a:t>(учебник </a:t>
            </a:r>
            <a:r>
              <a:rPr lang="ru-RU" sz="2800" dirty="0"/>
              <a:t>для </a:t>
            </a:r>
            <a:r>
              <a:rPr lang="ru-RU" sz="2800" dirty="0" err="1"/>
              <a:t>общеобразоват</a:t>
            </a:r>
            <a:r>
              <a:rPr lang="ru-RU" sz="2800" dirty="0"/>
              <a:t>. организаций, </a:t>
            </a:r>
            <a:endParaRPr lang="en-US" sz="2800" dirty="0" smtClean="0"/>
          </a:p>
          <a:p>
            <a:pPr algn="ctr"/>
            <a:r>
              <a:rPr lang="ru-RU" sz="2800" dirty="0" smtClean="0"/>
              <a:t>реализующих </a:t>
            </a:r>
            <a:r>
              <a:rPr lang="ru-RU" sz="2800" dirty="0" err="1"/>
              <a:t>адапт</a:t>
            </a:r>
            <a:r>
              <a:rPr lang="ru-RU" sz="2800" dirty="0"/>
              <a:t>. </a:t>
            </a:r>
            <a:r>
              <a:rPr lang="ru-RU" sz="2800" dirty="0" smtClean="0"/>
              <a:t>Основные </a:t>
            </a:r>
            <a:r>
              <a:rPr lang="ru-RU" sz="2800" dirty="0" err="1" smtClean="0"/>
              <a:t>общеобразоват</a:t>
            </a:r>
            <a:r>
              <a:rPr lang="ru-RU" sz="2800" dirty="0"/>
              <a:t>. программы</a:t>
            </a:r>
            <a:r>
              <a:rPr lang="ru-RU" sz="2800" dirty="0" smtClean="0"/>
              <a:t>.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/>
              <a:t>В 2 ч. Ч. 1 / [</a:t>
            </a:r>
            <a:r>
              <a:rPr lang="ru-RU" sz="2800" dirty="0" err="1"/>
              <a:t>авт.сост</a:t>
            </a:r>
            <a:r>
              <a:rPr lang="ru-RU" sz="2800" dirty="0"/>
              <a:t>. С.Ю. Ильина, А.А. Богданова</a:t>
            </a:r>
            <a:r>
              <a:rPr lang="ru-RU" sz="2800" dirty="0" smtClean="0"/>
              <a:t>])</a:t>
            </a:r>
            <a:endParaRPr lang="en-US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9728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98798" y="378123"/>
            <a:ext cx="8228471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Методическое описание к интерактивному  плакату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“Галка ” по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Б.С.Житкову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 задачи: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учащихся с рассказом Б. Житкова.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Формировать естественный интерес к братьям нашим меньшим,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расширять углублять знания детей о природе, воспитание бережного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отношения к природе.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Интерактивный плакат сопровождает мультимедийная подача информации,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представленный в презентациях к изучаемому материалу с учетом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возрастных особенностей учеников:  доступность текста для прочтения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 использованием простой и удобной навигации. За счет использования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различных мультимедиа, данный материал позволит максимальной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наглядности и способствует вовлечь обучаемого в процесс получения знаний;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1.Интерактивный плакат начинается с главной страницы со второго слайда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2.Биография автора, открывает гиперссылка на следующий слайд.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kumimoji="0" lang="tt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подложке “</a:t>
            </a:r>
            <a:r>
              <a:rPr kumimoji="0" lang="tt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интересно!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kumimoji="0" lang="tt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ест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 гиперссылка на видеоматериал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 подложке  “Скороговорка” есть  гиперссылка на видеоматериал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На подложке  “Галка” есть  гиперссылка на видеоматериал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На подложке  “Читай правильно” есть  ссылка на слайд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По стрелке  “Проверь себя!” гиперссылка на тестирование по содержанию рассказа.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Закрыть просмотр,  нажав на крестик   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5" name="Рисунок 2" descr="крес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033" y="5370022"/>
            <a:ext cx="184150" cy="18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13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 descr="Изображение выглядит как трава, внешний, птица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7B82C404-D528-4F87-8C42-97567CD11C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0" r="1017" b="-1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352230" y="179699"/>
            <a:ext cx="2793921" cy="3163625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388" y="265376"/>
            <a:ext cx="2111959" cy="23480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Инария\Downloads\png-transparent-computer-icons-others-miscellaneous-text-logo-transform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21339" y="2694770"/>
            <a:ext cx="596017" cy="63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8941082" y="192907"/>
            <a:ext cx="2650709" cy="304772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000128" y="356313"/>
            <a:ext cx="2532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Это интересно!</a:t>
            </a:r>
            <a:endParaRPr lang="ru-RU" sz="28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0891" y="2581877"/>
            <a:ext cx="715381" cy="674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Заголовок 3">
            <a:extLst>
              <a:ext uri="{FF2B5EF4-FFF2-40B4-BE49-F238E27FC236}">
                <a16:creationId xmlns:a16="http://schemas.microsoft.com/office/drawing/2014/main" id="{E28BA499-E403-4953-A510-BD1C727E4F5B}"/>
              </a:ext>
            </a:extLst>
          </p:cNvPr>
          <p:cNvSpPr txBox="1">
            <a:spLocks/>
          </p:cNvSpPr>
          <p:nvPr/>
        </p:nvSpPr>
        <p:spPr>
          <a:xfrm>
            <a:off x="0" y="853378"/>
            <a:ext cx="5009329" cy="1496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9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« </a:t>
            </a:r>
            <a:r>
              <a:rPr lang="en-US" sz="89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Галка</a:t>
            </a:r>
            <a:r>
              <a:rPr lang="en-US" sz="89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»</a:t>
            </a:r>
          </a:p>
          <a:p>
            <a:pPr algn="ctr"/>
            <a:r>
              <a:rPr lang="tt-RU" sz="39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п</a:t>
            </a:r>
            <a:r>
              <a:rPr lang="tt-RU" sz="39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 </a:t>
            </a:r>
            <a:r>
              <a:rPr lang="ru-RU" sz="39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Б.С.Житкову</a:t>
            </a:r>
            <a:endParaRPr lang="en-US" sz="39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788836" y="2550549"/>
            <a:ext cx="1695850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Б.С.Житков</a:t>
            </a:r>
            <a:endParaRPr lang="ru-RU" sz="2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39" name="Picture 6" descr="C:\Users\Инария\Downloads\img_user_file_6020fe5759aab_9-transforme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082" y="853378"/>
            <a:ext cx="2545399" cy="206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Скругленный прямоугольник 28"/>
          <p:cNvSpPr/>
          <p:nvPr/>
        </p:nvSpPr>
        <p:spPr>
          <a:xfrm>
            <a:off x="163276" y="3932847"/>
            <a:ext cx="2598130" cy="2867941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63276" y="4391656"/>
            <a:ext cx="2762551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Скороговорка </a:t>
            </a:r>
          </a:p>
        </p:txBody>
      </p:sp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692" y="5864466"/>
            <a:ext cx="800205" cy="754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Прямоугольник 43">
            <a:hlinkClick r:id="rId8"/>
          </p:cNvPr>
          <p:cNvSpPr/>
          <p:nvPr/>
        </p:nvSpPr>
        <p:spPr>
          <a:xfrm>
            <a:off x="1657296" y="5784304"/>
            <a:ext cx="96699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264848" y="3898765"/>
            <a:ext cx="2523988" cy="2861647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594026" y="4466707"/>
            <a:ext cx="1819695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Галка</a:t>
            </a:r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514" y="5784305"/>
            <a:ext cx="801874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Прямоугольник 48">
            <a:hlinkClick r:id="rId9"/>
          </p:cNvPr>
          <p:cNvSpPr/>
          <p:nvPr/>
        </p:nvSpPr>
        <p:spPr>
          <a:xfrm>
            <a:off x="4699414" y="5809549"/>
            <a:ext cx="923272" cy="7556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389051" y="3946548"/>
            <a:ext cx="2537425" cy="2840538"/>
          </a:xfrm>
          <a:prstGeom prst="round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482601" y="4437822"/>
            <a:ext cx="2350323" cy="1077218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Читай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 правильно!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044" y="5765713"/>
            <a:ext cx="764162" cy="72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Прямоугольник 31">
            <a:hlinkClick r:id="rId10" action="ppaction://hlinksldjump"/>
          </p:cNvPr>
          <p:cNvSpPr/>
          <p:nvPr/>
        </p:nvSpPr>
        <p:spPr>
          <a:xfrm>
            <a:off x="7188052" y="2573587"/>
            <a:ext cx="958099" cy="736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hlinkClick r:id="rId11" action="ppaction://hlinksldjump"/>
          </p:cNvPr>
          <p:cNvSpPr/>
          <p:nvPr/>
        </p:nvSpPr>
        <p:spPr>
          <a:xfrm>
            <a:off x="7812695" y="5784304"/>
            <a:ext cx="950859" cy="9329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0800235" y="3687900"/>
            <a:ext cx="137249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b="1" dirty="0" smtClean="0">
                <a:solidFill>
                  <a:schemeClr val="tx1">
                    <a:lumMod val="85000"/>
                  </a:schemeClr>
                </a:solidFill>
              </a:rPr>
              <a:t>?</a:t>
            </a:r>
            <a:endParaRPr lang="ru-RU" sz="20000" b="1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36" name="Прямоугольник 35">
            <a:hlinkClick r:id="rId12"/>
          </p:cNvPr>
          <p:cNvSpPr/>
          <p:nvPr/>
        </p:nvSpPr>
        <p:spPr>
          <a:xfrm>
            <a:off x="10610191" y="2366749"/>
            <a:ext cx="1019456" cy="829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9079745" y="4468173"/>
            <a:ext cx="2040174" cy="1659061"/>
          </a:xfrm>
          <a:prstGeom prst="rightArrow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Проверь себя!</a:t>
            </a:r>
            <a:endParaRPr lang="ru-RU" sz="2800" b="1" dirty="0"/>
          </a:p>
        </p:txBody>
      </p:sp>
      <p:sp>
        <p:nvSpPr>
          <p:cNvPr id="46" name="Скругленный прямоугольник 45">
            <a:hlinkClick r:id="rId13"/>
          </p:cNvPr>
          <p:cNvSpPr/>
          <p:nvPr/>
        </p:nvSpPr>
        <p:spPr>
          <a:xfrm>
            <a:off x="9079745" y="4051495"/>
            <a:ext cx="3092982" cy="2567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Управляющая кнопка: настраиваемая 56">
            <a:hlinkClick r:id="" action="ppaction://hlinkshowjump?jump=endshow" highlightClick="1"/>
          </p:cNvPr>
          <p:cNvSpPr/>
          <p:nvPr/>
        </p:nvSpPr>
        <p:spPr>
          <a:xfrm>
            <a:off x="11802794" y="-107922"/>
            <a:ext cx="534572" cy="572155"/>
          </a:xfrm>
          <a:prstGeom prst="actionButtonBlank">
            <a:avLst/>
          </a:prstGeom>
          <a:solidFill>
            <a:srgbClr val="9731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>
                    <a:lumMod val="75000"/>
                  </a:schemeClr>
                </a:solidFill>
              </a:rPr>
              <a:t>×</a:t>
            </a:r>
            <a:endParaRPr lang="ru-RU" sz="72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853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366" y="1817899"/>
            <a:ext cx="2624445" cy="291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73206" y="173251"/>
            <a:ext cx="3770855" cy="13185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Борис  Степанович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Житков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(1882—1938)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083" y="2387085"/>
            <a:ext cx="1464382" cy="191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879" y="2458284"/>
            <a:ext cx="1617925" cy="1943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029" y="2410474"/>
            <a:ext cx="1460372" cy="1980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109" y="4675510"/>
            <a:ext cx="1453139" cy="1827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2845">
            <a:off x="5573215" y="4493595"/>
            <a:ext cx="2488869" cy="251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047" y="4772360"/>
            <a:ext cx="1454398" cy="193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507" y="4145072"/>
            <a:ext cx="1867779" cy="2260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634" y="4819601"/>
            <a:ext cx="1398339" cy="185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507" y="2410474"/>
            <a:ext cx="1314393" cy="173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0" y="4824083"/>
            <a:ext cx="446784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400" b="1" dirty="0">
                <a:solidFill>
                  <a:srgbClr val="002060"/>
                </a:solidFill>
              </a:rPr>
              <a:t>Борис Житков родился 30 августа (11 сентября) 1882 г. в Новгороде;</a:t>
            </a:r>
          </a:p>
          <a:p>
            <a:pPr algn="ctr" eaLnBrk="1" hangingPunct="1"/>
            <a:r>
              <a:rPr lang="ru-RU" sz="1400" b="1" dirty="0">
                <a:solidFill>
                  <a:srgbClr val="002060"/>
                </a:solidFill>
              </a:rPr>
              <a:t> Его отец -  преподаватель математики в Новгородском учительском институте,</a:t>
            </a:r>
          </a:p>
          <a:p>
            <a:pPr algn="ctr" eaLnBrk="1" hangingPunct="1"/>
            <a:r>
              <a:rPr lang="ru-RU" sz="1400" b="1" dirty="0">
                <a:solidFill>
                  <a:srgbClr val="002060"/>
                </a:solidFill>
              </a:rPr>
              <a:t> Мать — пианистка. </a:t>
            </a:r>
          </a:p>
          <a:p>
            <a:pPr algn="ctr" eaLnBrk="1" hangingPunct="1"/>
            <a:r>
              <a:rPr lang="ru-RU" sz="1400" b="1" dirty="0">
                <a:solidFill>
                  <a:srgbClr val="002060"/>
                </a:solidFill>
              </a:rPr>
              <a:t>Детство провел в Одессе. Получил начальное домашнее образование, затем окончил гимназию.</a:t>
            </a:r>
          </a:p>
          <a:p>
            <a:pPr algn="ctr" eaLnBrk="1" hangingPunct="1"/>
            <a:r>
              <a:rPr lang="ru-RU" sz="1400" b="1" dirty="0">
                <a:solidFill>
                  <a:srgbClr val="002060"/>
                </a:solidFill>
              </a:rPr>
              <a:t> Во время учебы подружился с К. И. Чуковским.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4216596" y="500806"/>
            <a:ext cx="76836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1600" b="1" dirty="0"/>
              <a:t>А вот стать писателем Борис Житков не собирался.</a:t>
            </a:r>
          </a:p>
          <a:p>
            <a:pPr algn="ctr" eaLnBrk="0" hangingPunct="0"/>
            <a:r>
              <a:rPr lang="ru-RU" sz="1600" b="1" dirty="0"/>
              <a:t>Просто он славился среди знакомых как чудесный рассказчик. Однажды по просьбе</a:t>
            </a:r>
          </a:p>
          <a:p>
            <a:pPr algn="ctr" eaLnBrk="0" hangingPunct="0"/>
            <a:r>
              <a:rPr lang="ru-RU" sz="1600" b="1" dirty="0"/>
              <a:t> К. И. Чуковского</a:t>
            </a:r>
          </a:p>
          <a:p>
            <a:pPr algn="ctr" eaLnBrk="0" hangingPunct="0"/>
            <a:r>
              <a:rPr lang="ru-RU" sz="1600" b="1" dirty="0"/>
              <a:t> Борис Житков записал один из своих рассказов.</a:t>
            </a:r>
          </a:p>
          <a:p>
            <a:pPr algn="ctr" eaLnBrk="0" hangingPunct="0"/>
            <a:r>
              <a:rPr lang="ru-RU" sz="1600" b="1" dirty="0"/>
              <a:t> Это решило его судьбу. 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10966396" y="6215235"/>
            <a:ext cx="1192426" cy="575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12" action="ppaction://hlinksldjump"/>
          </p:cNvPr>
          <p:cNvSpPr/>
          <p:nvPr/>
        </p:nvSpPr>
        <p:spPr>
          <a:xfrm>
            <a:off x="10689703" y="5839745"/>
            <a:ext cx="1502297" cy="9511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59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234" y="1216348"/>
            <a:ext cx="10306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п</a:t>
            </a:r>
            <a:r>
              <a:rPr lang="ru-RU" sz="3600" b="1" dirty="0" smtClean="0">
                <a:solidFill>
                  <a:srgbClr val="002060"/>
                </a:solidFill>
              </a:rPr>
              <a:t>олоскать   </a:t>
            </a:r>
            <a:r>
              <a:rPr lang="ru-RU" sz="3600" dirty="0" smtClean="0">
                <a:solidFill>
                  <a:srgbClr val="002060"/>
                </a:solidFill>
              </a:rPr>
              <a:t>     </a:t>
            </a:r>
            <a:r>
              <a:rPr lang="ru-RU" sz="3600" b="1" dirty="0" smtClean="0">
                <a:solidFill>
                  <a:srgbClr val="002060"/>
                </a:solidFill>
              </a:rPr>
              <a:t>  </a:t>
            </a:r>
            <a:r>
              <a:rPr lang="ru-RU" sz="3600" b="1" dirty="0" err="1" smtClean="0">
                <a:solidFill>
                  <a:srgbClr val="002060"/>
                </a:solidFill>
              </a:rPr>
              <a:t>спо</a:t>
            </a:r>
            <a:r>
              <a:rPr lang="ru-RU" sz="3600" b="1" dirty="0" smtClean="0">
                <a:solidFill>
                  <a:srgbClr val="002060"/>
                </a:solidFill>
              </a:rPr>
              <a:t>-лос-ну-ла     сполоснула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430764" y="1549624"/>
            <a:ext cx="51624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36728" y="2834608"/>
            <a:ext cx="115460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глядел        при-</a:t>
            </a:r>
            <a:r>
              <a:rPr lang="ru-RU" sz="4000" b="1" dirty="0" err="1" smtClean="0">
                <a:solidFill>
                  <a:srgbClr val="002060"/>
                </a:solidFill>
              </a:rPr>
              <a:t>гля</a:t>
            </a:r>
            <a:r>
              <a:rPr lang="ru-RU" sz="4000" b="1" dirty="0" smtClean="0">
                <a:solidFill>
                  <a:srgbClr val="002060"/>
                </a:solidFill>
              </a:rPr>
              <a:t>-дел-</a:t>
            </a:r>
            <a:r>
              <a:rPr lang="ru-RU" sz="4000" b="1" dirty="0" err="1" smtClean="0">
                <a:solidFill>
                  <a:srgbClr val="002060"/>
                </a:solidFill>
              </a:rPr>
              <a:t>ся</a:t>
            </a:r>
            <a:r>
              <a:rPr lang="ru-RU" sz="4000" b="1" dirty="0" smtClean="0">
                <a:solidFill>
                  <a:srgbClr val="002060"/>
                </a:solidFill>
              </a:rPr>
              <a:t>       пригляделся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995" y="4417748"/>
            <a:ext cx="106699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кричала   </a:t>
            </a:r>
            <a:r>
              <a:rPr lang="ru-RU" sz="4000" dirty="0" smtClean="0">
                <a:solidFill>
                  <a:srgbClr val="002060"/>
                </a:solidFill>
              </a:rPr>
              <a:t>     </a:t>
            </a:r>
            <a:r>
              <a:rPr lang="ru-RU" sz="4000" b="1" dirty="0" smtClean="0">
                <a:solidFill>
                  <a:srgbClr val="002060"/>
                </a:solidFill>
              </a:rPr>
              <a:t>за</a:t>
            </a:r>
            <a:r>
              <a:rPr lang="ru-RU" sz="4000" dirty="0" smtClean="0">
                <a:solidFill>
                  <a:srgbClr val="002060"/>
                </a:solidFill>
              </a:rPr>
              <a:t>-</a:t>
            </a:r>
            <a:r>
              <a:rPr lang="ru-RU" sz="4000" b="1" dirty="0" err="1" smtClean="0">
                <a:solidFill>
                  <a:srgbClr val="002060"/>
                </a:solidFill>
              </a:rPr>
              <a:t>кри</a:t>
            </a:r>
            <a:r>
              <a:rPr lang="ru-RU" sz="4000" b="1" dirty="0" smtClean="0">
                <a:solidFill>
                  <a:srgbClr val="002060"/>
                </a:solidFill>
              </a:rPr>
              <a:t>-</a:t>
            </a:r>
            <a:r>
              <a:rPr lang="ru-RU" sz="4000" b="1" dirty="0" err="1" smtClean="0">
                <a:solidFill>
                  <a:srgbClr val="002060"/>
                </a:solidFill>
              </a:rPr>
              <a:t>ча</a:t>
            </a:r>
            <a:r>
              <a:rPr lang="ru-RU" sz="4000" b="1" dirty="0" smtClean="0">
                <a:solidFill>
                  <a:srgbClr val="002060"/>
                </a:solidFill>
              </a:rPr>
              <a:t>-ла      закричала   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30764" y="218364"/>
            <a:ext cx="57647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ЧИТАЙ ПРАВИЛЬНО!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7486424" y="1549625"/>
            <a:ext cx="51624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641469" y="3198253"/>
            <a:ext cx="51624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556543" y="3206981"/>
            <a:ext cx="51624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437031" y="4781393"/>
            <a:ext cx="51624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486424" y="4781394"/>
            <a:ext cx="51624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Диагональная полоса 19"/>
          <p:cNvSpPr/>
          <p:nvPr/>
        </p:nvSpPr>
        <p:spPr>
          <a:xfrm>
            <a:off x="2357028" y="1261111"/>
            <a:ext cx="61415" cy="139442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9991108" y="1216345"/>
            <a:ext cx="120766" cy="15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13" y="2845494"/>
            <a:ext cx="79375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0341" y="2856380"/>
            <a:ext cx="79375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038" y="4428634"/>
            <a:ext cx="79375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2186" y="4406862"/>
            <a:ext cx="79375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Стрелка вправо 20"/>
          <p:cNvSpPr/>
          <p:nvPr/>
        </p:nvSpPr>
        <p:spPr>
          <a:xfrm>
            <a:off x="10729085" y="6063174"/>
            <a:ext cx="1234423" cy="625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3" action="ppaction://hlinksldjump"/>
          </p:cNvPr>
          <p:cNvSpPr/>
          <p:nvPr/>
        </p:nvSpPr>
        <p:spPr>
          <a:xfrm>
            <a:off x="10111874" y="5458265"/>
            <a:ext cx="2080126" cy="13997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02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5581" y="2926080"/>
            <a:ext cx="772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Тест по рассказу</a:t>
            </a:r>
            <a:r>
              <a:rPr lang="en-US" dirty="0" smtClean="0"/>
              <a:t>:  https</a:t>
            </a:r>
            <a:r>
              <a:rPr lang="en-US" dirty="0"/>
              <a:t>://onlinetestpad.com/t56wkaafdixb4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75581" y="3416664"/>
            <a:ext cx="8005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 Видеозапись</a:t>
            </a:r>
            <a:r>
              <a:rPr lang="en-US" dirty="0"/>
              <a:t>:https://www.youtube.com/watch?v=K1Vvff6Nfyw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75581" y="4091912"/>
            <a:ext cx="693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 Видеозапись</a:t>
            </a:r>
            <a:r>
              <a:rPr lang="en-US" dirty="0"/>
              <a:t>:https://disk.yandex.ru/i/S7ZI9ZPkIPe6tA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75581" y="4768948"/>
            <a:ext cx="564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 Видеозапись:</a:t>
            </a:r>
            <a:r>
              <a:rPr lang="en-US" dirty="0" smtClean="0"/>
              <a:t>https</a:t>
            </a:r>
            <a:r>
              <a:rPr lang="en-US" dirty="0"/>
              <a:t>://youtu.be/fr9t7X613RE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75581" y="1328358"/>
            <a:ext cx="87639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Учебник</a:t>
            </a:r>
            <a:r>
              <a:rPr lang="en-US" dirty="0" smtClean="0"/>
              <a:t>:</a:t>
            </a:r>
            <a:r>
              <a:rPr lang="ru-RU" dirty="0" smtClean="0"/>
              <a:t> чтение</a:t>
            </a:r>
            <a:r>
              <a:rPr lang="ru-RU" dirty="0"/>
              <a:t>. 3 класс. </a:t>
            </a:r>
            <a:r>
              <a:rPr lang="ru-RU" sz="1600" dirty="0"/>
              <a:t>Учеб. для </a:t>
            </a:r>
            <a:r>
              <a:rPr lang="ru-RU" sz="1600" dirty="0" err="1"/>
              <a:t>общеобразоват</a:t>
            </a:r>
            <a:r>
              <a:rPr lang="ru-RU" sz="1600" dirty="0"/>
              <a:t>. организаций, </a:t>
            </a:r>
            <a:endParaRPr lang="en-US" sz="1600" dirty="0" smtClean="0"/>
          </a:p>
          <a:p>
            <a:r>
              <a:rPr lang="ru-RU" sz="1600" dirty="0" smtClean="0"/>
              <a:t>реализующих </a:t>
            </a:r>
            <a:r>
              <a:rPr lang="ru-RU" sz="1600" dirty="0" err="1"/>
              <a:t>адапт</a:t>
            </a:r>
            <a:r>
              <a:rPr lang="ru-RU" sz="1600" dirty="0"/>
              <a:t>. </a:t>
            </a:r>
            <a:r>
              <a:rPr lang="ru-RU" sz="1600" dirty="0" err="1" smtClean="0"/>
              <a:t>Основныеобщеобразоват</a:t>
            </a:r>
            <a:r>
              <a:rPr lang="ru-RU" sz="1600" dirty="0"/>
              <a:t>. программы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В 2 ч. Ч. 1 / [</a:t>
            </a:r>
            <a:r>
              <a:rPr lang="ru-RU" sz="1600" dirty="0" err="1"/>
              <a:t>авт.сост</a:t>
            </a:r>
            <a:r>
              <a:rPr lang="ru-RU" sz="1600" dirty="0"/>
              <a:t>. С.Ю. Ильина, А.А. Богданова].  </a:t>
            </a:r>
            <a:endParaRPr lang="en-US" sz="1600" dirty="0" smtClean="0"/>
          </a:p>
          <a:p>
            <a:r>
              <a:rPr lang="ru-RU" sz="1600" dirty="0" smtClean="0"/>
              <a:t>– </a:t>
            </a:r>
            <a:r>
              <a:rPr lang="ru-RU" sz="1600" dirty="0"/>
              <a:t>3-е изд. – М. : Просвещение, 2016. – 122 с. : ил. – ISBN 978-5-09-042038-9.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75581" y="829994"/>
            <a:ext cx="5551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/>
              <a:t>И</a:t>
            </a:r>
            <a:r>
              <a:rPr lang="ru-RU" u="sng" dirty="0" smtClean="0"/>
              <a:t>спользуемые </a:t>
            </a:r>
            <a:r>
              <a:rPr lang="ru-RU" u="sng" dirty="0"/>
              <a:t>информационные </a:t>
            </a:r>
            <a:r>
              <a:rPr lang="ru-RU" u="sng" dirty="0" smtClean="0"/>
              <a:t>источники</a:t>
            </a:r>
            <a:r>
              <a:rPr lang="en-US" u="sng" dirty="0" smtClean="0"/>
              <a:t>:</a:t>
            </a:r>
            <a:endParaRPr lang="ru-RU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575581" y="2496906"/>
            <a:ext cx="73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</a:t>
            </a:r>
            <a:r>
              <a:rPr lang="en-US" dirty="0" smtClean="0"/>
              <a:t>https</a:t>
            </a:r>
            <a:r>
              <a:rPr lang="en-US" dirty="0"/>
              <a:t>://ru.wikipedia.org/wiki/</a:t>
            </a:r>
            <a:r>
              <a:rPr lang="ru-RU" dirty="0"/>
              <a:t>Житков,_</a:t>
            </a:r>
            <a:r>
              <a:rPr lang="ru-RU" dirty="0" err="1"/>
              <a:t>Борис_Степанович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06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474</Words>
  <Application>Microsoft Office PowerPoint</Application>
  <PresentationFormat>Широкоэкранный</PresentationFormat>
  <Paragraphs>63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6</vt:i4>
      </vt:variant>
    </vt:vector>
  </HeadingPairs>
  <TitlesOfParts>
    <vt:vector size="19" baseType="lpstr">
      <vt:lpstr>Arial</vt:lpstr>
      <vt:lpstr>Book Antiqua</vt:lpstr>
      <vt:lpstr>Calibri</vt:lpstr>
      <vt:lpstr>Century Gothic</vt:lpstr>
      <vt:lpstr>Georgia</vt:lpstr>
      <vt:lpstr>Times New Roman</vt:lpstr>
      <vt:lpstr>Trebuchet MS</vt:lpstr>
      <vt:lpstr>Verdana</vt:lpstr>
      <vt:lpstr>Wingdings 2</vt:lpstr>
      <vt:lpstr>Тема Office</vt:lpstr>
      <vt:lpstr>Аптека</vt:lpstr>
      <vt:lpstr>Воздушный поток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Галка» по Б.Житкову</dc:title>
  <dc:creator>Наталия Бакаева</dc:creator>
  <cp:lastModifiedBy>Инария</cp:lastModifiedBy>
  <cp:revision>26</cp:revision>
  <dcterms:created xsi:type="dcterms:W3CDTF">2020-12-02T17:57:34Z</dcterms:created>
  <dcterms:modified xsi:type="dcterms:W3CDTF">2025-01-31T07:47:06Z</dcterms:modified>
</cp:coreProperties>
</file>