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71" r:id="rId8"/>
    <p:sldId id="266" r:id="rId9"/>
    <p:sldId id="261" r:id="rId10"/>
    <p:sldId id="262" r:id="rId11"/>
    <p:sldId id="263" r:id="rId12"/>
    <p:sldId id="264" r:id="rId13"/>
    <p:sldId id="265" r:id="rId14"/>
    <p:sldId id="267" r:id="rId15"/>
    <p:sldId id="268" r:id="rId16"/>
    <p:sldId id="269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556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00B0700-1631-48F6-91BD-CD7907F3002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611F1D6-43FE-43BB-8936-7897A4569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7.jpeg"/><Relationship Id="rId7" Type="http://schemas.openxmlformats.org/officeDocument/2006/relationships/image" Target="../media/image10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3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Деревья (9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28604"/>
            <a:ext cx="8143900" cy="1214446"/>
          </a:xfrm>
        </p:spPr>
        <p:txBody>
          <a:bodyPr>
            <a:noAutofit/>
          </a:bodyPr>
          <a:lstStyle/>
          <a:p>
            <a:r>
              <a:rPr lang="ru-RU" sz="7200" i="1" dirty="0" smtClean="0">
                <a:solidFill>
                  <a:srgbClr val="00B050"/>
                </a:solidFill>
                <a:latin typeface="+mn-lt"/>
              </a:rPr>
              <a:t>леса   России</a:t>
            </a:r>
            <a:endParaRPr lang="ru-RU" sz="7200" i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500438"/>
            <a:ext cx="6610368" cy="148069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688" y="2214554"/>
            <a:ext cx="885831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400" b="1" cap="none" spc="0" dirty="0" smtClean="0">
                <a:ln w="50800"/>
                <a:effectLst/>
              </a:rPr>
              <a:t>      Нет ничего милее</a:t>
            </a:r>
          </a:p>
          <a:p>
            <a:r>
              <a:rPr lang="ru-RU" sz="2400" b="1" dirty="0" smtClean="0">
                <a:ln w="50800"/>
              </a:rPr>
              <a:t>      Бродить и думать здесь.</a:t>
            </a:r>
          </a:p>
          <a:p>
            <a:r>
              <a:rPr lang="ru-RU" sz="2400" b="1" dirty="0" smtClean="0">
                <a:ln w="50800"/>
              </a:rPr>
              <a:t>      Излечит, обогреет,</a:t>
            </a:r>
          </a:p>
          <a:p>
            <a:r>
              <a:rPr lang="ru-RU" sz="2400" b="1" dirty="0" smtClean="0">
                <a:ln w="50800"/>
              </a:rPr>
              <a:t>      Накормит русский лес.</a:t>
            </a:r>
          </a:p>
          <a:p>
            <a:r>
              <a:rPr lang="ru-RU" sz="2400" b="1" dirty="0" smtClean="0">
                <a:ln w="50800"/>
              </a:rPr>
              <a:t>                             Лес очень любит пеших,</a:t>
            </a:r>
          </a:p>
          <a:p>
            <a:r>
              <a:rPr lang="ru-RU" sz="2400" b="1" dirty="0" smtClean="0">
                <a:ln w="50800"/>
              </a:rPr>
              <a:t>                              Для них совсем он свой.</a:t>
            </a:r>
          </a:p>
          <a:p>
            <a:r>
              <a:rPr lang="ru-RU" sz="2400" b="1" dirty="0" smtClean="0">
                <a:ln w="50800"/>
              </a:rPr>
              <a:t>                             Здесь где-то бродит леший</a:t>
            </a:r>
          </a:p>
          <a:p>
            <a:r>
              <a:rPr lang="ru-RU" sz="2400" b="1" dirty="0" smtClean="0">
                <a:ln w="50800"/>
              </a:rPr>
              <a:t>                             С зеленой бородой.</a:t>
            </a:r>
          </a:p>
          <a:p>
            <a:r>
              <a:rPr lang="ru-RU" sz="2400" b="1" dirty="0" smtClean="0">
                <a:ln w="50800"/>
              </a:rPr>
              <a:t>                                                             Жизнь кажется иною,</a:t>
            </a:r>
          </a:p>
          <a:p>
            <a:r>
              <a:rPr lang="ru-RU" sz="2400" b="1" dirty="0" smtClean="0">
                <a:ln w="50800"/>
              </a:rPr>
              <a:t>                                                              И сердце не болит,</a:t>
            </a:r>
          </a:p>
          <a:p>
            <a:r>
              <a:rPr lang="ru-RU" sz="2400" b="1" dirty="0" smtClean="0">
                <a:ln w="50800"/>
              </a:rPr>
              <a:t>                                                              Когда над головою,</a:t>
            </a:r>
          </a:p>
          <a:p>
            <a:r>
              <a:rPr lang="ru-RU" sz="2400" b="1" dirty="0" smtClean="0">
                <a:ln w="50800"/>
              </a:rPr>
              <a:t>                                                              Как вечность лес шумит.</a:t>
            </a:r>
          </a:p>
          <a:p>
            <a:r>
              <a:rPr lang="ru-RU" sz="2800" b="1" dirty="0" smtClean="0">
                <a:ln w="50800"/>
                <a:solidFill>
                  <a:srgbClr val="002060"/>
                </a:solidFill>
              </a:rPr>
              <a:t> </a:t>
            </a:r>
          </a:p>
          <a:p>
            <a:endParaRPr lang="ru-RU" sz="2800" b="1" cap="none" spc="0" dirty="0">
              <a:ln w="50800"/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ая прямоугольная выноска 9"/>
          <p:cNvSpPr/>
          <p:nvPr/>
        </p:nvSpPr>
        <p:spPr>
          <a:xfrm>
            <a:off x="714348" y="214290"/>
            <a:ext cx="7786742" cy="1214446"/>
          </a:xfrm>
          <a:prstGeom prst="wedgeRoundRectCallou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err="1" smtClean="0">
                <a:solidFill>
                  <a:srgbClr val="7030A0"/>
                </a:solidFill>
                <a:latin typeface="Comic Sans MS" pitchFamily="66" charset="0"/>
              </a:rPr>
              <a:t>блиц-турнир</a:t>
            </a:r>
            <a:r>
              <a:rPr lang="ru-RU" i="1" dirty="0" smtClean="0">
                <a:solidFill>
                  <a:srgbClr val="7030A0"/>
                </a:solidFill>
                <a:latin typeface="Comic Sans MS" pitchFamily="66" charset="0"/>
              </a:rPr>
              <a:t> «знаешь ли ты</a:t>
            </a:r>
            <a:br>
              <a:rPr lang="ru-RU" i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i="1" dirty="0" smtClean="0">
                <a:solidFill>
                  <a:srgbClr val="7030A0"/>
                </a:solidFill>
                <a:latin typeface="Comic Sans MS" pitchFamily="66" charset="0"/>
              </a:rPr>
              <a:t>  лес и его жителей ?»</a:t>
            </a:r>
            <a:endParaRPr lang="ru-RU" i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643050"/>
            <a:ext cx="8258204" cy="500066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Какое дерево является символом России?</a:t>
            </a:r>
          </a:p>
          <a:p>
            <a:pPr>
              <a:buFont typeface="Wingdings" pitchFamily="2" charset="2"/>
              <a:buChar char="q"/>
            </a:pPr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Плодами какого дерева являются желуди?</a:t>
            </a:r>
          </a:p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У какого животного пять чёрных полос на спине?</a:t>
            </a:r>
          </a:p>
          <a:p>
            <a:pPr>
              <a:buFont typeface="Wingdings" pitchFamily="2" charset="2"/>
              <a:buChar char="q"/>
            </a:pPr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Какая птица распространяет плоды кедровой сосны?</a:t>
            </a:r>
          </a:p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Какое особое отличие у лиственницы?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43670" y="5929330"/>
            <a:ext cx="2500330" cy="62546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1928802"/>
            <a:ext cx="20088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берёза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3000372"/>
            <a:ext cx="229627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лоды дуба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3929066"/>
            <a:ext cx="18948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бурундук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4929198"/>
            <a:ext cx="187750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кедровка</a:t>
            </a:r>
            <a:endParaRPr lang="ru-RU" sz="3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43174" y="5929330"/>
            <a:ext cx="374557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брасывает иголки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u="sng" dirty="0" smtClean="0">
                <a:solidFill>
                  <a:srgbClr val="FFC000"/>
                </a:solidFill>
                <a:latin typeface="Comic Sans MS" pitchFamily="66" charset="0"/>
              </a:rPr>
              <a:t>значение  леса:</a:t>
            </a:r>
            <a:endParaRPr lang="ru-RU" sz="6000" i="1" u="sng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6" name="Содержимое 5" descr="Лес (11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357167"/>
            <a:ext cx="8501122" cy="626868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472" y="1714488"/>
            <a:ext cx="8286808" cy="4114815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Comic Sans MS" pitchFamily="66" charset="0"/>
              </a:rPr>
              <a:t> место отдыха 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Comic Sans MS" pitchFamily="66" charset="0"/>
              </a:rPr>
              <a:t> аптека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Comic Sans MS" pitchFamily="66" charset="0"/>
              </a:rPr>
              <a:t> источник чистой воды и пищи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Comic Sans MS" pitchFamily="66" charset="0"/>
              </a:rPr>
              <a:t> источник древесины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Comic Sans MS" pitchFamily="66" charset="0"/>
              </a:rPr>
              <a:t> источник топлива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Comic Sans MS" pitchFamily="66" charset="0"/>
              </a:rPr>
              <a:t> дом для растений, животных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Comic Sans MS" pitchFamily="66" charset="0"/>
              </a:rPr>
              <a:t> защитник воздуха, водоёмов</a:t>
            </a:r>
            <a:endParaRPr lang="ru-RU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перфолента 6"/>
          <p:cNvSpPr/>
          <p:nvPr/>
        </p:nvSpPr>
        <p:spPr>
          <a:xfrm>
            <a:off x="0" y="4429132"/>
            <a:ext cx="9144000" cy="2143140"/>
          </a:xfrm>
          <a:prstGeom prst="flowChartPunchedTape">
            <a:avLst/>
          </a:prstGeom>
          <a:ln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0" y="2643182"/>
            <a:ext cx="9144000" cy="2143140"/>
          </a:xfrm>
          <a:prstGeom prst="flowChartPunchedTape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0" y="642918"/>
            <a:ext cx="9144000" cy="2428892"/>
          </a:xfrm>
          <a:prstGeom prst="flowChartPunchedTap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4397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857232"/>
            <a:ext cx="7829576" cy="4525963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800" b="1" i="1" dirty="0" smtClean="0"/>
              <a:t> </a:t>
            </a:r>
            <a:r>
              <a:rPr lang="ru-RU" sz="2800" b="1" i="1" dirty="0" smtClean="0">
                <a:solidFill>
                  <a:srgbClr val="002060"/>
                </a:solidFill>
              </a:rPr>
              <a:t>В лесу много лекарственных растений.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</a:rPr>
              <a:t>Лесной воздух лечит человека.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3071810"/>
            <a:ext cx="8072494" cy="12684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Человек  дровами  обогревает дом,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а дрова – это деревья, которые растут в лесу. </a:t>
            </a:r>
          </a:p>
          <a:p>
            <a:pPr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Лес защищает почвы от ветра , а корни 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растений не дают почве разрушаться.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928670"/>
            <a:ext cx="34989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л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ес – это аптека</a:t>
            </a:r>
            <a:endParaRPr lang="ru-RU" sz="3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2066" y="2643182"/>
            <a:ext cx="35744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и</a:t>
            </a:r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сточник топлива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4572008"/>
            <a:ext cx="437087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л</a:t>
            </a:r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ес – защитник почвы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042966" cy="368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Содержимое 7" descr="Лес (1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715436" cy="637584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85852" y="4429132"/>
            <a:ext cx="7358114" cy="221457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5400" b="1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вырубка</a:t>
            </a:r>
          </a:p>
          <a:p>
            <a:pPr>
              <a:buFont typeface="Wingdings" pitchFamily="2" charset="2"/>
              <a:buChar char="ü"/>
            </a:pPr>
            <a:r>
              <a:rPr lang="ru-RU" sz="5400" b="1" i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браконьерство</a:t>
            </a:r>
            <a:endParaRPr lang="ru-RU" sz="5400" b="1" i="1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785794"/>
            <a:ext cx="642951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dirty="0" smtClean="0">
                <a:ln w="50800"/>
                <a:solidFill>
                  <a:srgbClr val="FFFF00"/>
                </a:solidFill>
              </a:rPr>
              <a:t>п</a:t>
            </a:r>
            <a:r>
              <a:rPr lang="ru-RU" sz="6600" b="1" cap="none" spc="0" dirty="0" smtClean="0">
                <a:ln w="50800"/>
                <a:solidFill>
                  <a:srgbClr val="FFFF00"/>
                </a:solidFill>
                <a:effectLst/>
              </a:rPr>
              <a:t>роблемы  леса:</a:t>
            </a:r>
            <a:endParaRPr lang="ru-RU" sz="6600" b="1" cap="none" spc="0" dirty="0">
              <a:ln w="50800"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Autofit/>
          </a:bodyPr>
          <a:lstStyle/>
          <a:p>
            <a:r>
              <a:rPr lang="ru-RU" sz="4400" i="1" dirty="0" smtClean="0">
                <a:solidFill>
                  <a:srgbClr val="FFC000"/>
                </a:solidFill>
                <a:latin typeface="Comic Sans MS" pitchFamily="66" charset="0"/>
              </a:rPr>
              <a:t>Лес – наше богатство!</a:t>
            </a:r>
            <a:br>
              <a:rPr lang="ru-RU" sz="4400" i="1" dirty="0" smtClean="0">
                <a:solidFill>
                  <a:srgbClr val="FFC000"/>
                </a:solidFill>
                <a:latin typeface="Comic Sans MS" pitchFamily="66" charset="0"/>
              </a:rPr>
            </a:br>
            <a:r>
              <a:rPr lang="ru-RU" sz="4400" i="1" u="sng" dirty="0" smtClean="0">
                <a:solidFill>
                  <a:srgbClr val="FFC000"/>
                </a:solidFill>
                <a:latin typeface="Comic Sans MS" pitchFamily="66" charset="0"/>
              </a:rPr>
              <a:t>Береги леса России!</a:t>
            </a:r>
            <a:endParaRPr lang="ru-RU" sz="4400" i="1" u="sng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5" name="Содержимое 4" descr="КК (21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Содержимое 5" descr="КК (24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8596" y="1357299"/>
            <a:ext cx="8286808" cy="5125676"/>
          </a:xfrm>
        </p:spPr>
      </p:pic>
      <p:pic>
        <p:nvPicPr>
          <p:cNvPr id="7" name="Рисунок 6" descr="КК (5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357298"/>
            <a:ext cx="8358246" cy="5143535"/>
          </a:xfrm>
          <a:prstGeom prst="rect">
            <a:avLst/>
          </a:prstGeom>
        </p:spPr>
      </p:pic>
      <p:pic>
        <p:nvPicPr>
          <p:cNvPr id="8" name="Рисунок 7" descr="КК (55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1357298"/>
            <a:ext cx="8358246" cy="5143494"/>
          </a:xfrm>
          <a:prstGeom prst="rect">
            <a:avLst/>
          </a:prstGeom>
        </p:spPr>
      </p:pic>
      <p:pic>
        <p:nvPicPr>
          <p:cNvPr id="9" name="Рисунок 8" descr="КК (117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1357299"/>
            <a:ext cx="8429684" cy="5143536"/>
          </a:xfrm>
          <a:prstGeom prst="rect">
            <a:avLst/>
          </a:prstGeom>
        </p:spPr>
      </p:pic>
      <p:pic>
        <p:nvPicPr>
          <p:cNvPr id="10" name="Рисунок 9" descr="КК (136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20" y="1357298"/>
            <a:ext cx="8429684" cy="5119701"/>
          </a:xfrm>
          <a:prstGeom prst="rect">
            <a:avLst/>
          </a:prstGeom>
        </p:spPr>
      </p:pic>
      <p:pic>
        <p:nvPicPr>
          <p:cNvPr id="11" name="Рисунок 10" descr="Рассветы и закаты (148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5720" y="1357298"/>
            <a:ext cx="8429684" cy="5161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тест  «Природная зона лесов»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72518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i="1" dirty="0" smtClean="0">
                <a:latin typeface="Consolas" pitchFamily="49" charset="0"/>
              </a:rPr>
              <a:t> </a:t>
            </a:r>
            <a:r>
              <a:rPr lang="ru-RU" sz="2800" i="1" u="sng" dirty="0" smtClean="0">
                <a:latin typeface="Consolas" pitchFamily="49" charset="0"/>
              </a:rPr>
              <a:t>Природная зона лесов состоит из…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двух частей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пяти частей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трёх частей</a:t>
            </a:r>
          </a:p>
          <a:p>
            <a:pPr>
              <a:buFont typeface="Wingdings" pitchFamily="2" charset="2"/>
              <a:buChar char="Ø"/>
            </a:pPr>
            <a:r>
              <a:rPr lang="ru-RU" sz="2800" i="1" dirty="0" smtClean="0">
                <a:latin typeface="Consolas" pitchFamily="49" charset="0"/>
              </a:rPr>
              <a:t> </a:t>
            </a:r>
            <a:r>
              <a:rPr lang="ru-RU" sz="2800" i="1" u="sng" dirty="0" smtClean="0">
                <a:latin typeface="Consolas" pitchFamily="49" charset="0"/>
              </a:rPr>
              <a:t>Самую большую территорию занимают…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смешанные леса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хвойные леса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широколиственные леса</a:t>
            </a:r>
            <a:endParaRPr lang="ru-RU" sz="2800" i="1" dirty="0">
              <a:latin typeface="Consolas" pitchFamily="49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43636" y="5072074"/>
            <a:ext cx="2543164" cy="1054089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428604"/>
            <a:ext cx="8572560" cy="578647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sz="2800" i="1" u="sng" dirty="0" smtClean="0">
                <a:latin typeface="Consolas" pitchFamily="49" charset="0"/>
              </a:rPr>
              <a:t>Природные зоны России расположены так: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тундра, арктическая зона, зона лесов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арктическая зона, зона лесов, тундра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арктическая зона, тундра, зона лесов</a:t>
            </a:r>
            <a:endParaRPr lang="en-US" sz="2800" i="1" dirty="0" smtClean="0">
              <a:latin typeface="Consolas" pitchFamily="49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i="1" dirty="0" smtClean="0">
                <a:latin typeface="Consolas" pitchFamily="49" charset="0"/>
              </a:rPr>
              <a:t> </a:t>
            </a:r>
            <a:r>
              <a:rPr lang="ru-RU" sz="2800" i="1" u="sng" dirty="0" smtClean="0">
                <a:latin typeface="Consolas" pitchFamily="49" charset="0"/>
              </a:rPr>
              <a:t>В тайге растут: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пихты, ели, лиственницы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дубы, сосны, ели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берёзы, липы, лиственницы</a:t>
            </a:r>
          </a:p>
          <a:p>
            <a:pPr>
              <a:buFont typeface="Wingdings" pitchFamily="2" charset="2"/>
              <a:buChar char="Ø"/>
            </a:pPr>
            <a:r>
              <a:rPr lang="ru-RU" sz="2800" i="1" dirty="0" smtClean="0">
                <a:latin typeface="Consolas" pitchFamily="49" charset="0"/>
              </a:rPr>
              <a:t> </a:t>
            </a:r>
            <a:r>
              <a:rPr lang="ru-RU" sz="2800" i="1" u="sng" dirty="0" smtClean="0">
                <a:latin typeface="Consolas" pitchFamily="49" charset="0"/>
              </a:rPr>
              <a:t>На территории зоны лесов расположен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</a:t>
            </a:r>
            <a:r>
              <a:rPr lang="ru-RU" sz="2800" i="1" u="sng" dirty="0" smtClean="0">
                <a:latin typeface="Consolas" pitchFamily="49" charset="0"/>
              </a:rPr>
              <a:t>заповедник: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«Таймырский»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«Кандалакшский»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«Остров Врангеля»</a:t>
            </a:r>
            <a:endParaRPr lang="ru-RU" sz="2800" i="1" dirty="0">
              <a:latin typeface="Consolas" pitchFamily="49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5008" y="4929198"/>
            <a:ext cx="2971792" cy="1196965"/>
          </a:xfrm>
        </p:spPr>
        <p:txBody>
          <a:bodyPr>
            <a:normAutofit fontScale="92500" lnSpcReduction="10000"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500042"/>
            <a:ext cx="8329642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i="1" dirty="0" smtClean="0">
                <a:latin typeface="Consolas" pitchFamily="49" charset="0"/>
              </a:rPr>
              <a:t> </a:t>
            </a:r>
            <a:r>
              <a:rPr lang="ru-RU" sz="2800" i="1" u="sng" dirty="0" smtClean="0">
                <a:latin typeface="Consolas" pitchFamily="49" charset="0"/>
              </a:rPr>
              <a:t>Охрана лесов –это: 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обязанность государства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обязанность государства и долг 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  каждого гражданина</a:t>
            </a:r>
          </a:p>
          <a:p>
            <a:pPr>
              <a:buNone/>
            </a:pPr>
            <a:r>
              <a:rPr lang="ru-RU" sz="2800" i="1" dirty="0" smtClean="0">
                <a:latin typeface="Consolas" pitchFamily="49" charset="0"/>
              </a:rPr>
              <a:t>   - забота самих обитателей леса</a:t>
            </a:r>
            <a:endParaRPr lang="ru-RU" sz="2800" i="1" dirty="0">
              <a:latin typeface="Consolas" pitchFamily="49" charset="0"/>
            </a:endParaRPr>
          </a:p>
        </p:txBody>
      </p:sp>
      <p:pic>
        <p:nvPicPr>
          <p:cNvPr id="5" name="Содержимое 4" descr="smayliki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248400" y="3405981"/>
            <a:ext cx="838200" cy="914400"/>
          </a:xfrm>
        </p:spPr>
      </p:pic>
      <p:sp>
        <p:nvSpPr>
          <p:cNvPr id="6" name="Прямоугольник 5"/>
          <p:cNvSpPr/>
          <p:nvPr/>
        </p:nvSpPr>
        <p:spPr>
          <a:xfrm>
            <a:off x="2857488" y="4071942"/>
            <a:ext cx="3575338" cy="12926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Молодцы !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Лес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3429000"/>
            <a:ext cx="3048048" cy="2286037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428604"/>
            <a:ext cx="3857652" cy="928694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sz="9800" dirty="0" smtClean="0">
                <a:solidFill>
                  <a:srgbClr val="FFC000"/>
                </a:solidFill>
                <a:effectLst/>
                <a:latin typeface="+mn-lt"/>
              </a:rPr>
              <a:t>л е с </a:t>
            </a:r>
            <a:endParaRPr lang="ru-RU" sz="9800" dirty="0">
              <a:solidFill>
                <a:srgbClr val="FFC000"/>
              </a:solidFill>
              <a:effectLst/>
              <a:latin typeface="+mn-lt"/>
            </a:endParaRPr>
          </a:p>
        </p:txBody>
      </p:sp>
      <p:pic>
        <p:nvPicPr>
          <p:cNvPr id="8" name="Содержимое 7" descr="Лес (19)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3429000"/>
            <a:ext cx="3186113" cy="2286016"/>
          </a:xfrm>
          <a:ln>
            <a:solidFill>
              <a:srgbClr val="002060"/>
            </a:solidFill>
          </a:ln>
        </p:spPr>
      </p:pic>
      <p:pic>
        <p:nvPicPr>
          <p:cNvPr id="9" name="Содержимое 8" descr="44 (2)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3071802" y="4429108"/>
            <a:ext cx="3000375" cy="2428892"/>
          </a:xfrm>
          <a:prstGeom prst="ellipse">
            <a:avLst/>
          </a:prstGeom>
          <a:ln>
            <a:solidFill>
              <a:srgbClr val="00206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1357298"/>
            <a:ext cx="2986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хвойный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1357298"/>
            <a:ext cx="39292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смешанный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2285992"/>
            <a:ext cx="64899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широколиственный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    </a:t>
            </a:r>
            <a:r>
              <a:rPr lang="ru-RU" b="1" i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i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  <a:t>деревья  и  кустарники </a:t>
            </a:r>
            <a:r>
              <a:rPr lang="ru-RU" b="1" i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ru-RU" b="1" i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ru-RU" b="1" i="1" dirty="0" smtClean="0">
                <a:ln>
                  <a:solidFill>
                    <a:schemeClr val="tx2">
                      <a:lumMod val="10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                             </a:t>
            </a:r>
            <a:r>
              <a:rPr lang="ru-RU" b="1" i="1" dirty="0" smtClean="0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  <a:t>хвойного  леса:</a:t>
            </a:r>
            <a:endParaRPr lang="ru-RU" b="1" i="1" dirty="0">
              <a:ln>
                <a:solidFill>
                  <a:schemeClr val="bg2">
                    <a:lumMod val="75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 сосна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ель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пихта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кедровая сосна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лиственница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папоротник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можжевельник</a:t>
            </a:r>
            <a:endParaRPr lang="ru-RU" dirty="0"/>
          </a:p>
        </p:txBody>
      </p:sp>
      <p:pic>
        <p:nvPicPr>
          <p:cNvPr id="5" name="Содержимое 4" descr="Деревья (43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849418" y="2143116"/>
            <a:ext cx="4618306" cy="3983845"/>
          </a:xfrm>
        </p:spPr>
      </p:pic>
      <p:pic>
        <p:nvPicPr>
          <p:cNvPr id="6" name="Рисунок 5" descr="Деревья (40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3" y="2143116"/>
            <a:ext cx="4877486" cy="3929090"/>
          </a:xfrm>
          <a:prstGeom prst="rect">
            <a:avLst/>
          </a:prstGeom>
        </p:spPr>
      </p:pic>
      <p:pic>
        <p:nvPicPr>
          <p:cNvPr id="7" name="Рисунок 6" descr="Ле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2214554"/>
            <a:ext cx="4714908" cy="3786214"/>
          </a:xfrm>
          <a:prstGeom prst="rect">
            <a:avLst/>
          </a:prstGeom>
        </p:spPr>
      </p:pic>
      <p:pic>
        <p:nvPicPr>
          <p:cNvPr id="8" name="Рисунок 7" descr="Лес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7620" y="2214554"/>
            <a:ext cx="4714908" cy="3786214"/>
          </a:xfrm>
          <a:prstGeom prst="rect">
            <a:avLst/>
          </a:prstGeom>
        </p:spPr>
      </p:pic>
      <p:pic>
        <p:nvPicPr>
          <p:cNvPr id="9" name="Рисунок 8" descr="Деревья (13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86182" y="2143116"/>
            <a:ext cx="4929206" cy="4286280"/>
          </a:xfrm>
          <a:prstGeom prst="rect">
            <a:avLst/>
          </a:prstGeom>
        </p:spPr>
      </p:pic>
      <p:pic>
        <p:nvPicPr>
          <p:cNvPr id="10" name="Рисунок 9" descr="a214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86446" y="357166"/>
            <a:ext cx="2071702" cy="399107"/>
          </a:xfrm>
          <a:prstGeom prst="rect">
            <a:avLst/>
          </a:prstGeom>
        </p:spPr>
      </p:pic>
      <p:pic>
        <p:nvPicPr>
          <p:cNvPr id="11" name="Рисунок 10" descr="89554940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158" y="5235649"/>
            <a:ext cx="1214446" cy="1246127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сканирование00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016474" y="-626723"/>
            <a:ext cx="5111051" cy="842968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15084" y="3286124"/>
            <a:ext cx="2828916" cy="119696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500042"/>
            <a:ext cx="8146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ель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428604"/>
            <a:ext cx="11977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сосна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0"/>
            <a:ext cx="25955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лиственница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428604"/>
            <a:ext cx="12663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пихта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00892" y="0"/>
            <a:ext cx="186929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</a:t>
            </a:r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едровая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сосна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14480" y="6211669"/>
            <a:ext cx="571663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х 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в о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й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ы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е    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е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р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е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в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ь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я </a:t>
            </a:r>
            <a:endParaRPr lang="ru-RU" sz="3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s_090i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928670"/>
            <a:ext cx="3929090" cy="4572032"/>
          </a:xfrm>
        </p:spPr>
      </p:pic>
      <p:pic>
        <p:nvPicPr>
          <p:cNvPr id="6" name="Содержимое 5" descr="E3230i.bmp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928670"/>
            <a:ext cx="3994316" cy="4572032"/>
          </a:xfrm>
        </p:spPr>
      </p:pic>
      <p:sp>
        <p:nvSpPr>
          <p:cNvPr id="7" name="Прямоугольник 6"/>
          <p:cNvSpPr/>
          <p:nvPr/>
        </p:nvSpPr>
        <p:spPr>
          <a:xfrm>
            <a:off x="3500430" y="5572140"/>
            <a:ext cx="207170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noFill/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сосна</a:t>
            </a:r>
            <a:endParaRPr lang="ru-RU" sz="3600" b="1" cap="all" spc="0" dirty="0">
              <a:ln w="9000" cmpd="sng">
                <a:noFill/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00496" y="6150114"/>
            <a:ext cx="1240724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noFill/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ель</a:t>
            </a:r>
            <a:endParaRPr lang="ru-RU" sz="4000" b="1" cap="all" spc="0" dirty="0">
              <a:ln w="9000" cmpd="sng">
                <a:noFill/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26771 -0.78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3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L 0.26354 -0.8678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00" y="-4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500198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 smtClean="0">
                <a:ln w="6350"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  <a:t>смешанный и </a:t>
            </a:r>
            <a:r>
              <a:rPr lang="ru-RU" i="1" dirty="0" smtClean="0">
                <a:ln w="6350"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  <a:t/>
            </a:r>
            <a:br>
              <a:rPr lang="ru-RU" i="1" dirty="0" smtClean="0">
                <a:ln w="6350"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</a:br>
            <a:r>
              <a:rPr lang="ru-RU" i="1" dirty="0" smtClean="0">
                <a:ln w="6350">
                  <a:solidFill>
                    <a:schemeClr val="bg2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  <a:t>                     широколиственный лес</a:t>
            </a:r>
            <a:endParaRPr lang="ru-RU" i="1" dirty="0">
              <a:ln w="6350">
                <a:solidFill>
                  <a:schemeClr val="bg2">
                    <a:lumMod val="75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берёза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ольха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пихта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лиственница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тополь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сосна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липа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липа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дуб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клён</a:t>
            </a:r>
            <a:endParaRPr lang="ru-RU" dirty="0"/>
          </a:p>
        </p:txBody>
      </p:sp>
      <p:pic>
        <p:nvPicPr>
          <p:cNvPr id="6" name="Рисунок 5" descr="Лес (19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3095624"/>
            <a:ext cx="5372112" cy="3581408"/>
          </a:xfrm>
          <a:prstGeom prst="rect">
            <a:avLst/>
          </a:prstGeom>
        </p:spPr>
      </p:pic>
      <p:pic>
        <p:nvPicPr>
          <p:cNvPr id="7" name="Рисунок 6" descr="Деревья (4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3071810"/>
            <a:ext cx="5429256" cy="3619504"/>
          </a:xfrm>
          <a:prstGeom prst="rect">
            <a:avLst/>
          </a:prstGeom>
        </p:spPr>
      </p:pic>
      <p:pic>
        <p:nvPicPr>
          <p:cNvPr id="8" name="Рисунок 7" descr="Лес (1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3000372"/>
            <a:ext cx="5357850" cy="3643314"/>
          </a:xfrm>
          <a:prstGeom prst="rect">
            <a:avLst/>
          </a:prstGeom>
        </p:spPr>
      </p:pic>
      <p:pic>
        <p:nvPicPr>
          <p:cNvPr id="9" name="Рисунок 8" descr="Деревья (29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867" y="3000372"/>
            <a:ext cx="5572133" cy="3775298"/>
          </a:xfrm>
          <a:prstGeom prst="rect">
            <a:avLst/>
          </a:prstGeom>
        </p:spPr>
      </p:pic>
      <p:pic>
        <p:nvPicPr>
          <p:cNvPr id="10" name="Рисунок 9" descr="Лес (1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0430" y="2992000"/>
            <a:ext cx="5643570" cy="3866000"/>
          </a:xfrm>
          <a:prstGeom prst="rect">
            <a:avLst/>
          </a:prstGeom>
        </p:spPr>
      </p:pic>
      <p:pic>
        <p:nvPicPr>
          <p:cNvPr id="11" name="Рисунок 10" descr="60305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00429" y="3000372"/>
            <a:ext cx="5643571" cy="3857628"/>
          </a:xfrm>
          <a:prstGeom prst="ellips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</p:pic>
      <p:pic>
        <p:nvPicPr>
          <p:cNvPr id="12" name="Рисунок 11" descr="Деревь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28794" y="3192815"/>
            <a:ext cx="3929090" cy="3665185"/>
          </a:xfrm>
          <a:prstGeom prst="ellipse">
            <a:avLst/>
          </a:prstGeom>
          <a:ln w="38100">
            <a:solidFill>
              <a:srgbClr val="0070C0"/>
            </a:solidFill>
          </a:ln>
        </p:spPr>
      </p:pic>
      <p:pic>
        <p:nvPicPr>
          <p:cNvPr id="13" name="Рисунок 12" descr="p11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5143512"/>
            <a:ext cx="13906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сканирование000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035952" y="-535810"/>
            <a:ext cx="5072097" cy="8286811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958026" y="3857628"/>
            <a:ext cx="2185974" cy="14112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428604"/>
            <a:ext cx="7980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дуб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428604"/>
            <a:ext cx="1072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клён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1934" y="428604"/>
            <a:ext cx="10951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липа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428604"/>
            <a:ext cx="123161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ясень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72396" y="428604"/>
            <a:ext cx="78842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вяз</a:t>
            </a:r>
            <a:endParaRPr lang="ru-RU" sz="32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6211669"/>
            <a:ext cx="653255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л 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 с т в е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н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ы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е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  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е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р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е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в </a:t>
            </a:r>
            <a:r>
              <a:rPr lang="ru-RU" sz="36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ь</a:t>
            </a:r>
            <a:r>
              <a:rPr lang="ru-RU" sz="36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я</a:t>
            </a:r>
            <a:endParaRPr lang="ru-RU" sz="3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Цветы и Растения (73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7" y="357166"/>
            <a:ext cx="8465403" cy="621510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43702" y="5072074"/>
            <a:ext cx="2043098" cy="14287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ертикальный свиток 9"/>
          <p:cNvSpPr/>
          <p:nvPr/>
        </p:nvSpPr>
        <p:spPr>
          <a:xfrm>
            <a:off x="1785918" y="857232"/>
            <a:ext cx="5429288" cy="3643338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5643570" y="285728"/>
            <a:ext cx="3500430" cy="3786214"/>
          </a:xfrm>
          <a:prstGeom prst="vertic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0" y="214290"/>
            <a:ext cx="3500462" cy="3786214"/>
          </a:xfrm>
          <a:prstGeom prst="vertic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2918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4071942"/>
            <a:ext cx="1471594" cy="121444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43736" y="4071942"/>
            <a:ext cx="2000264" cy="17859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0"/>
            <a:ext cx="32146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cap="none" spc="0" dirty="0" smtClean="0">
                <a:ln w="10541" cmpd="sng">
                  <a:noFill/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</a:rPr>
              <a:t>хвойный</a:t>
            </a:r>
            <a:endParaRPr lang="ru-RU" sz="4400" b="1" i="1" cap="none" spc="0" dirty="0">
              <a:ln w="10541" cmpd="sng">
                <a:noFill/>
                <a:prstDash val="solid"/>
              </a:ln>
              <a:solidFill>
                <a:schemeClr val="bg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90573" y="0"/>
            <a:ext cx="31534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0" dirty="0" smtClean="0">
                <a:ln w="10541" cmpd="sng">
                  <a:noFill/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</a:rPr>
              <a:t>смешанный</a:t>
            </a:r>
            <a:endParaRPr lang="ru-RU" sz="4400" b="1" i="1" cap="none" spc="0" dirty="0">
              <a:ln w="10541" cmpd="sng">
                <a:noFill/>
                <a:prstDash val="solid"/>
              </a:ln>
              <a:solidFill>
                <a:schemeClr val="bg2">
                  <a:lumMod val="75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642918"/>
            <a:ext cx="51837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0" dirty="0" smtClean="0">
                <a:ln w="10541" cmpd="sng">
                  <a:noFill/>
                  <a:prstDash val="solid"/>
                </a:ln>
                <a:solidFill>
                  <a:schemeClr val="bg2">
                    <a:lumMod val="75000"/>
                  </a:schemeClr>
                </a:solidFill>
                <a:effectLst/>
              </a:rPr>
              <a:t>широколиственный</a:t>
            </a:r>
            <a:endParaRPr lang="ru-RU" sz="4400" b="1" i="1" cap="none" spc="0" dirty="0">
              <a:ln w="10541" cmpd="sng">
                <a:noFill/>
                <a:prstDash val="solid"/>
              </a:ln>
              <a:solidFill>
                <a:schemeClr val="bg2">
                  <a:lumMod val="75000"/>
                </a:schemeClr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4643446"/>
            <a:ext cx="16786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клён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868" y="4643446"/>
            <a:ext cx="1891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сосна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4643446"/>
            <a:ext cx="1601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кедр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429520" y="4643446"/>
            <a:ext cx="1219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дуб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5643578"/>
            <a:ext cx="2147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берёза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57422" y="5643578"/>
            <a:ext cx="2179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</a:t>
            </a:r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ихта 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2" y="5643578"/>
            <a:ext cx="19586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ольха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86578" y="5643578"/>
            <a:ext cx="17171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липа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0.21267 -0.46204 " pathEditMode="relative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59259E-6 L -0.31511 -0.50416 " pathEditMode="relative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-0.52761 -0.37801 " pathEditMode="relative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-0.40955 -0.31504 " pathEditMode="relative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66667E-6 L 0.69306 -0.61945 " pathEditMode="relative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-0.18108 -0.3780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-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0.22847 -0.5143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-2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36215 -0.33588 " pathEditMode="relative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349</TotalTime>
  <Words>477</Words>
  <Application>Microsoft Office PowerPoint</Application>
  <PresentationFormat>Экран (4:3)</PresentationFormat>
  <Paragraphs>136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Arial</vt:lpstr>
      <vt:lpstr>Book Antiqua</vt:lpstr>
      <vt:lpstr>Comic Sans MS</vt:lpstr>
      <vt:lpstr>Consolas</vt:lpstr>
      <vt:lpstr>Lucida Sans</vt:lpstr>
      <vt:lpstr>Times New Roman</vt:lpstr>
      <vt:lpstr>Wingdings</vt:lpstr>
      <vt:lpstr>Wingdings 2</vt:lpstr>
      <vt:lpstr>Wingdings 3</vt:lpstr>
      <vt:lpstr>Апекс</vt:lpstr>
      <vt:lpstr>леса   России</vt:lpstr>
      <vt:lpstr>  л е с </vt:lpstr>
      <vt:lpstr>     деревья  и  кустарники                               хвойного  леса:</vt:lpstr>
      <vt:lpstr>Презентация PowerPoint</vt:lpstr>
      <vt:lpstr>Презентация PowerPoint</vt:lpstr>
      <vt:lpstr>смешанный и                       широколиственный лес</vt:lpstr>
      <vt:lpstr>Презентация PowerPoint</vt:lpstr>
      <vt:lpstr>Презентация PowerPoint</vt:lpstr>
      <vt:lpstr>Презентация PowerPoint</vt:lpstr>
      <vt:lpstr>блиц-турнир «знаешь ли ты   лес и его жителей ?»</vt:lpstr>
      <vt:lpstr>значение  леса:</vt:lpstr>
      <vt:lpstr> </vt:lpstr>
      <vt:lpstr> </vt:lpstr>
      <vt:lpstr>Лес – наше богатство! Береги леса России!</vt:lpstr>
      <vt:lpstr>тест  «Природная зона лесов»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леса   России</dc:title>
  <dc:creator>Admin</dc:creator>
  <cp:lastModifiedBy>Наталья Грузинцева</cp:lastModifiedBy>
  <cp:revision>38</cp:revision>
  <dcterms:created xsi:type="dcterms:W3CDTF">2009-11-06T15:06:43Z</dcterms:created>
  <dcterms:modified xsi:type="dcterms:W3CDTF">2021-10-19T17:47:19Z</dcterms:modified>
</cp:coreProperties>
</file>