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7"/>
  </p:notesMasterIdLst>
  <p:sldIdLst>
    <p:sldId id="319" r:id="rId2"/>
    <p:sldId id="256" r:id="rId3"/>
    <p:sldId id="303" r:id="rId4"/>
    <p:sldId id="310" r:id="rId5"/>
    <p:sldId id="317" r:id="rId6"/>
    <p:sldId id="331" r:id="rId7"/>
    <p:sldId id="274" r:id="rId8"/>
    <p:sldId id="275" r:id="rId9"/>
    <p:sldId id="276" r:id="rId10"/>
    <p:sldId id="329" r:id="rId11"/>
    <p:sldId id="314" r:id="rId12"/>
    <p:sldId id="323" r:id="rId13"/>
    <p:sldId id="325" r:id="rId14"/>
    <p:sldId id="320" r:id="rId15"/>
    <p:sldId id="321" r:id="rId16"/>
    <p:sldId id="334" r:id="rId17"/>
    <p:sldId id="326" r:id="rId18"/>
    <p:sldId id="322" r:id="rId19"/>
    <p:sldId id="336" r:id="rId20"/>
    <p:sldId id="337" r:id="rId21"/>
    <p:sldId id="338" r:id="rId22"/>
    <p:sldId id="327" r:id="rId23"/>
    <p:sldId id="313" r:id="rId24"/>
    <p:sldId id="324" r:id="rId25"/>
    <p:sldId id="33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>
      <p:cViewPr varScale="1">
        <p:scale>
          <a:sx n="62" d="100"/>
          <a:sy n="62" d="100"/>
        </p:scale>
        <p:origin x="36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79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класс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Регулятивные УУД</c:v>
                </c:pt>
                <c:pt idx="1">
                  <c:v>Коммуникативные УУД</c:v>
                </c:pt>
                <c:pt idx="2">
                  <c:v>Познавательные УУД</c:v>
                </c:pt>
                <c:pt idx="3">
                  <c:v>Личностные УУД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0.25</c:v>
                </c:pt>
                <c:pt idx="1">
                  <c:v>0.41</c:v>
                </c:pt>
                <c:pt idx="2">
                  <c:v>0.25</c:v>
                </c:pt>
                <c:pt idx="3">
                  <c:v>0.4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 класс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Регулятивные УУД</c:v>
                </c:pt>
                <c:pt idx="1">
                  <c:v>Коммуникативные УУД</c:v>
                </c:pt>
                <c:pt idx="2">
                  <c:v>Познавательные УУД</c:v>
                </c:pt>
                <c:pt idx="3">
                  <c:v>Личностные УУД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0.6</c:v>
                </c:pt>
                <c:pt idx="1">
                  <c:v>0.8</c:v>
                </c:pt>
                <c:pt idx="2">
                  <c:v>0.65</c:v>
                </c:pt>
                <c:pt idx="3">
                  <c:v>0.85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40889400"/>
        <c:axId val="241330224"/>
      </c:barChart>
      <c:catAx>
        <c:axId val="240889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241330224"/>
        <c:crosses val="autoZero"/>
        <c:auto val="1"/>
        <c:lblAlgn val="ctr"/>
        <c:lblOffset val="100"/>
        <c:noMultiLvlLbl val="0"/>
      </c:catAx>
      <c:valAx>
        <c:axId val="241330224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240889400"/>
        <c:crosses val="autoZero"/>
        <c:crossBetween val="between"/>
      </c:valAx>
    </c:plotArea>
    <c:legend>
      <c:legendPos val="b"/>
      <c:layout/>
      <c:overlay val="0"/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 baseline="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мониторинга  проверки сформированности навыка смыслового чтения за  2014-2017 гг.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 класс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Лист1!$B$2:$B$8</c:f>
              <c:numCache>
                <c:formatCode>0%</c:formatCode>
                <c:ptCount val="7"/>
                <c:pt idx="0">
                  <c:v>0.42</c:v>
                </c:pt>
                <c:pt idx="1">
                  <c:v>0.33</c:v>
                </c:pt>
                <c:pt idx="2">
                  <c:v>0.42</c:v>
                </c:pt>
                <c:pt idx="3">
                  <c:v>0.75</c:v>
                </c:pt>
                <c:pt idx="4">
                  <c:v>0.33</c:v>
                </c:pt>
                <c:pt idx="5">
                  <c:v>0.33</c:v>
                </c:pt>
                <c:pt idx="6">
                  <c:v>0.42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3 класс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Лист1!$C$2:$C$8</c:f>
              <c:numCache>
                <c:formatCode>0%</c:formatCode>
                <c:ptCount val="7"/>
                <c:pt idx="0">
                  <c:v>0.5</c:v>
                </c:pt>
                <c:pt idx="1">
                  <c:v>0.42</c:v>
                </c:pt>
                <c:pt idx="2">
                  <c:v>0.5</c:v>
                </c:pt>
                <c:pt idx="3">
                  <c:v>0.83</c:v>
                </c:pt>
                <c:pt idx="4">
                  <c:v>0.42</c:v>
                </c:pt>
                <c:pt idx="5">
                  <c:v>0.42</c:v>
                </c:pt>
                <c:pt idx="6">
                  <c:v>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4 класс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Лист1!$D$2:$D$8</c:f>
              <c:numCache>
                <c:formatCode>0%</c:formatCode>
                <c:ptCount val="7"/>
                <c:pt idx="0">
                  <c:v>0.67</c:v>
                </c:pt>
                <c:pt idx="1">
                  <c:v>0.57999999999999996</c:v>
                </c:pt>
                <c:pt idx="2">
                  <c:v>0.75</c:v>
                </c:pt>
                <c:pt idx="3">
                  <c:v>0.92</c:v>
                </c:pt>
                <c:pt idx="4">
                  <c:v>0.75</c:v>
                </c:pt>
                <c:pt idx="5">
                  <c:v>0.57999999999999996</c:v>
                </c:pt>
                <c:pt idx="6">
                  <c:v>0.75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42408560"/>
        <c:axId val="242406600"/>
      </c:barChart>
      <c:catAx>
        <c:axId val="242408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2406600"/>
        <c:crosses val="autoZero"/>
        <c:auto val="1"/>
        <c:lblAlgn val="ctr"/>
        <c:lblOffset val="100"/>
        <c:noMultiLvlLbl val="0"/>
      </c:catAx>
      <c:valAx>
        <c:axId val="242406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2408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E89C1F-8906-4BDE-9C93-8E1E58BDA553}" type="doc">
      <dgm:prSet loTypeId="urn:microsoft.com/office/officeart/2005/8/layout/venn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7E9328F-B4FC-41F4-8C1A-F598EC6A9350}">
      <dgm:prSet phldrT="[Текст]" custT="1"/>
      <dgm:spPr/>
      <dgm:t>
        <a:bodyPr/>
        <a:lstStyle/>
        <a:p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Синквейн</a:t>
          </a:r>
          <a:endParaRPr lang="ru-RU" sz="1400" dirty="0"/>
        </a:p>
      </dgm:t>
    </dgm:pt>
    <dgm:pt modelId="{DBAC47CD-155D-42FC-BE07-2791E3859543}" type="parTrans" cxnId="{F009CE20-A010-463B-847F-45A5DFF58AD4}">
      <dgm:prSet/>
      <dgm:spPr/>
      <dgm:t>
        <a:bodyPr/>
        <a:lstStyle/>
        <a:p>
          <a:endParaRPr lang="ru-RU"/>
        </a:p>
      </dgm:t>
    </dgm:pt>
    <dgm:pt modelId="{55DCF7BC-9842-4B77-8E6E-86DF7C59A1E7}" type="sibTrans" cxnId="{F009CE20-A010-463B-847F-45A5DFF58AD4}">
      <dgm:prSet/>
      <dgm:spPr/>
      <dgm:t>
        <a:bodyPr/>
        <a:lstStyle/>
        <a:p>
          <a:endParaRPr lang="ru-RU"/>
        </a:p>
      </dgm:t>
    </dgm:pt>
    <dgm:pt modelId="{9878A38A-E434-4586-B48A-CFFCA521B043}">
      <dgm:prSet phldrT="[Текст]" custT="1"/>
      <dgm:spPr/>
      <dgm:t>
        <a:bodyPr/>
        <a:lstStyle/>
        <a:p>
          <a:r>
            <a:rPr lang="ru-RU" sz="1400" smtClean="0">
              <a:latin typeface="Times New Roman" panose="02020603050405020304" pitchFamily="18" charset="0"/>
              <a:cs typeface="Times New Roman" panose="02020603050405020304" pitchFamily="18" charset="0"/>
            </a:rPr>
            <a:t>Тонкие и толстые вопросы</a:t>
          </a:r>
          <a:endParaRPr lang="ru-RU" sz="1400" dirty="0"/>
        </a:p>
      </dgm:t>
    </dgm:pt>
    <dgm:pt modelId="{F7C575B7-E4CA-4471-BE5B-FC703265DD4D}" type="parTrans" cxnId="{43960F7D-E0CD-45A1-864D-D1DF1A8CCCB5}">
      <dgm:prSet/>
      <dgm:spPr/>
      <dgm:t>
        <a:bodyPr/>
        <a:lstStyle/>
        <a:p>
          <a:endParaRPr lang="ru-RU"/>
        </a:p>
      </dgm:t>
    </dgm:pt>
    <dgm:pt modelId="{9B50462A-DF1A-4492-AB6E-EF51232A746F}" type="sibTrans" cxnId="{43960F7D-E0CD-45A1-864D-D1DF1A8CCCB5}">
      <dgm:prSet/>
      <dgm:spPr/>
      <dgm:t>
        <a:bodyPr/>
        <a:lstStyle/>
        <a:p>
          <a:endParaRPr lang="ru-RU"/>
        </a:p>
      </dgm:t>
    </dgm:pt>
    <dgm:pt modelId="{79166D79-089D-42EC-98C6-3DDBA18405B9}">
      <dgm:prSet phldrT="[Текст]"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Интеллект - карта</a:t>
          </a:r>
          <a:endParaRPr lang="ru-RU" sz="1400" dirty="0"/>
        </a:p>
      </dgm:t>
    </dgm:pt>
    <dgm:pt modelId="{26221285-A1F3-4227-9048-86B0842C38DA}" type="parTrans" cxnId="{EB56AFD9-48FA-43B8-B13D-ECEA877B55BF}">
      <dgm:prSet/>
      <dgm:spPr/>
      <dgm:t>
        <a:bodyPr/>
        <a:lstStyle/>
        <a:p>
          <a:endParaRPr lang="ru-RU"/>
        </a:p>
      </dgm:t>
    </dgm:pt>
    <dgm:pt modelId="{048D0F9F-F380-4CFC-8237-F6786C8C7704}" type="sibTrans" cxnId="{EB56AFD9-48FA-43B8-B13D-ECEA877B55BF}">
      <dgm:prSet/>
      <dgm:spPr/>
      <dgm:t>
        <a:bodyPr/>
        <a:lstStyle/>
        <a:p>
          <a:endParaRPr lang="ru-RU"/>
        </a:p>
      </dgm:t>
    </dgm:pt>
    <dgm:pt modelId="{5C7458E6-2AC6-4B43-8329-3FD5FB91D954}">
      <dgm:prSet phldrT="[Текст]" custT="1"/>
      <dgm:spPr/>
      <dgm:t>
        <a:bodyPr/>
        <a:lstStyle/>
        <a:p>
          <a:r>
            <a:rPr lang="ru-RU" sz="1400" smtClean="0">
              <a:latin typeface="Times New Roman" panose="02020603050405020304" pitchFamily="18" charset="0"/>
              <a:cs typeface="Times New Roman" panose="02020603050405020304" pitchFamily="18" charset="0"/>
            </a:rPr>
            <a:t>Ромашка Блума</a:t>
          </a:r>
          <a:endParaRPr lang="ru-RU" sz="1400" dirty="0"/>
        </a:p>
      </dgm:t>
    </dgm:pt>
    <dgm:pt modelId="{323DBE41-49C9-42A6-9F72-77424B29A21C}" type="parTrans" cxnId="{0D23A519-35B9-4A24-9EE3-F2B7C8B1ACE3}">
      <dgm:prSet/>
      <dgm:spPr/>
      <dgm:t>
        <a:bodyPr/>
        <a:lstStyle/>
        <a:p>
          <a:endParaRPr lang="ru-RU"/>
        </a:p>
      </dgm:t>
    </dgm:pt>
    <dgm:pt modelId="{C9D4D72C-7789-4C7C-8665-01133D2ADECF}" type="sibTrans" cxnId="{0D23A519-35B9-4A24-9EE3-F2B7C8B1ACE3}">
      <dgm:prSet/>
      <dgm:spPr/>
      <dgm:t>
        <a:bodyPr/>
        <a:lstStyle/>
        <a:p>
          <a:endParaRPr lang="ru-RU"/>
        </a:p>
      </dgm:t>
    </dgm:pt>
    <dgm:pt modelId="{92E69812-E1D6-4DCF-B047-D0DE6C7AC42F}">
      <dgm:prSet custT="1"/>
      <dgm:spPr/>
      <dgm:t>
        <a:bodyPr/>
        <a:lstStyle/>
        <a:p>
          <a:r>
            <a:rPr lang="ru-RU" sz="1400" smtClean="0">
              <a:latin typeface="Times New Roman" panose="02020603050405020304" pitchFamily="18" charset="0"/>
              <a:cs typeface="Times New Roman" panose="02020603050405020304" pitchFamily="18" charset="0"/>
            </a:rPr>
            <a:t>Инсерт</a:t>
          </a:r>
          <a:endParaRPr lang="ru-RU" sz="1400" dirty="0"/>
        </a:p>
      </dgm:t>
    </dgm:pt>
    <dgm:pt modelId="{DFED9C2E-9FAE-4A94-9CC5-113028B074A8}" type="parTrans" cxnId="{23193FB9-49BE-45BD-8146-4FDAF76688D7}">
      <dgm:prSet/>
      <dgm:spPr/>
      <dgm:t>
        <a:bodyPr/>
        <a:lstStyle/>
        <a:p>
          <a:endParaRPr lang="ru-RU"/>
        </a:p>
      </dgm:t>
    </dgm:pt>
    <dgm:pt modelId="{A1326F7B-5948-4200-9981-4E4D7441F8E8}" type="sibTrans" cxnId="{23193FB9-49BE-45BD-8146-4FDAF76688D7}">
      <dgm:prSet/>
      <dgm:spPr/>
      <dgm:t>
        <a:bodyPr/>
        <a:lstStyle/>
        <a:p>
          <a:endParaRPr lang="ru-RU"/>
        </a:p>
      </dgm:t>
    </dgm:pt>
    <dgm:pt modelId="{D346883B-D8E9-4A3B-9D4F-488F81A50110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Верно - неверно</a:t>
          </a:r>
          <a:endParaRPr lang="ru-RU" sz="1400" dirty="0"/>
        </a:p>
      </dgm:t>
    </dgm:pt>
    <dgm:pt modelId="{AC17C82D-D981-4334-9C8B-736D6D74749C}" type="parTrans" cxnId="{E022CB8A-9F87-46C8-8DB0-AD6831BB718C}">
      <dgm:prSet/>
      <dgm:spPr/>
      <dgm:t>
        <a:bodyPr/>
        <a:lstStyle/>
        <a:p>
          <a:endParaRPr lang="ru-RU"/>
        </a:p>
      </dgm:t>
    </dgm:pt>
    <dgm:pt modelId="{194A5276-8704-4ED7-970F-029A50243C99}" type="sibTrans" cxnId="{E022CB8A-9F87-46C8-8DB0-AD6831BB718C}">
      <dgm:prSet/>
      <dgm:spPr/>
      <dgm:t>
        <a:bodyPr/>
        <a:lstStyle/>
        <a:p>
          <a:endParaRPr lang="ru-RU"/>
        </a:p>
      </dgm:t>
    </dgm:pt>
    <dgm:pt modelId="{0D95E21E-5532-4BA3-800F-3E1FB1175EF8}">
      <dgm:prSet custT="1"/>
      <dgm:spPr/>
      <dgm:t>
        <a:bodyPr/>
        <a:lstStyle/>
        <a:p>
          <a:r>
            <a:rPr lang="ru-RU" sz="1400" smtClean="0">
              <a:latin typeface="Times New Roman" panose="02020603050405020304" pitchFamily="18" charset="0"/>
              <a:cs typeface="Times New Roman" panose="02020603050405020304" pitchFamily="18" charset="0"/>
            </a:rPr>
            <a:t>Дерево предсказаний</a:t>
          </a:r>
          <a:endParaRPr lang="ru-RU" sz="1400" dirty="0"/>
        </a:p>
      </dgm:t>
    </dgm:pt>
    <dgm:pt modelId="{F30DBBAD-7D9C-4540-8BB8-8474DC29FE36}" type="parTrans" cxnId="{446F3B6B-2825-4DF9-9AA2-ABC82240EE1A}">
      <dgm:prSet/>
      <dgm:spPr/>
      <dgm:t>
        <a:bodyPr/>
        <a:lstStyle/>
        <a:p>
          <a:endParaRPr lang="ru-RU"/>
        </a:p>
      </dgm:t>
    </dgm:pt>
    <dgm:pt modelId="{C6804029-2596-4CB2-A8E3-DBF5FE56E3BB}" type="sibTrans" cxnId="{446F3B6B-2825-4DF9-9AA2-ABC82240EE1A}">
      <dgm:prSet/>
      <dgm:spPr/>
      <dgm:t>
        <a:bodyPr/>
        <a:lstStyle/>
        <a:p>
          <a:endParaRPr lang="ru-RU"/>
        </a:p>
      </dgm:t>
    </dgm:pt>
    <dgm:pt modelId="{7E45119E-9BFC-454F-862D-D4A0AF145120}">
      <dgm:prSet/>
      <dgm:spPr/>
      <dgm:t>
        <a:bodyPr/>
        <a:lstStyle/>
        <a:p>
          <a:endParaRPr lang="ru-RU"/>
        </a:p>
      </dgm:t>
    </dgm:pt>
    <dgm:pt modelId="{FD2C7C0D-324C-4643-A7A4-36846B168A34}" type="parTrans" cxnId="{D7BF7B40-E9D8-4837-97EE-6EA7FED733A4}">
      <dgm:prSet/>
      <dgm:spPr/>
      <dgm:t>
        <a:bodyPr/>
        <a:lstStyle/>
        <a:p>
          <a:endParaRPr lang="ru-RU"/>
        </a:p>
      </dgm:t>
    </dgm:pt>
    <dgm:pt modelId="{E0C5923D-A65C-4C44-B2A0-DC967F50C8A6}" type="sibTrans" cxnId="{D7BF7B40-E9D8-4837-97EE-6EA7FED733A4}">
      <dgm:prSet/>
      <dgm:spPr/>
      <dgm:t>
        <a:bodyPr/>
        <a:lstStyle/>
        <a:p>
          <a:endParaRPr lang="ru-RU"/>
        </a:p>
      </dgm:t>
    </dgm:pt>
    <dgm:pt modelId="{735E4D67-AA34-4C74-9ABA-A86920D83E52}" type="pres">
      <dgm:prSet presAssocID="{A5E89C1F-8906-4BDE-9C93-8E1E58BDA553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A3F34D-9323-4E6B-B134-2E543878EC71}" type="pres">
      <dgm:prSet presAssocID="{A5E89C1F-8906-4BDE-9C93-8E1E58BDA553}" presName="comp1" presStyleCnt="0"/>
      <dgm:spPr/>
    </dgm:pt>
    <dgm:pt modelId="{25FF767C-C05E-4889-B3E1-EA6091DAF3BB}" type="pres">
      <dgm:prSet presAssocID="{A5E89C1F-8906-4BDE-9C93-8E1E58BDA553}" presName="circle1" presStyleLbl="node1" presStyleIdx="0" presStyleCnt="7" custScaleX="138204"/>
      <dgm:spPr/>
      <dgm:t>
        <a:bodyPr/>
        <a:lstStyle/>
        <a:p>
          <a:endParaRPr lang="ru-RU"/>
        </a:p>
      </dgm:t>
    </dgm:pt>
    <dgm:pt modelId="{64234B83-8AF2-4371-9DBB-16EABD943C7B}" type="pres">
      <dgm:prSet presAssocID="{A5E89C1F-8906-4BDE-9C93-8E1E58BDA553}" presName="c1text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2CD420-DA3A-43C0-B2DC-8D7C4E0343C7}" type="pres">
      <dgm:prSet presAssocID="{A5E89C1F-8906-4BDE-9C93-8E1E58BDA553}" presName="comp2" presStyleCnt="0"/>
      <dgm:spPr/>
    </dgm:pt>
    <dgm:pt modelId="{CBA6956F-A39E-437A-A1A2-DFC07698FEAB}" type="pres">
      <dgm:prSet presAssocID="{A5E89C1F-8906-4BDE-9C93-8E1E58BDA553}" presName="circle2" presStyleLbl="node1" presStyleIdx="1" presStyleCnt="7" custScaleX="141748"/>
      <dgm:spPr/>
      <dgm:t>
        <a:bodyPr/>
        <a:lstStyle/>
        <a:p>
          <a:endParaRPr lang="ru-RU"/>
        </a:p>
      </dgm:t>
    </dgm:pt>
    <dgm:pt modelId="{8F71CA64-30A3-4D94-A064-157D7608B7E3}" type="pres">
      <dgm:prSet presAssocID="{A5E89C1F-8906-4BDE-9C93-8E1E58BDA553}" presName="c2text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183AF3-0BC2-4CC3-ADC5-2A0D057C4F57}" type="pres">
      <dgm:prSet presAssocID="{A5E89C1F-8906-4BDE-9C93-8E1E58BDA553}" presName="comp3" presStyleCnt="0"/>
      <dgm:spPr/>
    </dgm:pt>
    <dgm:pt modelId="{39842E8C-A6BD-4BB8-BF85-D9A7B1A43AB0}" type="pres">
      <dgm:prSet presAssocID="{A5E89C1F-8906-4BDE-9C93-8E1E58BDA553}" presName="circle3" presStyleLbl="node1" presStyleIdx="2" presStyleCnt="7" custScaleX="151873"/>
      <dgm:spPr/>
      <dgm:t>
        <a:bodyPr/>
        <a:lstStyle/>
        <a:p>
          <a:endParaRPr lang="ru-RU"/>
        </a:p>
      </dgm:t>
    </dgm:pt>
    <dgm:pt modelId="{0E7FDE3B-D04D-4975-9F89-155B15568405}" type="pres">
      <dgm:prSet presAssocID="{A5E89C1F-8906-4BDE-9C93-8E1E58BDA553}" presName="c3text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F3C26B-E9D2-447C-A59E-C9B6A36C341B}" type="pres">
      <dgm:prSet presAssocID="{A5E89C1F-8906-4BDE-9C93-8E1E58BDA553}" presName="comp4" presStyleCnt="0"/>
      <dgm:spPr/>
    </dgm:pt>
    <dgm:pt modelId="{D252D5E9-0FF0-4BBB-8673-8A8F0CA4C2C6}" type="pres">
      <dgm:prSet presAssocID="{A5E89C1F-8906-4BDE-9C93-8E1E58BDA553}" presName="circle4" presStyleLbl="node1" presStyleIdx="3" presStyleCnt="7" custScaleX="173964"/>
      <dgm:spPr/>
      <dgm:t>
        <a:bodyPr/>
        <a:lstStyle/>
        <a:p>
          <a:endParaRPr lang="ru-RU"/>
        </a:p>
      </dgm:t>
    </dgm:pt>
    <dgm:pt modelId="{08858B8C-272E-48E5-9336-A1512BEF4FF1}" type="pres">
      <dgm:prSet presAssocID="{A5E89C1F-8906-4BDE-9C93-8E1E58BDA553}" presName="c4text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ADF8DE-E850-4877-98A1-B8BF407FB97D}" type="pres">
      <dgm:prSet presAssocID="{A5E89C1F-8906-4BDE-9C93-8E1E58BDA553}" presName="comp5" presStyleCnt="0"/>
      <dgm:spPr/>
    </dgm:pt>
    <dgm:pt modelId="{D526FBCC-2E51-46B1-A63E-9B6A35B36823}" type="pres">
      <dgm:prSet presAssocID="{A5E89C1F-8906-4BDE-9C93-8E1E58BDA553}" presName="circle5" presStyleLbl="node1" presStyleIdx="4" presStyleCnt="7" custScaleX="212622"/>
      <dgm:spPr/>
      <dgm:t>
        <a:bodyPr/>
        <a:lstStyle/>
        <a:p>
          <a:endParaRPr lang="ru-RU"/>
        </a:p>
      </dgm:t>
    </dgm:pt>
    <dgm:pt modelId="{A766BC7E-37A9-4F15-AB68-F3AAF4A35B48}" type="pres">
      <dgm:prSet presAssocID="{A5E89C1F-8906-4BDE-9C93-8E1E58BDA553}" presName="c5text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1E5A6-982B-4AE6-8A6B-C16CFAC575C5}" type="pres">
      <dgm:prSet presAssocID="{A5E89C1F-8906-4BDE-9C93-8E1E58BDA553}" presName="comp6" presStyleCnt="0"/>
      <dgm:spPr/>
    </dgm:pt>
    <dgm:pt modelId="{7ED20BB1-6362-4CCB-83A9-95028E00B122}" type="pres">
      <dgm:prSet presAssocID="{A5E89C1F-8906-4BDE-9C93-8E1E58BDA553}" presName="circle6" presStyleLbl="node1" presStyleIdx="5" presStyleCnt="7" custScaleX="283497"/>
      <dgm:spPr/>
      <dgm:t>
        <a:bodyPr/>
        <a:lstStyle/>
        <a:p>
          <a:endParaRPr lang="ru-RU"/>
        </a:p>
      </dgm:t>
    </dgm:pt>
    <dgm:pt modelId="{F0840E4E-83C2-4363-A14E-26F8E94AB043}" type="pres">
      <dgm:prSet presAssocID="{A5E89C1F-8906-4BDE-9C93-8E1E58BDA553}" presName="c6text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4C74F2-7212-406E-B40C-D164028DD8F4}" type="pres">
      <dgm:prSet presAssocID="{A5E89C1F-8906-4BDE-9C93-8E1E58BDA553}" presName="comp7" presStyleCnt="0"/>
      <dgm:spPr/>
    </dgm:pt>
    <dgm:pt modelId="{A532FB3D-9C76-478F-92D7-2748A33D8B35}" type="pres">
      <dgm:prSet presAssocID="{A5E89C1F-8906-4BDE-9C93-8E1E58BDA553}" presName="circle7" presStyleLbl="node1" presStyleIdx="6" presStyleCnt="7" custScaleX="377995"/>
      <dgm:spPr/>
      <dgm:t>
        <a:bodyPr/>
        <a:lstStyle/>
        <a:p>
          <a:endParaRPr lang="ru-RU"/>
        </a:p>
      </dgm:t>
    </dgm:pt>
    <dgm:pt modelId="{B839622C-A9CB-4B64-BFA1-BE7794D7E7FC}" type="pres">
      <dgm:prSet presAssocID="{A5E89C1F-8906-4BDE-9C93-8E1E58BDA553}" presName="c7text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0C8778-383B-4E73-AD11-5A97246BF55D}" type="presOf" srcId="{9878A38A-E434-4586-B48A-CFFCA521B043}" destId="{8F71CA64-30A3-4D94-A064-157D7608B7E3}" srcOrd="1" destOrd="0" presId="urn:microsoft.com/office/officeart/2005/8/layout/venn2"/>
    <dgm:cxn modelId="{6511983A-36BD-4D0F-BD95-EB3D46CA3767}" type="presOf" srcId="{79166D79-089D-42EC-98C6-3DDBA18405B9}" destId="{39842E8C-A6BD-4BB8-BF85-D9A7B1A43AB0}" srcOrd="0" destOrd="0" presId="urn:microsoft.com/office/officeart/2005/8/layout/venn2"/>
    <dgm:cxn modelId="{6D7B6FDD-DAA4-4754-905D-C5158C05B33D}" type="presOf" srcId="{92E69812-E1D6-4DCF-B047-D0DE6C7AC42F}" destId="{D526FBCC-2E51-46B1-A63E-9B6A35B36823}" srcOrd="0" destOrd="0" presId="urn:microsoft.com/office/officeart/2005/8/layout/venn2"/>
    <dgm:cxn modelId="{E022CB8A-9F87-46C8-8DB0-AD6831BB718C}" srcId="{A5E89C1F-8906-4BDE-9C93-8E1E58BDA553}" destId="{D346883B-D8E9-4A3B-9D4F-488F81A50110}" srcOrd="5" destOrd="0" parTransId="{AC17C82D-D981-4334-9C8B-736D6D74749C}" sibTransId="{194A5276-8704-4ED7-970F-029A50243C99}"/>
    <dgm:cxn modelId="{DC3FE347-0970-433C-96DB-5A6EE013E5B4}" type="presOf" srcId="{0D95E21E-5532-4BA3-800F-3E1FB1175EF8}" destId="{A532FB3D-9C76-478F-92D7-2748A33D8B35}" srcOrd="0" destOrd="0" presId="urn:microsoft.com/office/officeart/2005/8/layout/venn2"/>
    <dgm:cxn modelId="{52682D8E-2BD8-4285-8566-7CCC3963F4C6}" type="presOf" srcId="{37E9328F-B4FC-41F4-8C1A-F598EC6A9350}" destId="{64234B83-8AF2-4371-9DBB-16EABD943C7B}" srcOrd="1" destOrd="0" presId="urn:microsoft.com/office/officeart/2005/8/layout/venn2"/>
    <dgm:cxn modelId="{0D23A519-35B9-4A24-9EE3-F2B7C8B1ACE3}" srcId="{A5E89C1F-8906-4BDE-9C93-8E1E58BDA553}" destId="{5C7458E6-2AC6-4B43-8329-3FD5FB91D954}" srcOrd="3" destOrd="0" parTransId="{323DBE41-49C9-42A6-9F72-77424B29A21C}" sibTransId="{C9D4D72C-7789-4C7C-8665-01133D2ADECF}"/>
    <dgm:cxn modelId="{E7A54463-9EB7-43D2-A067-41188B6D12EB}" type="presOf" srcId="{37E9328F-B4FC-41F4-8C1A-F598EC6A9350}" destId="{25FF767C-C05E-4889-B3E1-EA6091DAF3BB}" srcOrd="0" destOrd="0" presId="urn:microsoft.com/office/officeart/2005/8/layout/venn2"/>
    <dgm:cxn modelId="{66D93ED7-0D2A-42EF-8217-A6D08C1BFFE5}" type="presOf" srcId="{92E69812-E1D6-4DCF-B047-D0DE6C7AC42F}" destId="{A766BC7E-37A9-4F15-AB68-F3AAF4A35B48}" srcOrd="1" destOrd="0" presId="urn:microsoft.com/office/officeart/2005/8/layout/venn2"/>
    <dgm:cxn modelId="{A42C85E4-F16E-4092-980F-CDEC3536E425}" type="presOf" srcId="{5C7458E6-2AC6-4B43-8329-3FD5FB91D954}" destId="{D252D5E9-0FF0-4BBB-8673-8A8F0CA4C2C6}" srcOrd="0" destOrd="0" presId="urn:microsoft.com/office/officeart/2005/8/layout/venn2"/>
    <dgm:cxn modelId="{91DEB678-255C-464C-AE69-474DC0476DC3}" type="presOf" srcId="{5C7458E6-2AC6-4B43-8329-3FD5FB91D954}" destId="{08858B8C-272E-48E5-9336-A1512BEF4FF1}" srcOrd="1" destOrd="0" presId="urn:microsoft.com/office/officeart/2005/8/layout/venn2"/>
    <dgm:cxn modelId="{F009CE20-A010-463B-847F-45A5DFF58AD4}" srcId="{A5E89C1F-8906-4BDE-9C93-8E1E58BDA553}" destId="{37E9328F-B4FC-41F4-8C1A-F598EC6A9350}" srcOrd="0" destOrd="0" parTransId="{DBAC47CD-155D-42FC-BE07-2791E3859543}" sibTransId="{55DCF7BC-9842-4B77-8E6E-86DF7C59A1E7}"/>
    <dgm:cxn modelId="{25E60690-2FD7-46B5-8CF6-124A9A82D85E}" type="presOf" srcId="{D346883B-D8E9-4A3B-9D4F-488F81A50110}" destId="{7ED20BB1-6362-4CCB-83A9-95028E00B122}" srcOrd="0" destOrd="0" presId="urn:microsoft.com/office/officeart/2005/8/layout/venn2"/>
    <dgm:cxn modelId="{F385BE8F-284E-4713-A61A-7CF582D05A75}" type="presOf" srcId="{79166D79-089D-42EC-98C6-3DDBA18405B9}" destId="{0E7FDE3B-D04D-4975-9F89-155B15568405}" srcOrd="1" destOrd="0" presId="urn:microsoft.com/office/officeart/2005/8/layout/venn2"/>
    <dgm:cxn modelId="{446F3B6B-2825-4DF9-9AA2-ABC82240EE1A}" srcId="{A5E89C1F-8906-4BDE-9C93-8E1E58BDA553}" destId="{0D95E21E-5532-4BA3-800F-3E1FB1175EF8}" srcOrd="6" destOrd="0" parTransId="{F30DBBAD-7D9C-4540-8BB8-8474DC29FE36}" sibTransId="{C6804029-2596-4CB2-A8E3-DBF5FE56E3BB}"/>
    <dgm:cxn modelId="{EB70FEC2-BB45-4A7E-9082-B9D098C0335C}" type="presOf" srcId="{D346883B-D8E9-4A3B-9D4F-488F81A50110}" destId="{F0840E4E-83C2-4363-A14E-26F8E94AB043}" srcOrd="1" destOrd="0" presId="urn:microsoft.com/office/officeart/2005/8/layout/venn2"/>
    <dgm:cxn modelId="{EB56AFD9-48FA-43B8-B13D-ECEA877B55BF}" srcId="{A5E89C1F-8906-4BDE-9C93-8E1E58BDA553}" destId="{79166D79-089D-42EC-98C6-3DDBA18405B9}" srcOrd="2" destOrd="0" parTransId="{26221285-A1F3-4227-9048-86B0842C38DA}" sibTransId="{048D0F9F-F380-4CFC-8237-F6786C8C7704}"/>
    <dgm:cxn modelId="{43960F7D-E0CD-45A1-864D-D1DF1A8CCCB5}" srcId="{A5E89C1F-8906-4BDE-9C93-8E1E58BDA553}" destId="{9878A38A-E434-4586-B48A-CFFCA521B043}" srcOrd="1" destOrd="0" parTransId="{F7C575B7-E4CA-4471-BE5B-FC703265DD4D}" sibTransId="{9B50462A-DF1A-4492-AB6E-EF51232A746F}"/>
    <dgm:cxn modelId="{23193FB9-49BE-45BD-8146-4FDAF76688D7}" srcId="{A5E89C1F-8906-4BDE-9C93-8E1E58BDA553}" destId="{92E69812-E1D6-4DCF-B047-D0DE6C7AC42F}" srcOrd="4" destOrd="0" parTransId="{DFED9C2E-9FAE-4A94-9CC5-113028B074A8}" sibTransId="{A1326F7B-5948-4200-9981-4E4D7441F8E8}"/>
    <dgm:cxn modelId="{0E010CFF-232E-471D-9565-FED5CE4B7C4F}" type="presOf" srcId="{A5E89C1F-8906-4BDE-9C93-8E1E58BDA553}" destId="{735E4D67-AA34-4C74-9ABA-A86920D83E52}" srcOrd="0" destOrd="0" presId="urn:microsoft.com/office/officeart/2005/8/layout/venn2"/>
    <dgm:cxn modelId="{395A3A43-6CF2-44FD-8667-6AEE9970A7E7}" type="presOf" srcId="{0D95E21E-5532-4BA3-800F-3E1FB1175EF8}" destId="{B839622C-A9CB-4B64-BFA1-BE7794D7E7FC}" srcOrd="1" destOrd="0" presId="urn:microsoft.com/office/officeart/2005/8/layout/venn2"/>
    <dgm:cxn modelId="{D7BF7B40-E9D8-4837-97EE-6EA7FED733A4}" srcId="{A5E89C1F-8906-4BDE-9C93-8E1E58BDA553}" destId="{7E45119E-9BFC-454F-862D-D4A0AF145120}" srcOrd="7" destOrd="0" parTransId="{FD2C7C0D-324C-4643-A7A4-36846B168A34}" sibTransId="{E0C5923D-A65C-4C44-B2A0-DC967F50C8A6}"/>
    <dgm:cxn modelId="{42642C4C-4277-4A95-BF6B-23DCD40F30D3}" type="presOf" srcId="{9878A38A-E434-4586-B48A-CFFCA521B043}" destId="{CBA6956F-A39E-437A-A1A2-DFC07698FEAB}" srcOrd="0" destOrd="0" presId="urn:microsoft.com/office/officeart/2005/8/layout/venn2"/>
    <dgm:cxn modelId="{64B887EB-8B7B-4559-AA6A-635D56E846BF}" type="presParOf" srcId="{735E4D67-AA34-4C74-9ABA-A86920D83E52}" destId="{25A3F34D-9323-4E6B-B134-2E543878EC71}" srcOrd="0" destOrd="0" presId="urn:microsoft.com/office/officeart/2005/8/layout/venn2"/>
    <dgm:cxn modelId="{D210BAB9-5D8E-444F-ACDD-E58F99900C6C}" type="presParOf" srcId="{25A3F34D-9323-4E6B-B134-2E543878EC71}" destId="{25FF767C-C05E-4889-B3E1-EA6091DAF3BB}" srcOrd="0" destOrd="0" presId="urn:microsoft.com/office/officeart/2005/8/layout/venn2"/>
    <dgm:cxn modelId="{630337B3-25D2-46A1-AE4E-0C7A899B4AD9}" type="presParOf" srcId="{25A3F34D-9323-4E6B-B134-2E543878EC71}" destId="{64234B83-8AF2-4371-9DBB-16EABD943C7B}" srcOrd="1" destOrd="0" presId="urn:microsoft.com/office/officeart/2005/8/layout/venn2"/>
    <dgm:cxn modelId="{72219F7A-1834-4E47-BA98-A913C61B3CDD}" type="presParOf" srcId="{735E4D67-AA34-4C74-9ABA-A86920D83E52}" destId="{982CD420-DA3A-43C0-B2DC-8D7C4E0343C7}" srcOrd="1" destOrd="0" presId="urn:microsoft.com/office/officeart/2005/8/layout/venn2"/>
    <dgm:cxn modelId="{F4239333-1EB4-47B0-8359-F4C3138B3AEE}" type="presParOf" srcId="{982CD420-DA3A-43C0-B2DC-8D7C4E0343C7}" destId="{CBA6956F-A39E-437A-A1A2-DFC07698FEAB}" srcOrd="0" destOrd="0" presId="urn:microsoft.com/office/officeart/2005/8/layout/venn2"/>
    <dgm:cxn modelId="{A0C56CF3-4C73-44AE-9F63-652BA0FB4389}" type="presParOf" srcId="{982CD420-DA3A-43C0-B2DC-8D7C4E0343C7}" destId="{8F71CA64-30A3-4D94-A064-157D7608B7E3}" srcOrd="1" destOrd="0" presId="urn:microsoft.com/office/officeart/2005/8/layout/venn2"/>
    <dgm:cxn modelId="{23AF14A5-64EA-4BC2-9E48-2B8EAF41D078}" type="presParOf" srcId="{735E4D67-AA34-4C74-9ABA-A86920D83E52}" destId="{C5183AF3-0BC2-4CC3-ADC5-2A0D057C4F57}" srcOrd="2" destOrd="0" presId="urn:microsoft.com/office/officeart/2005/8/layout/venn2"/>
    <dgm:cxn modelId="{BA0468C4-0F22-44BE-B211-F9AB07860ECE}" type="presParOf" srcId="{C5183AF3-0BC2-4CC3-ADC5-2A0D057C4F57}" destId="{39842E8C-A6BD-4BB8-BF85-D9A7B1A43AB0}" srcOrd="0" destOrd="0" presId="urn:microsoft.com/office/officeart/2005/8/layout/venn2"/>
    <dgm:cxn modelId="{35AACC7C-04B9-4068-950A-1FEB7EF3D6F3}" type="presParOf" srcId="{C5183AF3-0BC2-4CC3-ADC5-2A0D057C4F57}" destId="{0E7FDE3B-D04D-4975-9F89-155B15568405}" srcOrd="1" destOrd="0" presId="urn:microsoft.com/office/officeart/2005/8/layout/venn2"/>
    <dgm:cxn modelId="{A0759B3F-4189-401D-B1DD-753DB7FC25EB}" type="presParOf" srcId="{735E4D67-AA34-4C74-9ABA-A86920D83E52}" destId="{96F3C26B-E9D2-447C-A59E-C9B6A36C341B}" srcOrd="3" destOrd="0" presId="urn:microsoft.com/office/officeart/2005/8/layout/venn2"/>
    <dgm:cxn modelId="{D3DD08CA-A0CC-4E91-B547-C3F271062387}" type="presParOf" srcId="{96F3C26B-E9D2-447C-A59E-C9B6A36C341B}" destId="{D252D5E9-0FF0-4BBB-8673-8A8F0CA4C2C6}" srcOrd="0" destOrd="0" presId="urn:microsoft.com/office/officeart/2005/8/layout/venn2"/>
    <dgm:cxn modelId="{4BF4FA1E-C36F-45FE-A191-8A6C8DBEAD6E}" type="presParOf" srcId="{96F3C26B-E9D2-447C-A59E-C9B6A36C341B}" destId="{08858B8C-272E-48E5-9336-A1512BEF4FF1}" srcOrd="1" destOrd="0" presId="urn:microsoft.com/office/officeart/2005/8/layout/venn2"/>
    <dgm:cxn modelId="{2B1C5EC3-3067-4D46-A6EA-0162C0C4922F}" type="presParOf" srcId="{735E4D67-AA34-4C74-9ABA-A86920D83E52}" destId="{86ADF8DE-E850-4877-98A1-B8BF407FB97D}" srcOrd="4" destOrd="0" presId="urn:microsoft.com/office/officeart/2005/8/layout/venn2"/>
    <dgm:cxn modelId="{B7FFEDAE-F44C-4075-9150-EE632779221E}" type="presParOf" srcId="{86ADF8DE-E850-4877-98A1-B8BF407FB97D}" destId="{D526FBCC-2E51-46B1-A63E-9B6A35B36823}" srcOrd="0" destOrd="0" presId="urn:microsoft.com/office/officeart/2005/8/layout/venn2"/>
    <dgm:cxn modelId="{B0C21E92-FEC2-41DF-ABF7-311B650670D1}" type="presParOf" srcId="{86ADF8DE-E850-4877-98A1-B8BF407FB97D}" destId="{A766BC7E-37A9-4F15-AB68-F3AAF4A35B48}" srcOrd="1" destOrd="0" presId="urn:microsoft.com/office/officeart/2005/8/layout/venn2"/>
    <dgm:cxn modelId="{8BAD6D13-CEF2-4D60-AA62-43602961185C}" type="presParOf" srcId="{735E4D67-AA34-4C74-9ABA-A86920D83E52}" destId="{5EF1E5A6-982B-4AE6-8A6B-C16CFAC575C5}" srcOrd="5" destOrd="0" presId="urn:microsoft.com/office/officeart/2005/8/layout/venn2"/>
    <dgm:cxn modelId="{18148D3A-D3A7-4C23-8274-4E8C666AD001}" type="presParOf" srcId="{5EF1E5A6-982B-4AE6-8A6B-C16CFAC575C5}" destId="{7ED20BB1-6362-4CCB-83A9-95028E00B122}" srcOrd="0" destOrd="0" presId="urn:microsoft.com/office/officeart/2005/8/layout/venn2"/>
    <dgm:cxn modelId="{30509CA3-560A-45BF-8C25-00CCD342D4F4}" type="presParOf" srcId="{5EF1E5A6-982B-4AE6-8A6B-C16CFAC575C5}" destId="{F0840E4E-83C2-4363-A14E-26F8E94AB043}" srcOrd="1" destOrd="0" presId="urn:microsoft.com/office/officeart/2005/8/layout/venn2"/>
    <dgm:cxn modelId="{3DDEBA13-781A-42F0-86FA-40D8A4D0A2D7}" type="presParOf" srcId="{735E4D67-AA34-4C74-9ABA-A86920D83E52}" destId="{824C74F2-7212-406E-B40C-D164028DD8F4}" srcOrd="6" destOrd="0" presId="urn:microsoft.com/office/officeart/2005/8/layout/venn2"/>
    <dgm:cxn modelId="{9EFBCDC6-98D7-4114-B189-5AC19AEE6410}" type="presParOf" srcId="{824C74F2-7212-406E-B40C-D164028DD8F4}" destId="{A532FB3D-9C76-478F-92D7-2748A33D8B35}" srcOrd="0" destOrd="0" presId="urn:microsoft.com/office/officeart/2005/8/layout/venn2"/>
    <dgm:cxn modelId="{C4EE3007-666C-4C05-8B24-FBDE939C248A}" type="presParOf" srcId="{824C74F2-7212-406E-B40C-D164028DD8F4}" destId="{B839622C-A9CB-4B64-BFA1-BE7794D7E7FC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F767C-C05E-4889-B3E1-EA6091DAF3BB}">
      <dsp:nvSpPr>
        <dsp:cNvPr id="0" name=""/>
        <dsp:cNvSpPr/>
      </dsp:nvSpPr>
      <dsp:spPr>
        <a:xfrm>
          <a:off x="770605" y="0"/>
          <a:ext cx="6667701" cy="482453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Синквейн</a:t>
          </a:r>
          <a:endParaRPr lang="ru-RU" sz="1400" kern="1200" dirty="0"/>
        </a:p>
      </dsp:txBody>
      <dsp:txXfrm>
        <a:off x="2854261" y="241226"/>
        <a:ext cx="2500388" cy="482453"/>
      </dsp:txXfrm>
    </dsp:sp>
    <dsp:sp modelId="{CBA6956F-A39E-437A-A1A2-DFC07698FEAB}">
      <dsp:nvSpPr>
        <dsp:cNvPr id="0" name=""/>
        <dsp:cNvSpPr/>
      </dsp:nvSpPr>
      <dsp:spPr>
        <a:xfrm>
          <a:off x="1198015" y="723680"/>
          <a:ext cx="5812880" cy="4100855"/>
        </a:xfrm>
        <a:prstGeom prst="ellipse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Тонкие и толстые вопросы</a:t>
          </a:r>
          <a:endParaRPr lang="ru-RU" sz="1400" kern="1200" dirty="0"/>
        </a:p>
      </dsp:txBody>
      <dsp:txXfrm>
        <a:off x="2851053" y="959479"/>
        <a:ext cx="2506804" cy="471598"/>
      </dsp:txXfrm>
    </dsp:sp>
    <dsp:sp modelId="{39842E8C-A6BD-4BB8-BF85-D9A7B1A43AB0}">
      <dsp:nvSpPr>
        <dsp:cNvPr id="0" name=""/>
        <dsp:cNvSpPr/>
      </dsp:nvSpPr>
      <dsp:spPr>
        <a:xfrm>
          <a:off x="1539947" y="1447360"/>
          <a:ext cx="5129017" cy="3377175"/>
        </a:xfrm>
        <a:prstGeom prst="ellips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Интеллект - карта</a:t>
          </a:r>
          <a:endParaRPr lang="ru-RU" sz="1400" kern="1200" dirty="0"/>
        </a:p>
      </dsp:txBody>
      <dsp:txXfrm>
        <a:off x="2777322" y="1680385"/>
        <a:ext cx="2654266" cy="466050"/>
      </dsp:txXfrm>
    </dsp:sp>
    <dsp:sp modelId="{D252D5E9-0FF0-4BBB-8673-8A8F0CA4C2C6}">
      <dsp:nvSpPr>
        <dsp:cNvPr id="0" name=""/>
        <dsp:cNvSpPr/>
      </dsp:nvSpPr>
      <dsp:spPr>
        <a:xfrm>
          <a:off x="1796393" y="2171041"/>
          <a:ext cx="4616125" cy="2653494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Ромашка Блума</a:t>
          </a:r>
          <a:endParaRPr lang="ru-RU" sz="1400" kern="1200" dirty="0"/>
        </a:p>
      </dsp:txBody>
      <dsp:txXfrm>
        <a:off x="2858102" y="2409855"/>
        <a:ext cx="2492707" cy="477629"/>
      </dsp:txXfrm>
    </dsp:sp>
    <dsp:sp modelId="{D526FBCC-2E51-46B1-A63E-9B6A35B36823}">
      <dsp:nvSpPr>
        <dsp:cNvPr id="0" name=""/>
        <dsp:cNvSpPr/>
      </dsp:nvSpPr>
      <dsp:spPr>
        <a:xfrm>
          <a:off x="2052851" y="2894721"/>
          <a:ext cx="4103209" cy="1929814"/>
        </a:xfrm>
        <a:prstGeom prst="ellips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Инсерт</a:t>
          </a:r>
          <a:endParaRPr lang="ru-RU" sz="1400" kern="1200" dirty="0"/>
        </a:p>
      </dsp:txBody>
      <dsp:txXfrm>
        <a:off x="2770912" y="3135948"/>
        <a:ext cx="2667086" cy="482453"/>
      </dsp:txXfrm>
    </dsp:sp>
    <dsp:sp modelId="{7ED20BB1-6362-4CCB-83A9-95028E00B122}">
      <dsp:nvSpPr>
        <dsp:cNvPr id="0" name=""/>
        <dsp:cNvSpPr/>
      </dsp:nvSpPr>
      <dsp:spPr>
        <a:xfrm>
          <a:off x="2394779" y="3618402"/>
          <a:ext cx="3419353" cy="1206134"/>
        </a:xfrm>
        <a:prstGeom prst="ellipse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Верно - неверно</a:t>
          </a:r>
          <a:endParaRPr lang="ru-RU" sz="1400" kern="1200" dirty="0"/>
        </a:p>
      </dsp:txBody>
      <dsp:txXfrm>
        <a:off x="2941875" y="3798719"/>
        <a:ext cx="2325160" cy="290678"/>
      </dsp:txXfrm>
    </dsp:sp>
    <dsp:sp modelId="{A532FB3D-9C76-478F-92D7-2748A33D8B35}">
      <dsp:nvSpPr>
        <dsp:cNvPr id="0" name=""/>
        <dsp:cNvSpPr/>
      </dsp:nvSpPr>
      <dsp:spPr>
        <a:xfrm>
          <a:off x="2736718" y="4100855"/>
          <a:ext cx="2735475" cy="723680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Дерево предсказаний</a:t>
          </a:r>
          <a:endParaRPr lang="ru-RU" sz="1400" kern="1200" dirty="0"/>
        </a:p>
      </dsp:txBody>
      <dsp:txXfrm>
        <a:off x="3137319" y="4281775"/>
        <a:ext cx="1934273" cy="361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FC81D5-215A-4C4F-801E-D8181763F537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40694-0D08-4C88-B123-73E0882F7F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09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40694-0D08-4C88-B123-73E0882F7F9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670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518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631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295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584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500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756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359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10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190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024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539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34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12" Type="http://schemas.openxmlformats.org/officeDocument/2006/relationships/image" Target="../media/image3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2.jpeg"/><Relationship Id="rId5" Type="http://schemas.openxmlformats.org/officeDocument/2006/relationships/image" Target="../media/image27.jpeg"/><Relationship Id="rId10" Type="http://schemas.openxmlformats.org/officeDocument/2006/relationships/image" Target="../media/image31.jpeg"/><Relationship Id="rId4" Type="http://schemas.openxmlformats.org/officeDocument/2006/relationships/image" Target="../media/image26.jpeg"/><Relationship Id="rId9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urait.ru/uploads/pdf_review/A4334891-912F-43F3-B697-C6735D9FD2D8.pdf" TargetMode="External"/><Relationship Id="rId2" Type="http://schemas.openxmlformats.org/officeDocument/2006/relationships/hyperlink" Target="https://nsportal.ru/shkola/sotsialnaya-pedagogika/library/2014/06/04/tafotekova-testovaya-metodika-diagnostiki-ustnoy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://psyjournals.ru/authors/54631.shtml" TargetMode="External"/><Relationship Id="rId4" Type="http://schemas.openxmlformats.org/officeDocument/2006/relationships/hyperlink" Target="http://www.&#1103;&#1089;&#1102;&#1082;&#1086;&#1074;&#1072;.&#1088;&#1092;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61" y="1484784"/>
            <a:ext cx="5980221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Загустайская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 (Муниципальное бюджетное образовательное учреждение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Загустайская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общеобразовательная школа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Селенгинского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района)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Занимаемая должность: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классов,15.08.2005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квалификационной категории: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Образование: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высшее,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БГУ 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ФНО,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2005 г,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классов; магистр,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БГУ ПИ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2016г, психолог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Стаж педагогической работы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13 лет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трудовой стаж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13 лет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 descr="F:\для метод совета\30 цоктоева тамара анатольевн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399" y="1124744"/>
            <a:ext cx="2880370" cy="43205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188640"/>
            <a:ext cx="84462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4000" b="1" dirty="0" err="1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Цоктоева</a:t>
            </a:r>
            <a:r>
              <a:rPr lang="ru-RU" sz="4000" b="1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Тамара Анатольевна </a:t>
            </a:r>
          </a:p>
        </p:txBody>
      </p:sp>
      <p:pic>
        <p:nvPicPr>
          <p:cNvPr id="6" name="Picture 6" descr="C:\Users\Таня\Desktop\СЕНТЯБРЬ\Доп. обр\education-infographics-template-4-step-option_7188-1171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DFCE0"/>
              </a:clrFrom>
              <a:clrTo>
                <a:srgbClr val="FDF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6" t="27041" r="20436" b="21032"/>
          <a:stretch/>
        </p:blipFill>
        <p:spPr bwMode="auto">
          <a:xfrm>
            <a:off x="7668344" y="5581804"/>
            <a:ext cx="1266911" cy="1276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990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Стратегии: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82563" indent="352425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кружок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(попеременное чтение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182563" indent="352425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Чтение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себя с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вопросами;</a:t>
            </a:r>
          </a:p>
          <a:p>
            <a:pPr marL="182563" indent="352425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Чтение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остановками;</a:t>
            </a:r>
          </a:p>
          <a:p>
            <a:pPr marL="182563" indent="352425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Вопросы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чтения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текста;</a:t>
            </a:r>
          </a:p>
          <a:p>
            <a:pPr marL="182563" indent="352425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Тайм- аут;</a:t>
            </a:r>
          </a:p>
          <a:p>
            <a:pPr marL="182563" indent="352425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Проверочный лист.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Таня\Desktop\ЯНВАРЬ\ЭМПАТИЯ\illustration-of-school-children-cartoon_29190-3346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1" t="53103" r="74662" b="-3103"/>
          <a:stretch/>
        </p:blipFill>
        <p:spPr bwMode="auto">
          <a:xfrm flipH="1">
            <a:off x="7524327" y="332656"/>
            <a:ext cx="1431329" cy="256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Таня\Desktop\ДЕКАБРЬ\САмоопределение\bcfbcf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57"/>
          <a:stretch/>
        </p:blipFill>
        <p:spPr bwMode="auto">
          <a:xfrm>
            <a:off x="5940152" y="4437112"/>
            <a:ext cx="3426996" cy="252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843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Методические приемы </a:t>
            </a:r>
            <a:b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смыслового чтения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5797152" y="2348880"/>
            <a:ext cx="7886700" cy="435133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Ассоциативный куст.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Читаем и спрашиваем.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91639024"/>
              </p:ext>
            </p:extLst>
          </p:nvPr>
        </p:nvGraphicFramePr>
        <p:xfrm>
          <a:off x="467544" y="1700808"/>
          <a:ext cx="820891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6" descr="C:\Users\Таня\Desktop\СЕНТЯБРЬ\Доп. обр\education-infographics-template-4-step-option_7188-1171.jpg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DFCE0"/>
              </a:clrFrom>
              <a:clrTo>
                <a:srgbClr val="FDF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6" t="27041" r="20436" b="21032"/>
          <a:stretch/>
        </p:blipFill>
        <p:spPr bwMode="auto">
          <a:xfrm>
            <a:off x="7884368" y="5800074"/>
            <a:ext cx="1029241" cy="103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69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564917"/>
              </p:ext>
            </p:extLst>
          </p:nvPr>
        </p:nvGraphicFramePr>
        <p:xfrm>
          <a:off x="179512" y="1484784"/>
          <a:ext cx="8820982" cy="4747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102"/>
                <a:gridCol w="864096"/>
                <a:gridCol w="792088"/>
                <a:gridCol w="792088"/>
                <a:gridCol w="792088"/>
                <a:gridCol w="864096"/>
                <a:gridCol w="864096"/>
                <a:gridCol w="720080"/>
                <a:gridCol w="1080120"/>
                <a:gridCol w="1152128"/>
              </a:tblGrid>
              <a:tr h="50100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Правильность чтения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Осознанность чтения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Выразительность чтения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3534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 ошибок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1-2 ошибок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3-4 ошибок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Главная мысль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Ответы на вопросы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Опер. словами из текста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Паузы 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Логические ударения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Интонация 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739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класс</a:t>
                      </a:r>
                    </a:p>
                    <a:p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739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класс</a:t>
                      </a:r>
                    </a:p>
                    <a:p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739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класс</a:t>
                      </a:r>
                      <a:endParaRPr lang="ru-RU" sz="18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67%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9512" y="188640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читательской компетенции и читательской активности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C:\Users\Таня\Desktop\СЕНТЯБРЬ\Доп. обр\education-infographics-template-4-step-option_7188-1171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DFCE0"/>
              </a:clrFrom>
              <a:clrTo>
                <a:srgbClr val="FDF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6" t="27041" r="20436" b="21032"/>
          <a:stretch/>
        </p:blipFill>
        <p:spPr bwMode="auto">
          <a:xfrm>
            <a:off x="7797929" y="5661248"/>
            <a:ext cx="1188045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306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результаты учащихся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9064625"/>
              </p:ext>
            </p:extLst>
          </p:nvPr>
        </p:nvGraphicFramePr>
        <p:xfrm>
          <a:off x="628648" y="1690691"/>
          <a:ext cx="8047807" cy="45516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3731"/>
                <a:gridCol w="611173"/>
                <a:gridCol w="611173"/>
                <a:gridCol w="611173"/>
                <a:gridCol w="611173"/>
                <a:gridCol w="611173"/>
                <a:gridCol w="611173"/>
                <a:gridCol w="611173"/>
                <a:gridCol w="611173"/>
                <a:gridCol w="611173"/>
                <a:gridCol w="611173"/>
                <a:gridCol w="611173"/>
                <a:gridCol w="611173"/>
              </a:tblGrid>
              <a:tr h="48380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Класс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язык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Литературное</a:t>
                      </a:r>
                      <a:r>
                        <a:rPr lang="ru-RU" sz="1600" b="1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чтение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Окружающий</a:t>
                      </a:r>
                      <a:r>
                        <a:rPr lang="ru-RU" sz="1600" b="1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мир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77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6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Кач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r>
                        <a:rPr lang="ru-RU" sz="16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Ср. б.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6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Кач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r>
                        <a:rPr lang="ru-RU" sz="16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Ср. б.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6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Кач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r>
                        <a:rPr lang="ru-RU" sz="16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Ср. б.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6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Кач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r>
                        <a:rPr lang="ru-RU" sz="1600" b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Ср. б.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97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84780" algn="l"/>
                          <a:tab pos="4408805" algn="l"/>
                        </a:tabLs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84780" algn="l"/>
                          <a:tab pos="4408805" algn="l"/>
                        </a:tabLs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84780" algn="l"/>
                          <a:tab pos="4408805" algn="l"/>
                        </a:tabLs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84780" algn="l"/>
                          <a:tab pos="4408805" algn="l"/>
                        </a:tabLs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84780" algn="l"/>
                          <a:tab pos="4408805" algn="l"/>
                        </a:tabLs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57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84780" algn="l"/>
                          <a:tab pos="4408805" algn="l"/>
                        </a:tabLs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3,5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84780" algn="l"/>
                          <a:tab pos="4408805" algn="l"/>
                        </a:tabLs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84780" algn="l"/>
                          <a:tab pos="4408805" algn="l"/>
                        </a:tabLs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97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84780" algn="l"/>
                          <a:tab pos="4408805" algn="l"/>
                        </a:tabLs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84780" algn="l"/>
                          <a:tab pos="4408805" algn="l"/>
                        </a:tabLs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84780" algn="l"/>
                          <a:tab pos="4408805" algn="l"/>
                        </a:tabLs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4,3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84780" algn="l"/>
                          <a:tab pos="4408805" algn="l"/>
                        </a:tabLs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4,4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97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84780" algn="l"/>
                          <a:tab pos="4408805" algn="l"/>
                        </a:tabLs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84780" algn="l"/>
                          <a:tab pos="4408805" algn="l"/>
                        </a:tabLs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84780" algn="l"/>
                          <a:tab pos="4408805" algn="l"/>
                        </a:tabLs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4,4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84780" algn="l"/>
                          <a:tab pos="4408805" algn="l"/>
                        </a:tabLs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4,4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1018423" y="-71134"/>
            <a:ext cx="1171838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6" descr="C:\Users\Таня\Desktop\СЕНТЯБРЬ\Доп. обр\education-infographics-template-4-step-option_7188-1171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DFCE0"/>
              </a:clrFrom>
              <a:clrTo>
                <a:srgbClr val="FDF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6" t="27041" r="20436" b="21032"/>
          <a:stretch/>
        </p:blipFill>
        <p:spPr bwMode="auto">
          <a:xfrm>
            <a:off x="7668344" y="5603609"/>
            <a:ext cx="1245265" cy="1254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837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сформированности универсальных учебных действий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8080044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6" descr="C:\Users\Таня\Desktop\СЕНТЯБРЬ\Доп. обр\education-infographics-template-4-step-option_7188-1171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DFCE0"/>
              </a:clrFrom>
              <a:clrTo>
                <a:srgbClr val="FDF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6" t="27041" r="20436" b="21032"/>
          <a:stretch/>
        </p:blipFill>
        <p:spPr bwMode="auto">
          <a:xfrm>
            <a:off x="7695394" y="5627124"/>
            <a:ext cx="1218213" cy="1227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99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717032"/>
            <a:ext cx="7786112" cy="287119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сформированности навыка смыслового чтения</a:t>
            </a: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.Поиск информации и понимание прочитанного.</a:t>
            </a: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1.Умение определять тему и главную мысль текста.</a:t>
            </a:r>
            <a:b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2.Умение составлять план текста.</a:t>
            </a:r>
            <a:b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3.Умение восстанавливать последовательность событий.</a:t>
            </a:r>
            <a:b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4.Умение отвечать на вопросы по содержанию текста.</a:t>
            </a:r>
            <a:b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5.Умение определять жанр текста.</a:t>
            </a:r>
            <a:b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.Преобразование и интерпретация информации.</a:t>
            </a: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6.Умение объяснять новые (незнакомые)слова.</a:t>
            </a:r>
            <a:b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.Оценка информации.</a:t>
            </a: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7.Умение выражать свое отношение к тексту или описываемым событиям.</a:t>
            </a:r>
            <a:endParaRPr lang="ru-RU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3147656"/>
              </p:ext>
            </p:extLst>
          </p:nvPr>
        </p:nvGraphicFramePr>
        <p:xfrm>
          <a:off x="1093519" y="0"/>
          <a:ext cx="793012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2" descr="E:\++++05 05 РАБОЧИЙ СТОЛ\ПРЕЗЕНТАЦИИ МИНСК\РЕФЛЕКСИЯ\64675632e71d2e19ad09b5797b07ae59-teacher-profession-cartoon-svg-by-vexel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44624" y="3429000"/>
            <a:ext cx="3505271" cy="350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61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886700" cy="50405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учащихся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7886700" cy="6840758"/>
          </a:xfrm>
        </p:spPr>
        <p:txBody>
          <a:bodyPr>
            <a:normAutofit fontScale="55000" lnSpcReduction="20000"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Михалева Олеся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Всероссийская научно-практическая конференция «Шаг в будущее» Номинация «Мои первые шаги в науке»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Михалева Олеся Победитель модульного конкурса международного уровня проектной деятельности.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Диплом 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степени. 2016 г</a:t>
            </a:r>
          </a:p>
          <a:p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Цоктоева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Айлана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Ученик года -2016. Диплом 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степени.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Михалева Олеся-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ервые шаги»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Галсанова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Алима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Феоктистова Лиза, Голохвастова Лиза- участие.</a:t>
            </a:r>
          </a:p>
          <a:p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Цоктоева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Айлана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XI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Всероссийская олимпиада по математике для 1-4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«Рыжий котенок»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Диплом 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степени 2016 г.</a:t>
            </a:r>
          </a:p>
          <a:p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Санжиев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Жамсо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турнир «Лесенка успеха»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место по математике.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Михалева Олеся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турнир «Лесенка успеха»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по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окружающему миру.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Михалева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Олеся 2015 г Международный конкурс «Я энциклопедия Я»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Диплом </a:t>
            </a:r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степени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Сетевые олимпиады «Русский медвежонок-языкознание для всех», Эвристическая олимпиада младших школьников  «Совенок», Всероссийский математический конкурс «Ребус», Всероссийская предметная олимпиада «Центр Знаний и технологий», Сайт ЦДО «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Снейл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Чемпионат начальной школы «Вундеркинд», «Слон», «Еж».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6" descr="C:\Users\Таня\Desktop\СЕНТЯБРЬ\Доп. обр\education-infographics-template-4-step-option_7188-1171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DFCE0"/>
              </a:clrFrom>
              <a:clrTo>
                <a:srgbClr val="FDF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6" t="27041" r="20436" b="21032"/>
          <a:stretch/>
        </p:blipFill>
        <p:spPr bwMode="auto">
          <a:xfrm>
            <a:off x="8073132" y="5786007"/>
            <a:ext cx="1029241" cy="103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65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Результаты учащихся</a:t>
            </a:r>
            <a:endParaRPr lang="ru-RU" dirty="0"/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813" y="124802"/>
            <a:ext cx="2104256" cy="305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6" t="7895" r="7122" b="7378"/>
          <a:stretch/>
        </p:blipFill>
        <p:spPr bwMode="auto">
          <a:xfrm>
            <a:off x="36962" y="129303"/>
            <a:ext cx="2260919" cy="3110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301" y="177413"/>
            <a:ext cx="2003419" cy="281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" name="Rectangle 36"/>
          <p:cNvSpPr>
            <a:spLocks noChangeArrowheads="1"/>
          </p:cNvSpPr>
          <p:nvPr/>
        </p:nvSpPr>
        <p:spPr bwMode="auto">
          <a:xfrm>
            <a:off x="145865" y="-15217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6" name="image81.jpe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85771" y="3999432"/>
            <a:ext cx="1957659" cy="2858884"/>
          </a:xfrm>
          <a:prstGeom prst="rect">
            <a:avLst/>
          </a:prstGeom>
        </p:spPr>
      </p:pic>
      <p:pic>
        <p:nvPicPr>
          <p:cNvPr id="65" name="Picture 3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70" y="2369946"/>
            <a:ext cx="2430774" cy="3045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059" y="2450151"/>
            <a:ext cx="2135928" cy="317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3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678" y="3144346"/>
            <a:ext cx="1991102" cy="3061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758" y="4047880"/>
            <a:ext cx="1951908" cy="267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653" y="108593"/>
            <a:ext cx="2132840" cy="3094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C:\Users\Таня\Desktop\СЕНТЯБРЬ\Доп. обр\education-infographics-template-4-step-option_7188-1171.jpg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DFCE0"/>
              </a:clrFrom>
              <a:clrTo>
                <a:srgbClr val="FDF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6" t="27041" r="20436" b="21032"/>
          <a:stretch/>
        </p:blipFill>
        <p:spPr bwMode="auto">
          <a:xfrm>
            <a:off x="7879387" y="5821216"/>
            <a:ext cx="1029241" cy="103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22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6207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педагогические достижения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610160" cy="526767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Республиканский практико-ориентированный семинар «Современный учитель в условиях модернизации образования»(2016 г).Доклад «Приемы мнемотехники»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ежрегиональные Рождественские образовательные чтения «Влияние семейного чтения на духовно-нравственное развитие младших школьников» (2017 г).</a:t>
            </a: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Региональный этап Международной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Ярмарки социально-педагогических инноваций в Саган-Нуре (2017,2019 г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Доклад «Методы эффективного чтения по Козловскому».</a:t>
            </a: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Районный семинар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учителей начальных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 «Смысловое чтение как основа формирования универсальных учебных действий у младших школьников»(2018 г).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методических разработок «А я делаю так…» Республиканской комплексной олимпиады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Lingua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-2018»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Кижинга. Доклад «Эффективные методы скорочтения».</a:t>
            </a: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Публикации в Международном журнале «Педагог» 2015-2019гг.</a:t>
            </a: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Активный пользователь сайтов «Современный учительский портал». </a:t>
            </a: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Персональные сайты на «Мультиуроке», в Социальной сети работников образования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nsportal.ru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Завуч.инфо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C:\Users\Таня\Desktop\СЕНТЯБРЬ\Доп. обр\education-infographics-template-4-step-option_7188-1171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DFCE0"/>
              </a:clrFrom>
              <a:clrTo>
                <a:srgbClr val="FDF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6" t="27041" r="20436" b="21032"/>
          <a:stretch/>
        </p:blipFill>
        <p:spPr bwMode="auto">
          <a:xfrm>
            <a:off x="7884368" y="5817481"/>
            <a:ext cx="1029241" cy="103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8453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8" t="13043" r="14155"/>
          <a:stretch/>
        </p:blipFill>
        <p:spPr>
          <a:xfrm>
            <a:off x="0" y="365126"/>
            <a:ext cx="9096764" cy="6132650"/>
          </a:xfrm>
        </p:spPr>
      </p:pic>
    </p:spTree>
    <p:extLst>
      <p:ext uri="{BB962C8B-B14F-4D97-AF65-F5344CB8AC3E}">
        <p14:creationId xmlns:p14="http://schemas.microsoft.com/office/powerpoint/2010/main" val="3870049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1514"/>
            <a:ext cx="7772400" cy="4032448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Методический семинар 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«</a:t>
            </a: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Смысловое чтение как основа формирования универсальных учебных действий у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младших школьников»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C:\Users\Таня\Desktop\ЯНВАРЬ\ТАЙМЛИНГ\2094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375" y="4005064"/>
            <a:ext cx="2958848" cy="264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C:\Users\Таня\Desktop\СЕНТЯБРЬ\Доп. обр\education-infographics-template-4-step-option_7188-1171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DFCE0"/>
              </a:clrFrom>
              <a:clrTo>
                <a:srgbClr val="FDF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6" t="27041" r="20436" b="21032"/>
          <a:stretch/>
        </p:blipFill>
        <p:spPr bwMode="auto">
          <a:xfrm>
            <a:off x="7452320" y="5285895"/>
            <a:ext cx="1560667" cy="157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6" r="6043"/>
          <a:stretch/>
        </p:blipFill>
        <p:spPr>
          <a:xfrm>
            <a:off x="158313" y="548680"/>
            <a:ext cx="8986598" cy="5616624"/>
          </a:xfrm>
        </p:spPr>
      </p:pic>
    </p:spTree>
    <p:extLst>
      <p:ext uri="{BB962C8B-B14F-4D97-AF65-F5344CB8AC3E}">
        <p14:creationId xmlns:p14="http://schemas.microsoft.com/office/powerpoint/2010/main" val="27758379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3" r="5730"/>
          <a:stretch/>
        </p:blipFill>
        <p:spPr>
          <a:xfrm>
            <a:off x="147858" y="548680"/>
            <a:ext cx="8848283" cy="5544616"/>
          </a:xfrm>
        </p:spPr>
      </p:pic>
    </p:spTree>
    <p:extLst>
      <p:ext uri="{BB962C8B-B14F-4D97-AF65-F5344CB8AC3E}">
        <p14:creationId xmlns:p14="http://schemas.microsoft.com/office/powerpoint/2010/main" val="2266695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947" y="6665913"/>
            <a:ext cx="32318" cy="44450"/>
          </a:xfrm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 flipV="1">
            <a:off x="1779477" y="534194"/>
            <a:ext cx="9072876" cy="734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" name="Rectangle 37"/>
          <p:cNvSpPr>
            <a:spLocks noChangeArrowheads="1"/>
          </p:cNvSpPr>
          <p:nvPr/>
        </p:nvSpPr>
        <p:spPr bwMode="auto">
          <a:xfrm flipV="1">
            <a:off x="1535966" y="0"/>
            <a:ext cx="7608033" cy="12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0" name="Rectangle 48"/>
          <p:cNvSpPr>
            <a:spLocks noChangeArrowheads="1"/>
          </p:cNvSpPr>
          <p:nvPr/>
        </p:nvSpPr>
        <p:spPr bwMode="auto">
          <a:xfrm flipV="1">
            <a:off x="1331640" y="0"/>
            <a:ext cx="7812360" cy="1628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2" name="Picture 3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798" y="90060"/>
            <a:ext cx="1506355" cy="235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96" y="102738"/>
            <a:ext cx="1923331" cy="307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12" y="345707"/>
            <a:ext cx="1969239" cy="303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3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524" y="114909"/>
            <a:ext cx="1967370" cy="31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9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126" b="2264"/>
          <a:stretch/>
        </p:blipFill>
        <p:spPr bwMode="auto">
          <a:xfrm>
            <a:off x="4053750" y="723114"/>
            <a:ext cx="1789181" cy="25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Users\Таня\Desktop\СЕНТЯБРЬ\Доп. обр\education-infographics-template-4-step-option_7188-1171.jpg"/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DFCE0"/>
              </a:clrFrom>
              <a:clrTo>
                <a:srgbClr val="FDF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6" t="27041" r="20436" b="21032"/>
          <a:stretch/>
        </p:blipFill>
        <p:spPr bwMode="auto">
          <a:xfrm>
            <a:off x="7884367" y="5821216"/>
            <a:ext cx="1029241" cy="103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11" y="3361233"/>
            <a:ext cx="2332467" cy="32080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3" r="4597" b="3163"/>
          <a:stretch/>
        </p:blipFill>
        <p:spPr>
          <a:xfrm>
            <a:off x="1958310" y="3784828"/>
            <a:ext cx="2160240" cy="31041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8" r="4869" b="4824"/>
          <a:stretch/>
        </p:blipFill>
        <p:spPr>
          <a:xfrm>
            <a:off x="3700138" y="3378574"/>
            <a:ext cx="2232249" cy="31409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83149" y="4075452"/>
            <a:ext cx="2966047" cy="225932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43092" y="2449719"/>
            <a:ext cx="2989919" cy="1992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0491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95536" y="537649"/>
            <a:ext cx="853244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Рекомендации: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выбирать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наиболее рациональные  виды чтения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усвоения  учащимися нового материала;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формировать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у учащихся интерес  к чтению путем внедрения  нестандартных форм и методов работы с текстом;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пределять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характер деятельности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различных групп 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учащихся  при работе с учебником;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предвидеть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     возможные     затруднения    учащихся в тех или иных видах учебной деятельности;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повышать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уровень самостоятельности учащихся в чтении по мере их  продвижения вперед;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организовывать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     различные  виды деятельности учащихся с целью развития у них творческого мышления;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обучать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      самоконтролю   и  самоорганизации    в различных  видах деятельности.</a:t>
            </a:r>
          </a:p>
        </p:txBody>
      </p:sp>
      <p:pic>
        <p:nvPicPr>
          <p:cNvPr id="3" name="Picture 4" descr="C:\Users\Таня\Desktop\СЕНТЯБРЬ\ЛЭПБУК\pirate-story-book_1051-55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76C2CF"/>
              </a:clrFrom>
              <a:clrTo>
                <a:srgbClr val="76C2C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731" y="116632"/>
            <a:ext cx="1843245" cy="184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3235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86700" cy="68761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информации и образовательные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047806" cy="659735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Ананьев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Б. Г. Анализ трудностей в процессе овладения детьми чтением и письмом [Текст] / Б. Г. Ананьев // Известия АПН РСФСР. </a:t>
            </a:r>
            <a:r>
              <a:rPr lang="ru-RU" sz="1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70. – М., 1955. – С.104-148.</a:t>
            </a:r>
          </a:p>
          <a:p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Асмолов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А. Г. Как проектировать универсальные учебные действия в начальной школе. От действия к мысли: пособие для учителя [Текст] / А. Г. </a:t>
            </a:r>
            <a:r>
              <a:rPr lang="ru-RU" sz="1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Асмолов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Г. В. </a:t>
            </a:r>
            <a:r>
              <a:rPr lang="ru-RU" sz="1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Бурменская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И. А. Володарская. – М.: Просвещение, 2011. – 152 с. 14.</a:t>
            </a:r>
          </a:p>
          <a:p>
            <a:r>
              <a:rPr lang="ru-RU" sz="14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Атрохова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Т. В. Динамика психологической структуры смыслового чтения как деятельности (в начальной школе) [Текст] / Т. В. </a:t>
            </a:r>
            <a:r>
              <a:rPr lang="ru-RU" sz="1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Атрохова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Ярославский педагогический вестник. Психолого-педагогические науки: научный журнал. – Ярославль: Изд-во ЯГПУ, 2014. – № 3 – Т. 2 – С.257-263.</a:t>
            </a:r>
          </a:p>
          <a:p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Лалаева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Р. И. Нарушения чтения и пути их коррекции у младших школьников [Текст]: учебное пособие / Р. И. </a:t>
            </a:r>
            <a:r>
              <a:rPr lang="ru-RU" sz="1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Лалаева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СПб.: СОЮЗ, 1998. – 224 с. 137</a:t>
            </a:r>
          </a:p>
          <a:p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Д. Б. Как научить детей читать [Текст] / Д. Б. </a:t>
            </a:r>
            <a:r>
              <a:rPr lang="ru-RU" sz="1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Психическое развитие в детских возрастах: Избранные психологические труды. – М.: Издательство «Институт практической психологии», Воронеж: НПО «МОДЭК», 1997. – С.323–349.</a:t>
            </a:r>
          </a:p>
          <a:p>
            <a:pPr>
              <a:defRPr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Федеральный государственный образовательный стандарт начального общего образования // [Электронный ресурс] http://standart edu.ru/</a:t>
            </a:r>
            <a:r>
              <a:rPr lang="ru-RU" sz="1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catalog.aspx?CatalogId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=959.</a:t>
            </a:r>
          </a:p>
          <a:p>
            <a:pPr>
              <a:defRPr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Бондаренко Г. И. Развитие умений смыслового чтения в начальной школе / Г. И. Бондаренко // Начальная школа плюс: до и после // Электронный ресурс www.school 2100.ru</a:t>
            </a:r>
          </a:p>
          <a:p>
            <a:pPr>
              <a:defRPr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Климанова Л. Обучение чтению в начальных классах//Школа 2013</a:t>
            </a:r>
          </a:p>
          <a:p>
            <a:pPr>
              <a:defRPr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Львов М.Р., Горецкий В.Г. Сосновская О.В. Методика преподавания русского языка в начальных классах. – М.: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</a:p>
          <a:p>
            <a:r>
              <a:rPr lang="en-US" sz="1400" dirty="0" smtClean="0">
                <a:hlinkClick r:id="rId2"/>
              </a:rPr>
              <a:t>https</a:t>
            </a:r>
            <a:r>
              <a:rPr lang="en-US" sz="1400" dirty="0">
                <a:hlinkClick r:id="rId2"/>
              </a:rPr>
              <a:t>://nsportal.ru/shkola/sotsialnaya-pedagogika/library/2014/06/04/tafotekova-testovaya-metodika-diagnostiki-ustnoy</a:t>
            </a:r>
            <a:endParaRPr lang="ru-RU" sz="1400" dirty="0"/>
          </a:p>
          <a:p>
            <a:r>
              <a:rPr lang="en-US" sz="1400" dirty="0">
                <a:hlinkClick r:id="rId3"/>
              </a:rPr>
              <a:t>https://urait.ru/uploads/pdf_review/A4334891-912F-43F3-B697-C6735D9FD2D8.pdf</a:t>
            </a:r>
            <a:r>
              <a:rPr lang="ru-RU" sz="1400" dirty="0"/>
              <a:t> </a:t>
            </a:r>
            <a:endParaRPr lang="ru-RU" sz="1400" dirty="0" smtClean="0"/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://www.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ясюкова.рф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://psyjournals.ru/authors/54631.shtml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1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6" descr="C:\Users\Таня\Desktop\СЕНТЯБРЬ\Доп. обр\education-infographics-template-4-step-option_7188-1171.jp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DFCE0"/>
              </a:clrFrom>
              <a:clrTo>
                <a:srgbClr val="FDF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6" t="27041" r="20436" b="21032"/>
          <a:stretch/>
        </p:blipFill>
        <p:spPr bwMode="auto">
          <a:xfrm>
            <a:off x="7884368" y="5818193"/>
            <a:ext cx="1029241" cy="103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2559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1983" y="908720"/>
            <a:ext cx="5977971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8" y="2347280"/>
            <a:ext cx="4610823" cy="4092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2411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836712"/>
            <a:ext cx="8075240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Смысловое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представляет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собой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комплексное УУД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состоящее из:</a:t>
            </a:r>
          </a:p>
          <a:p>
            <a:pPr lvl="0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осмысления цели чтения (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чего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?),</a:t>
            </a:r>
          </a:p>
          <a:p>
            <a:pPr lvl="0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умения выбирать вид чтения в зависимости от его цели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как? каким образом?),</a:t>
            </a:r>
          </a:p>
          <a:p>
            <a:pPr lvl="0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умения определять основную и второстепенную информацию.</a:t>
            </a:r>
          </a:p>
          <a:p>
            <a:pPr lvl="0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умения свободно ориентироваться и воспринимать тексты различных стилей,</a:t>
            </a:r>
          </a:p>
          <a:p>
            <a:pPr lvl="0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умения адекватно оценивать информацию, полученную из текста. </a:t>
            </a:r>
          </a:p>
        </p:txBody>
      </p:sp>
      <p:pic>
        <p:nvPicPr>
          <p:cNvPr id="4" name="Picture 2" descr="C:\Users\Таня\Desktop\ДЕКАБРЬ\САмоопределение\businessman-entrepreneur-working-at-office-desk_3446-678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75"/>
          <a:stretch/>
        </p:blipFill>
        <p:spPr bwMode="auto">
          <a:xfrm flipH="1">
            <a:off x="5436096" y="4699913"/>
            <a:ext cx="3095074" cy="254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946" y="1988270"/>
            <a:ext cx="7886700" cy="435133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Происходят глобальные процессы информатизации общества, увеличение с каждым годом в геометрической прогрессии количества текстовой информации, предъявление новых требований к ее анализу, систематизации и скорости ее переработки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проблема обучения чтению становится наиболее актуальной в свете модернизации общего образования.</a:t>
            </a:r>
          </a:p>
          <a:p>
            <a:pPr lvl="0" algn="just">
              <a:lnSpc>
                <a:spcPct val="150000"/>
              </a:lnSpc>
            </a:pPr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37169" y="232502"/>
            <a:ext cx="1871905" cy="1907838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5" name="Picture 5" descr="C:\Users\Таня\Desktop\ОКТЯБРЬ\Школьная оценка\global-education-concept_23-2147504571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DBD6D3"/>
              </a:clrFrom>
              <a:clrTo>
                <a:srgbClr val="DBD6D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5" t="9999" r="10863" b="12968"/>
          <a:stretch/>
        </p:blipFill>
        <p:spPr bwMode="auto">
          <a:xfrm>
            <a:off x="467544" y="404664"/>
            <a:ext cx="1647298" cy="163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Таня\Desktop\СЕНТЯБРЬ\Доп. обр\education-infographics-template-4-step-option_7188-1171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DFCE0"/>
              </a:clrFrom>
              <a:clrTo>
                <a:srgbClr val="FDF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6" t="27041" r="20436" b="21032"/>
          <a:stretch/>
        </p:blipFill>
        <p:spPr bwMode="auto">
          <a:xfrm>
            <a:off x="7884367" y="5821216"/>
            <a:ext cx="1029241" cy="103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887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45855"/>
            <a:ext cx="7992888" cy="10129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игрового сопровождения работы младших школьников с текстом: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6463" y="1052191"/>
            <a:ext cx="8208912" cy="4751809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 хлопками; 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текста с прикрытой нижней половиной каждой строки; 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слов с повтором; 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выбрасывание кулачков; 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 выделением ключевого по смыслу слова; 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«половины» каждого слова; 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текста с добавлением слов;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 заменой некоторых слов или словосочетаний исходного текста на синонимичные конструкции.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Василевская\Desktop\детсад\1231923360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0" y="37967"/>
            <a:ext cx="857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Users\Таня\Desktop\СЕНТЯБРЬ\Доп. обр\education-infographics-template-4-step-option_7188-1171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DFCE0"/>
              </a:clrFrom>
              <a:clrTo>
                <a:srgbClr val="FDF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6" t="27041" r="20436" b="21032"/>
          <a:stretch/>
        </p:blipFill>
        <p:spPr bwMode="auto">
          <a:xfrm>
            <a:off x="7907524" y="5821216"/>
            <a:ext cx="1029241" cy="103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28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Стратегиальный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к обучению чтению Н. Н. </a:t>
            </a:r>
            <a:r>
              <a:rPr lang="ru-RU" sz="36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Сметанниковой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348880"/>
            <a:ext cx="78867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с текстом: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этап. Работа с текстом до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чтения (</a:t>
            </a:r>
            <a:r>
              <a:rPr lang="ru-RU" sz="32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предтекстовый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этап. Работа с текстом во время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чтения (текстовый)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III этап. Работа с текстом после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чтения (</a:t>
            </a:r>
            <a:r>
              <a:rPr lang="ru-RU" sz="32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послетекстовый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/>
          </a:p>
        </p:txBody>
      </p:sp>
      <p:pic>
        <p:nvPicPr>
          <p:cNvPr id="4" name="Picture 2" descr="C:\Users\Таня\Desktop\ДЕКАБРЬ\Воспитательная система класса\335710-P9Z3BM-19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29654"/>
            <a:ext cx="1495040" cy="1599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978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 этап. Работа с текстом до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чтения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03648"/>
            <a:ext cx="7715200" cy="568863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Антиципация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(предвосхищение, предугадывание предстоящего чтения). </a:t>
            </a:r>
          </a:p>
          <a:p>
            <a:pPr>
              <a:buNone/>
            </a:pPr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11113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Определение смысловой, тематической, эмоциональной направленности текста, выделение его героев по названию произведения, имени автора, ключевым словам, предшествующей тексту иллюстрации с опорой на читательский опыт.</a:t>
            </a:r>
          </a:p>
          <a:p>
            <a:pPr indent="11113">
              <a:buNone/>
            </a:pPr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    Постановка  целей  урока.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4" descr="C:\Users\Таня\Desktop\ЯНВАРЬ\ЭМПАТИЯ\f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80112" y="4221088"/>
            <a:ext cx="2884114" cy="2884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 этап. </a:t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текстом во время чтения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568952" cy="564400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Первичное чтение текста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 Самостоятельное чтение в классе или чтение - слушание, или комбинированное чтение (на выбор учителя) в соответствии с особенностями текста, возрастными и индивидуальными возможностями учащихся. Выявление первичного восприятия. Выявление совпадений первоначальных предположений учащихся с содержанием, эмоциональной окраской прочитанного текста.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Перечитывание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текста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Медленное «вдумчивое» повторное чтение (всего текста или его отдельных фрагментов).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текста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(приемы: диалог с автором через текст, комментированное чтение, беседа по прочитанному, выделение ключевых слов, предложений, абзацев, смысловых частей и проч.). Постановка уточняющего вопроса к каждой смысловой части.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Беседа по содержанию текста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Обобщение прочитанного. Постановка к тексту обобщающих вопросов. Обращение (в случае необходимости) к отдельным фрагментам текста.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Выразительное чтение.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C:\Users\Таня\Desktop\СЕНТЯБРЬ\Доп. обр\education-infographics-template-4-step-option_7188-1171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DFCE0"/>
              </a:clrFrom>
              <a:clrTo>
                <a:srgbClr val="FDF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6" t="27041" r="20436" b="21032"/>
          <a:stretch/>
        </p:blipFill>
        <p:spPr bwMode="auto">
          <a:xfrm>
            <a:off x="7956376" y="5809402"/>
            <a:ext cx="1029241" cy="103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III этап. Работа с текстом после чтения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76064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Концептуальная (смысловая) беседа по тексту</a:t>
            </a:r>
            <a:r>
              <a:rPr lang="ru-RU" sz="2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Коллективное обсуждение прочитанного, дискуссия. Соотнесение читательских интерпретаций (истолкований, оценок) произведения с авторской позицией. Выявление и формулирование основной идеи текста или совокупности его главных смыслов.</a:t>
            </a:r>
          </a:p>
          <a:p>
            <a:pPr algn="just">
              <a:buNone/>
            </a:pPr>
            <a:r>
              <a:rPr lang="ru-RU" sz="2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Знакомство с писателем</a:t>
            </a:r>
            <a:r>
              <a:rPr lang="ru-RU" sz="2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Рассказ о писателе. Беседа о личности писателя. Работа с материалами учебника, дополнительными источниками.</a:t>
            </a:r>
          </a:p>
          <a:p>
            <a:pPr algn="just">
              <a:buNone/>
            </a:pPr>
            <a:r>
              <a:rPr lang="ru-RU" sz="2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заглавием, иллюстрациями.</a:t>
            </a:r>
            <a:r>
              <a:rPr lang="ru-RU" sz="2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Обсуждение смысла заглавия. Обращение учащихся к готовым иллюстрациям. Соотнесение видения художника с читательским представлением.</a:t>
            </a:r>
          </a:p>
          <a:p>
            <a:pPr>
              <a:buNone/>
            </a:pPr>
            <a:r>
              <a:rPr lang="ru-RU" sz="2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Творческие задания</a:t>
            </a:r>
            <a:r>
              <a:rPr lang="ru-RU" sz="2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опирающиеся на какую-либо сферу читательской деятельности учащихся (эмоции, воображение, осмысление содержания, художественной формы).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6" descr="C:\Users\Таня\Desktop\СЕНТЯБРЬ\Доп. обр\education-infographics-template-4-step-option_7188-1171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DFCE0"/>
              </a:clrFrom>
              <a:clrTo>
                <a:srgbClr val="FDFC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6" t="27041" r="20436" b="21032"/>
          <a:stretch/>
        </p:blipFill>
        <p:spPr bwMode="auto">
          <a:xfrm>
            <a:off x="8114759" y="5821216"/>
            <a:ext cx="1029241" cy="103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2056</TotalTime>
  <Words>1086</Words>
  <Application>Microsoft Office PowerPoint</Application>
  <PresentationFormat>Экран (4:3)</PresentationFormat>
  <Paragraphs>232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  Методический семинар  «Смысловое чтение как основа формирования универсальных учебных действий у младших школьников» </vt:lpstr>
      <vt:lpstr>Презентация PowerPoint</vt:lpstr>
      <vt:lpstr>Актуальность</vt:lpstr>
      <vt:lpstr>Приемы игрового сопровождения работы младших школьников с текстом:  </vt:lpstr>
      <vt:lpstr>Стратегиальный подход к обучению чтению Н. Н. Сметанниковой</vt:lpstr>
      <vt:lpstr>I этап. Работа с текстом до чтения</vt:lpstr>
      <vt:lpstr>     II этап.  Работа с текстом во время чтения </vt:lpstr>
      <vt:lpstr> III этап. Работа с текстом после чтения</vt:lpstr>
      <vt:lpstr>Стратегии:</vt:lpstr>
      <vt:lpstr>Методические приемы  развития смыслового чтения</vt:lpstr>
      <vt:lpstr>Презентация PowerPoint</vt:lpstr>
      <vt:lpstr>Предметные результаты учащихся </vt:lpstr>
      <vt:lpstr>Уровень сформированности универсальных учебных действий</vt:lpstr>
      <vt:lpstr>Критерии оценивания сформированности навыка смыслового чтения I.Поиск информации и понимание прочитанного. 1.Умение определять тему и главную мысль текста. 2.Умение составлять план текста. 3.Умение восстанавливать последовательность событий. 4.Умение отвечать на вопросы по содержанию текста. 5.Умение определять жанр текста. II.Преобразование и интерпретация информации. 6.Умение объяснять новые (незнакомые)слова. III.Оценка информации. 7.Умение выражать свое отношение к тексту или описываемым событиям.</vt:lpstr>
      <vt:lpstr>Результаты учащихся</vt:lpstr>
      <vt:lpstr>Результаты учащихся</vt:lpstr>
      <vt:lpstr>Собственные педагогические достижения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информации и образовательные ресурсы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 смыслового чтения  в начальной школе</dc:title>
  <dc:creator>dns</dc:creator>
  <cp:lastModifiedBy>андрей</cp:lastModifiedBy>
  <cp:revision>103</cp:revision>
  <dcterms:created xsi:type="dcterms:W3CDTF">2016-01-17T06:26:07Z</dcterms:created>
  <dcterms:modified xsi:type="dcterms:W3CDTF">2019-04-01T12:09:20Z</dcterms:modified>
</cp:coreProperties>
</file>