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186" y="1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64FE-2D56-48A4-AB17-6975F1F5DE56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2C3E-0ADE-4C3D-BF37-30C7D42E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10770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64FE-2D56-48A4-AB17-6975F1F5DE56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2C3E-0ADE-4C3D-BF37-30C7D42E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6586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64FE-2D56-48A4-AB17-6975F1F5DE56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2C3E-0ADE-4C3D-BF37-30C7D42E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607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64FE-2D56-48A4-AB17-6975F1F5DE56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2C3E-0ADE-4C3D-BF37-30C7D42E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78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64FE-2D56-48A4-AB17-6975F1F5DE56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2C3E-0ADE-4C3D-BF37-30C7D42E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0704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64FE-2D56-48A4-AB17-6975F1F5DE56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2C3E-0ADE-4C3D-BF37-30C7D42E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03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64FE-2D56-48A4-AB17-6975F1F5DE56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2C3E-0ADE-4C3D-BF37-30C7D42E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006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64FE-2D56-48A4-AB17-6975F1F5DE56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2C3E-0ADE-4C3D-BF37-30C7D42E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374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64FE-2D56-48A4-AB17-6975F1F5DE56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2C3E-0ADE-4C3D-BF37-30C7D42E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892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64FE-2D56-48A4-AB17-6975F1F5DE56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2C3E-0ADE-4C3D-BF37-30C7D42E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3896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564FE-2D56-48A4-AB17-6975F1F5DE56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3F2C3E-0ADE-4C3D-BF37-30C7D42E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360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564FE-2D56-48A4-AB17-6975F1F5DE56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3F2C3E-0ADE-4C3D-BF37-30C7D42EE48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659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332656"/>
            <a:ext cx="5616624" cy="3096344"/>
          </a:xfrm>
        </p:spPr>
        <p:txBody>
          <a:bodyPr>
            <a:normAutofit fontScale="90000"/>
          </a:bodyPr>
          <a:lstStyle/>
          <a:p>
            <a:r>
              <a:rPr lang="ru-RU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Есть у истории один</a:t>
            </a:r>
            <a:br>
              <a:rPr lang="ru-RU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Непререкаемый закон:</a:t>
            </a:r>
            <a:br>
              <a:rPr lang="ru-RU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</a:t>
            </a:r>
            <a:r>
              <a:rPr lang="ru-RU" sz="3600" i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предан Родине </a:t>
            </a:r>
            <a:r>
              <a:rPr lang="ru-RU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своей –</a:t>
            </a:r>
            <a:br>
              <a:rPr lang="ru-RU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борьбе не будет побеждён!</a:t>
            </a:r>
            <a:br>
              <a:rPr lang="ru-RU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(С. </a:t>
            </a:r>
            <a:r>
              <a:rPr lang="ru-RU" sz="3600" i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Вургун</a:t>
            </a:r>
            <a:r>
              <a:rPr lang="ru-RU" sz="3600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br>
              <a:rPr lang="ru-RU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08078731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30000" b="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95736" y="260648"/>
            <a:ext cx="6779096" cy="612068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3800" b="1" dirty="0">
                <a:latin typeface="Arial Black" panose="020B0A04020102020204" pitchFamily="34" charset="0"/>
              </a:rPr>
              <a:t>(…….)!В этом слове – весомость, </a:t>
            </a:r>
          </a:p>
          <a:p>
            <a:pPr marL="0" indent="0" algn="ctr">
              <a:buNone/>
            </a:pPr>
            <a:r>
              <a:rPr lang="ru-RU" sz="3800" b="1" dirty="0">
                <a:latin typeface="Arial Black" panose="020B0A04020102020204" pitchFamily="34" charset="0"/>
              </a:rPr>
              <a:t>                      размах, высота.</a:t>
            </a:r>
          </a:p>
          <a:p>
            <a:pPr marL="0" indent="0" algn="ctr">
              <a:buNone/>
            </a:pPr>
            <a:r>
              <a:rPr lang="ru-RU" sz="3800" b="1" dirty="0">
                <a:latin typeface="Arial Black" panose="020B0A04020102020204" pitchFamily="34" charset="0"/>
              </a:rPr>
              <a:t>Тот достоин его,</a:t>
            </a:r>
          </a:p>
          <a:p>
            <a:pPr marL="0" indent="0" algn="ctr">
              <a:buNone/>
            </a:pPr>
            <a:r>
              <a:rPr lang="ru-RU" sz="3800" b="1" dirty="0">
                <a:latin typeface="Arial Black" panose="020B0A04020102020204" pitchFamily="34" charset="0"/>
              </a:rPr>
              <a:t>Чья душа пред Отчизной чиста.</a:t>
            </a:r>
          </a:p>
          <a:p>
            <a:pPr marL="0" indent="0" algn="ctr">
              <a:buNone/>
            </a:pPr>
            <a:r>
              <a:rPr lang="ru-RU" sz="3800" b="1" dirty="0">
                <a:latin typeface="Arial Black" panose="020B0A04020102020204" pitchFamily="34" charset="0"/>
              </a:rPr>
              <a:t>(……) !</a:t>
            </a:r>
          </a:p>
          <a:p>
            <a:pPr marL="0" indent="0" algn="ctr">
              <a:buNone/>
            </a:pPr>
            <a:r>
              <a:rPr lang="ru-RU" sz="3800" b="1" dirty="0">
                <a:latin typeface="Arial Black" panose="020B0A04020102020204" pitchFamily="34" charset="0"/>
              </a:rPr>
              <a:t>Нет, не титул наследный, </a:t>
            </a:r>
          </a:p>
          <a:p>
            <a:pPr marL="0" indent="0" algn="ctr">
              <a:buNone/>
            </a:pPr>
            <a:r>
              <a:rPr lang="ru-RU" sz="3800" b="1" dirty="0">
                <a:latin typeface="Arial Black" panose="020B0A04020102020204" pitchFamily="34" charset="0"/>
              </a:rPr>
              <a:t>а гордое званье:</a:t>
            </a:r>
          </a:p>
          <a:p>
            <a:pPr marL="0" indent="0" algn="ctr">
              <a:buNone/>
            </a:pPr>
            <a:r>
              <a:rPr lang="ru-RU" sz="3800" b="1" dirty="0">
                <a:latin typeface="Arial Black" panose="020B0A04020102020204" pitchFamily="34" charset="0"/>
              </a:rPr>
              <a:t>В нём и совесть и честь,</a:t>
            </a:r>
          </a:p>
          <a:p>
            <a:pPr marL="0" indent="0" algn="ctr">
              <a:buNone/>
            </a:pPr>
            <a:r>
              <a:rPr lang="ru-RU" sz="3800" b="1" dirty="0">
                <a:latin typeface="Arial Black" panose="020B0A04020102020204" pitchFamily="34" charset="0"/>
              </a:rPr>
              <a:t>И родного народа признанье.</a:t>
            </a:r>
          </a:p>
          <a:p>
            <a:pPr marL="0" indent="0" algn="ctr">
              <a:buNone/>
            </a:pPr>
            <a:r>
              <a:rPr lang="ru-RU" sz="3800" b="1" dirty="0">
                <a:latin typeface="Arial Black" panose="020B0A04020102020204" pitchFamily="34" charset="0"/>
              </a:rPr>
              <a:t>(……) !</a:t>
            </a:r>
          </a:p>
          <a:p>
            <a:pPr marL="0" indent="0" algn="ctr">
              <a:buNone/>
            </a:pPr>
            <a:r>
              <a:rPr lang="ru-RU" sz="3800" b="1" dirty="0">
                <a:latin typeface="Arial Black" panose="020B0A04020102020204" pitchFamily="34" charset="0"/>
              </a:rPr>
              <a:t>Путь твой пламенно прям</a:t>
            </a:r>
          </a:p>
          <a:p>
            <a:pPr marL="0" indent="0" algn="ctr">
              <a:buNone/>
            </a:pPr>
            <a:r>
              <a:rPr lang="ru-RU" sz="3800" b="1" dirty="0">
                <a:latin typeface="Arial Black" panose="020B0A04020102020204" pitchFamily="34" charset="0"/>
              </a:rPr>
              <a:t>В раскалённости нынешних дней.</a:t>
            </a:r>
          </a:p>
          <a:p>
            <a:pPr marL="0" indent="0" algn="ctr">
              <a:buNone/>
            </a:pPr>
            <a:r>
              <a:rPr lang="ru-RU" sz="3800" b="1" dirty="0">
                <a:latin typeface="Arial Black" panose="020B0A04020102020204" pitchFamily="34" charset="0"/>
              </a:rPr>
              <a:t>Нелегко стать мужчиной,</a:t>
            </a:r>
          </a:p>
          <a:p>
            <a:pPr marL="0" indent="0" algn="ctr">
              <a:buNone/>
            </a:pPr>
            <a:r>
              <a:rPr lang="ru-RU" sz="3800" b="1" dirty="0">
                <a:latin typeface="Arial Black" panose="020B0A04020102020204" pitchFamily="34" charset="0"/>
              </a:rPr>
              <a:t>(………) стать –</a:t>
            </a:r>
          </a:p>
          <a:p>
            <a:pPr marL="0" indent="0" algn="ctr">
              <a:buNone/>
            </a:pPr>
            <a:r>
              <a:rPr lang="ru-RU" sz="3800" b="1" dirty="0">
                <a:latin typeface="Arial Black" panose="020B0A04020102020204" pitchFamily="34" charset="0"/>
              </a:rPr>
              <a:t>                        много трудней!</a:t>
            </a:r>
          </a:p>
          <a:p>
            <a:pPr marL="0" indent="0" algn="ctr">
              <a:buNone/>
            </a:pPr>
            <a:r>
              <a:rPr lang="ru-RU" sz="3800" b="1" dirty="0">
                <a:latin typeface="Arial Black" panose="020B0A04020102020204" pitchFamily="34" charset="0"/>
              </a:rPr>
              <a:t>(Т. </a:t>
            </a:r>
            <a:r>
              <a:rPr lang="ru-RU" sz="3800" b="1" dirty="0" err="1">
                <a:latin typeface="Arial Black" panose="020B0A04020102020204" pitchFamily="34" charset="0"/>
              </a:rPr>
              <a:t>Абдрахманова</a:t>
            </a:r>
            <a:r>
              <a:rPr lang="ru-RU" sz="3800" b="1" dirty="0">
                <a:latin typeface="Arial Black" panose="020B0A04020102020204" pitchFamily="34" charset="0"/>
              </a:rPr>
              <a:t>.)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35157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276872"/>
            <a:ext cx="8229600" cy="33452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7200" b="1" dirty="0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Гражданин России</a:t>
            </a:r>
          </a:p>
        </p:txBody>
      </p:sp>
    </p:spTree>
    <p:extLst>
      <p:ext uri="{BB962C8B-B14F-4D97-AF65-F5344CB8AC3E}">
        <p14:creationId xmlns:p14="http://schemas.microsoft.com/office/powerpoint/2010/main" val="2647362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60648"/>
            <a:ext cx="7742451" cy="6000400"/>
          </a:xfrm>
        </p:spPr>
      </p:pic>
    </p:spTree>
    <p:extLst>
      <p:ext uri="{BB962C8B-B14F-4D97-AF65-F5344CB8AC3E}">
        <p14:creationId xmlns:p14="http://schemas.microsoft.com/office/powerpoint/2010/main" val="2296418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5688632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3900" b="1" dirty="0">
                <a:solidFill>
                  <a:srgbClr val="002060"/>
                </a:solidFill>
              </a:rPr>
              <a:t>1. Гражданство получают только с 18 лет.</a:t>
            </a:r>
          </a:p>
          <a:p>
            <a:pPr marL="0" indent="0">
              <a:buNone/>
            </a:pPr>
            <a:r>
              <a:rPr lang="ru-RU" sz="3900" b="1" dirty="0">
                <a:solidFill>
                  <a:srgbClr val="002060"/>
                </a:solidFill>
              </a:rPr>
              <a:t>2. Первый документом, удостоверяющим гражданство, является паспорт.</a:t>
            </a:r>
          </a:p>
          <a:p>
            <a:pPr marL="0" indent="0">
              <a:buNone/>
            </a:pPr>
            <a:r>
              <a:rPr lang="ru-RU" sz="3900" b="1" dirty="0">
                <a:solidFill>
                  <a:srgbClr val="002060"/>
                </a:solidFill>
              </a:rPr>
              <a:t>3. Гражданин может пользоваться всеми возможными правами с рождения.</a:t>
            </a:r>
          </a:p>
          <a:p>
            <a:pPr marL="0" indent="0">
              <a:buNone/>
            </a:pPr>
            <a:r>
              <a:rPr lang="ru-RU" sz="3900" b="1" dirty="0">
                <a:solidFill>
                  <a:srgbClr val="002060"/>
                </a:solidFill>
              </a:rPr>
              <a:t>4. Человек может иметь более одного гражданства.</a:t>
            </a:r>
          </a:p>
          <a:p>
            <a:pPr marL="0" indent="0">
              <a:buNone/>
            </a:pPr>
            <a:r>
              <a:rPr lang="ru-RU" sz="3900" b="1" dirty="0">
                <a:solidFill>
                  <a:srgbClr val="002060"/>
                </a:solidFill>
              </a:rPr>
              <a:t>5. Самым важным правом человека является право на творчество.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212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916832"/>
            <a:ext cx="6552728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chemeClr val="bg1"/>
                </a:solidFill>
              </a:rPr>
              <a:t>Ключ:</a:t>
            </a:r>
          </a:p>
          <a:p>
            <a:pPr marL="0" indent="0" algn="ctr">
              <a:buNone/>
            </a:pPr>
            <a:r>
              <a:rPr lang="ru-RU" sz="4400" dirty="0">
                <a:solidFill>
                  <a:schemeClr val="bg1"/>
                </a:solidFill>
              </a:rPr>
              <a:t>1- нет</a:t>
            </a:r>
          </a:p>
          <a:p>
            <a:pPr marL="0" indent="0" algn="ctr">
              <a:buNone/>
            </a:pPr>
            <a:r>
              <a:rPr lang="ru-RU" sz="4400" dirty="0">
                <a:solidFill>
                  <a:schemeClr val="bg1"/>
                </a:solidFill>
              </a:rPr>
              <a:t>2-нет</a:t>
            </a:r>
          </a:p>
          <a:p>
            <a:pPr marL="0" indent="0" algn="ctr">
              <a:buNone/>
            </a:pPr>
            <a:r>
              <a:rPr lang="ru-RU" sz="4400" dirty="0">
                <a:solidFill>
                  <a:schemeClr val="bg1"/>
                </a:solidFill>
              </a:rPr>
              <a:t>3-нет</a:t>
            </a:r>
          </a:p>
          <a:p>
            <a:pPr marL="0" indent="0" algn="ctr">
              <a:buNone/>
            </a:pPr>
            <a:r>
              <a:rPr lang="ru-RU" sz="4400" dirty="0">
                <a:solidFill>
                  <a:schemeClr val="bg1"/>
                </a:solidFill>
              </a:rPr>
              <a:t>4-да</a:t>
            </a:r>
          </a:p>
          <a:p>
            <a:pPr marL="0" indent="0" algn="ctr">
              <a:buNone/>
            </a:pPr>
            <a:r>
              <a:rPr lang="ru-RU" sz="4400" dirty="0">
                <a:solidFill>
                  <a:schemeClr val="bg1"/>
                </a:solidFill>
              </a:rPr>
              <a:t>5-нет</a:t>
            </a:r>
          </a:p>
        </p:txBody>
      </p:sp>
    </p:spTree>
    <p:extLst>
      <p:ext uri="{BB962C8B-B14F-4D97-AF65-F5344CB8AC3E}">
        <p14:creationId xmlns:p14="http://schemas.microsoft.com/office/powerpoint/2010/main" val="2319972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620688"/>
            <a:ext cx="4546848" cy="16847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b="1" dirty="0">
                <a:solidFill>
                  <a:srgbClr val="002060"/>
                </a:solidFill>
              </a:rPr>
              <a:t>Кто он, Обыватель?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26567">
            <a:off x="2136866" y="2185546"/>
            <a:ext cx="4119736" cy="41197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95"/>
          <a:stretch/>
        </p:blipFill>
        <p:spPr>
          <a:xfrm>
            <a:off x="4644008" y="1327270"/>
            <a:ext cx="3762594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02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Право на образование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dirty="0"/>
              <a:t>получение бесплатного среднего </a:t>
            </a:r>
          </a:p>
          <a:p>
            <a:pPr marL="0" indent="0">
              <a:buNone/>
            </a:pPr>
            <a:r>
              <a:rPr lang="ru-RU" dirty="0"/>
              <a:t>    образования;</a:t>
            </a:r>
          </a:p>
          <a:p>
            <a:pPr>
              <a:buFontTx/>
              <a:buChar char="-"/>
            </a:pPr>
            <a:r>
              <a:rPr lang="ru-RU" dirty="0"/>
              <a:t>выбор образовательного учреждения;</a:t>
            </a:r>
          </a:p>
          <a:p>
            <a:pPr>
              <a:buFontTx/>
              <a:buChar char="-"/>
            </a:pPr>
            <a:r>
              <a:rPr lang="ru-RU" dirty="0"/>
              <a:t> участие в управлении школой;</a:t>
            </a:r>
          </a:p>
          <a:p>
            <a:pPr>
              <a:buFontTx/>
              <a:buChar char="-"/>
            </a:pPr>
            <a:r>
              <a:rPr lang="ru-RU" dirty="0"/>
              <a:t> пользование литературой;</a:t>
            </a:r>
          </a:p>
          <a:p>
            <a:pPr>
              <a:buFontTx/>
              <a:buChar char="-"/>
            </a:pPr>
            <a:r>
              <a:rPr lang="ru-RU" dirty="0"/>
              <a:t>получение дополнительных образовательных услуг и т.д.</a:t>
            </a:r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5830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432048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bg1"/>
                </a:solidFill>
              </a:rPr>
              <a:t>Домашнее задание:</a:t>
            </a:r>
          </a:p>
          <a:p>
            <a:pPr marL="514350" indent="-514350"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Повторить пройденные темы, повторить 13 параграф.</a:t>
            </a:r>
          </a:p>
          <a:p>
            <a:pPr marL="514350" indent="-514350">
              <a:buAutoNum type="arabicPeriod"/>
            </a:pPr>
            <a:r>
              <a:rPr lang="ru-RU" dirty="0">
                <a:solidFill>
                  <a:schemeClr val="bg1"/>
                </a:solidFill>
              </a:rPr>
              <a:t>По выбору: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       - нарисовать портрет обывателя;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</a:rPr>
              <a:t>       - составить 5 правил для Гражданина</a:t>
            </a:r>
          </a:p>
        </p:txBody>
      </p:sp>
    </p:spTree>
    <p:extLst>
      <p:ext uri="{BB962C8B-B14F-4D97-AF65-F5344CB8AC3E}">
        <p14:creationId xmlns:p14="http://schemas.microsoft.com/office/powerpoint/2010/main" val="2809833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226</Words>
  <Application>Microsoft Office PowerPoint</Application>
  <PresentationFormat>Экран (4:3)</PresentationFormat>
  <Paragraphs>42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Arial Black</vt:lpstr>
      <vt:lpstr>Arial Unicode MS</vt:lpstr>
      <vt:lpstr>Calibri</vt:lpstr>
      <vt:lpstr>Тема Office</vt:lpstr>
      <vt:lpstr>Есть у истории один Непререкаемый закон: Кто предан Родине своей – В борьбе не будет побеждён! (С. Вургун)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Право на образование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Есть у истории один Непререкаемый закон: Кто предан родине своей – В борьбе не будет побеждён! (С. Вургун)</dc:title>
  <dc:creator>Эвелина</dc:creator>
  <cp:lastModifiedBy>Настя</cp:lastModifiedBy>
  <cp:revision>10</cp:revision>
  <dcterms:created xsi:type="dcterms:W3CDTF">2015-05-13T23:26:34Z</dcterms:created>
  <dcterms:modified xsi:type="dcterms:W3CDTF">2024-12-11T17:48:41Z</dcterms:modified>
</cp:coreProperties>
</file>