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576" autoAdjust="0"/>
  </p:normalViewPr>
  <p:slideViewPr>
    <p:cSldViewPr>
      <p:cViewPr>
        <p:scale>
          <a:sx n="46" d="100"/>
          <a:sy n="46" d="100"/>
        </p:scale>
        <p:origin x="-1206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AAC3F-38CA-4DE5-8FCB-6CC26776751A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64233-132C-4B10-B712-379AB19C0C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71538" y="428604"/>
            <a:ext cx="67866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Музыкальный творческий проект </a:t>
            </a:r>
            <a:endParaRPr kumimoji="0" lang="ru-RU" sz="105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</a:t>
            </a: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«Волшебный мир моря»</a:t>
            </a:r>
            <a:r>
              <a:rPr kumimoji="0" lang="ru-RU" sz="28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000496" y="4071942"/>
            <a:ext cx="47149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Автор-разработчик:</a:t>
            </a:r>
            <a:endParaRPr kumimoji="0" lang="ru-RU" sz="1100" b="1" i="0" u="none" strike="noStrike" cap="all" normalizeH="0" baseline="0" dirty="0" smtClean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Музыкальный руководитель </a:t>
            </a:r>
            <a:endParaRPr kumimoji="0" lang="ru-RU" sz="1100" b="1" i="0" u="none" strike="noStrike" cap="all" normalizeH="0" baseline="0" dirty="0" smtClean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квалификационной 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категории</a:t>
            </a:r>
            <a:endParaRPr kumimoji="0" lang="ru-RU" sz="1100" b="1" i="0" u="none" strike="noStrike" cap="all" normalizeH="0" baseline="0" dirty="0" smtClean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err="1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Шпанюк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Н.Е.</a:t>
            </a:r>
            <a:endParaRPr kumimoji="0" lang="ru-RU" sz="1100" b="1" i="0" u="none" strike="noStrike" cap="all" normalizeH="0" baseline="0" dirty="0" smtClean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all" normalizeH="0" baseline="0" dirty="0" smtClean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mg-fotki.yandex.ru/get/9259/47407354.c24/0_126f94_2bc4d65e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42263">
            <a:off x="1106804" y="2218441"/>
            <a:ext cx="6682347" cy="2280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7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000108"/>
            <a:ext cx="3095615" cy="4643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DSC00723.JPG"/>
          <p:cNvPicPr>
            <a:picLocks noChangeAspect="1"/>
          </p:cNvPicPr>
          <p:nvPr/>
        </p:nvPicPr>
        <p:blipFill>
          <a:blip r:embed="rId3" cstate="print"/>
          <a:srcRect l="12208"/>
          <a:stretch>
            <a:fillRect/>
          </a:stretch>
        </p:blipFill>
        <p:spPr>
          <a:xfrm>
            <a:off x="5715008" y="214290"/>
            <a:ext cx="3082488" cy="2340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SC00726.JPG"/>
          <p:cNvPicPr>
            <a:picLocks noChangeAspect="1"/>
          </p:cNvPicPr>
          <p:nvPr/>
        </p:nvPicPr>
        <p:blipFill>
          <a:blip r:embed="rId4" cstate="print"/>
          <a:srcRect l="7656" t="2891" r="5624"/>
          <a:stretch>
            <a:fillRect/>
          </a:stretch>
        </p:blipFill>
        <p:spPr>
          <a:xfrm>
            <a:off x="357158" y="4286256"/>
            <a:ext cx="3068777" cy="2290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UbQwkSy6Uj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3143248"/>
            <a:ext cx="2469936" cy="3293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2" name="Picture 2" descr="http://img-fotki.yandex.ru/get/6108/134981595.72/0_740db_9ba6a169_XL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714356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170314_152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3571868" cy="2678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IMG_20170314_153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428604"/>
            <a:ext cx="3450364" cy="2587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IMG_20170314_153424.jpg"/>
          <p:cNvPicPr>
            <a:picLocks noChangeAspect="1"/>
          </p:cNvPicPr>
          <p:nvPr/>
        </p:nvPicPr>
        <p:blipFill>
          <a:blip r:embed="rId4" cstate="print"/>
          <a:srcRect l="10937" t="9375" r="7031" b="10416"/>
          <a:stretch>
            <a:fillRect/>
          </a:stretch>
        </p:blipFill>
        <p:spPr>
          <a:xfrm>
            <a:off x="4357686" y="3786190"/>
            <a:ext cx="2078196" cy="15240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IMG_20170314_153432.jpg"/>
          <p:cNvPicPr>
            <a:picLocks noChangeAspect="1"/>
          </p:cNvPicPr>
          <p:nvPr/>
        </p:nvPicPr>
        <p:blipFill>
          <a:blip r:embed="rId5" cstate="print"/>
          <a:srcRect l="4687" t="8333" r="2343" b="5208"/>
          <a:stretch>
            <a:fillRect/>
          </a:stretch>
        </p:blipFill>
        <p:spPr>
          <a:xfrm>
            <a:off x="5876820" y="5072074"/>
            <a:ext cx="2195642" cy="15314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 descr="IMG_20170314_153505.jpg"/>
          <p:cNvPicPr>
            <a:picLocks noChangeAspect="1"/>
          </p:cNvPicPr>
          <p:nvPr/>
        </p:nvPicPr>
        <p:blipFill>
          <a:blip r:embed="rId6" cstate="print"/>
          <a:srcRect l="6094" t="8125" r="7187" b="7499"/>
          <a:stretch>
            <a:fillRect/>
          </a:stretch>
        </p:blipFill>
        <p:spPr>
          <a:xfrm>
            <a:off x="6910932" y="3571876"/>
            <a:ext cx="1875909" cy="1368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 descr="E29-skHXXdU.jpg"/>
          <p:cNvPicPr>
            <a:picLocks noChangeAspect="1"/>
          </p:cNvPicPr>
          <p:nvPr/>
        </p:nvPicPr>
        <p:blipFill>
          <a:blip r:embed="rId7" cstate="print"/>
          <a:srcRect t="1974" b="11184"/>
          <a:stretch>
            <a:fillRect/>
          </a:stretch>
        </p:blipFill>
        <p:spPr>
          <a:xfrm>
            <a:off x="785786" y="3429000"/>
            <a:ext cx="2714626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70314_1626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357166"/>
            <a:ext cx="3938557" cy="2953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IMG_20170314_1627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500438"/>
            <a:ext cx="4000527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 descr="IMG_20170314_1627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876"/>
            <a:ext cx="400052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6" name="Picture 4" descr="https://im0-tub-ru.yandex.net/i?id=7b51a812ec1d1b905ef9cf3b7d4a4478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85728"/>
            <a:ext cx="2159421" cy="2880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okPl6Oorr7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400052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0" name="Picture 2" descr="http://ds77.centerstart.ru/sites/ds77.centerstart.ru/files/1310544027_1310460557_neptun_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786190"/>
            <a:ext cx="2384663" cy="2786082"/>
          </a:xfrm>
          <a:prstGeom prst="rect">
            <a:avLst/>
          </a:prstGeom>
          <a:noFill/>
        </p:spPr>
      </p:pic>
      <p:pic>
        <p:nvPicPr>
          <p:cNvPr id="22532" name="Picture 4" descr="http://www.oscarforyou.ru/images/common/morskie_obitateli_5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2816" y="1571612"/>
            <a:ext cx="4232413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89514113_5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642918"/>
            <a:ext cx="3989776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Шпанюк Наталья Евгеньев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642918"/>
            <a:ext cx="3989774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9259/47407354.c24/0_126f94_2bc4d65e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18097">
            <a:off x="210844" y="419148"/>
            <a:ext cx="4099560" cy="196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8596" y="1142984"/>
            <a:ext cx="83715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://fony-kartinki.ru/_ph/48/2/3533008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357298"/>
            <a:ext cx="7215206" cy="5239599"/>
          </a:xfrm>
          <a:prstGeom prst="rect">
            <a:avLst/>
          </a:prstGeom>
          <a:noFill/>
        </p:spPr>
      </p:pic>
      <p:pic>
        <p:nvPicPr>
          <p:cNvPr id="5" name="Рисунок 4" descr="http://ramki-photoshop.ru/predmety/7/kartinki-photoshop-25.png"/>
          <p:cNvPicPr/>
          <p:nvPr/>
        </p:nvPicPr>
        <p:blipFill>
          <a:blip r:embed="rId4" cstate="print"/>
          <a:srcRect t="9016" b="9426"/>
          <a:stretch>
            <a:fillRect/>
          </a:stretch>
        </p:blipFill>
        <p:spPr bwMode="auto">
          <a:xfrm>
            <a:off x="2000232" y="3000372"/>
            <a:ext cx="4393870" cy="358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142852"/>
            <a:ext cx="8286808" cy="28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 проекта: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музыкальный творческий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Продолжительность проекта: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среднесрочный  (2 месяца)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 проекта: 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5-7 лет, родители воспитанников, воспитатели, музыкальный руководитель</a:t>
            </a:r>
            <a:endParaRPr kumimoji="0" lang="ru-RU" sz="2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https://im1-tub-ru.yandex.net/i?id=da854e1f8e7b1b64be9510a8d13f6b6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14620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4214818"/>
            <a:ext cx="82153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 проекта:</a:t>
            </a:r>
            <a:endParaRPr lang="ru-RU" sz="1100" b="1" u="sng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воспитания экологической культуры и развития познавательных и творческих способностей детей, развитие хореографических навыков в процессе реализации музыкального проекта </a:t>
            </a: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«Волшебный мир моря»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https://im1-tub-ru.yandex.net/i?id=da854e1f8e7b1b64be9510a8d13f6b6f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096011" y="2714620"/>
            <a:ext cx="247651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 проекта:</a:t>
            </a:r>
            <a:endParaRPr kumimoji="0" lang="ru-RU" sz="1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I. Образовательные задачи:</a:t>
            </a:r>
            <a:endParaRPr kumimoji="0" lang="ru-RU" sz="1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у детей представления о море как экосистеме.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Знакомить с различными нетрадиционными художественно – изобразительными техниками.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Расширять представления детей об обитателях морских глубин.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самостоятельность в поисках способа передачи в движениях музыкальных образов, умение импровизировать под музыку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выразительно и ритмично двигаться под музыку с предметами и без 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Реализовать познавательную активность в соответствии с индивидуальными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возрастными возможностями ребёнка, через практические виды деятельности.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различать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изобразительность музыки, средства музыкальной выразительности.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Расширять словарь,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характеризующий эмоционально-образное содержание музыки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II. Развивающие задачи:</a:t>
            </a:r>
            <a:endParaRPr kumimoji="0" lang="ru-RU" sz="1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 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координацию, ориентировку в пространстве, умение соотносить движение с текстом.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Совершенствовать технику выполнения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основных и танцевальных движений, добиваясь выразительности, умение ритмично двигаться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мышление, фантазию, музыкальную память и слух.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образную речь в поисках и применении эпитетов, метафор, сравнений, характеризующих образы созданные в музыке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Совершенствовать певческий голос, вокально-слуховую координацию.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логическое мышление, умение делать выводы и заключения.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III. Воспитательные задачи:</a:t>
            </a:r>
            <a:endParaRPr kumimoji="0" lang="ru-RU" sz="1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художественно-эстетический вкус.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культуру поведения.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прививать любовь </a:t>
            </a:r>
            <a:r>
              <a:rPr lang="ru-RU" sz="16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музыке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доброжелательное отношение к окружающим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вежливость, отзывчивость.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навык самооценки.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чувства прекрасного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уметь видеть красоту природы и бережного отношения к ней.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3528" y="1402660"/>
            <a:ext cx="8072494" cy="545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Предполагаемые результаты:</a:t>
            </a:r>
            <a:endParaRPr kumimoji="0" lang="ru-RU" sz="105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эмоционально-оценочного отношения к музыке, к искусству.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Развить образное мышление,</a:t>
            </a: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творческое воображение,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baseline="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вигательную</a:t>
            </a: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активность.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Повышенный уровень интереса к различным формам музыкальной деятельности.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Расширить представления об окружающем мире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методы проекта:</a:t>
            </a:r>
            <a:endParaRPr kumimoji="0" lang="ru-RU" sz="105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Изучение и анализ психолого-педагогической, методической, музыкальной литературы по проблеме.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Изучение передового педагогического опыта по использованию технологии восприятия музыкальных произведений.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Моделирование и проектирование работы по теме «Волшебный мир моря».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Наблюдение, сравнение, обобщение, качественный и количественный анализ музыкальных способностей детей.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http://www.playcast.ru/uploads/2016/10/14/20192706.png"/>
          <p:cNvPicPr>
            <a:picLocks noChangeAspect="1" noChangeArrowheads="1"/>
          </p:cNvPicPr>
          <p:nvPr/>
        </p:nvPicPr>
        <p:blipFill>
          <a:blip r:embed="rId2" cstate="print"/>
          <a:srcRect l="23491" r="19249"/>
          <a:stretch>
            <a:fillRect/>
          </a:stretch>
        </p:blipFill>
        <p:spPr bwMode="auto">
          <a:xfrm>
            <a:off x="7236296" y="2132856"/>
            <a:ext cx="1640730" cy="2865399"/>
          </a:xfrm>
          <a:prstGeom prst="rect">
            <a:avLst/>
          </a:prstGeom>
          <a:noFill/>
        </p:spPr>
      </p:pic>
      <p:pic>
        <p:nvPicPr>
          <p:cNvPr id="6155" name="Picture 11" descr="http://www.playcast.ru/uploads/2017/02/09/215761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7450" y="4857760"/>
            <a:ext cx="2976550" cy="1863321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338174"/>
            <a:ext cx="81724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Гипотеза проекта:</a:t>
            </a:r>
            <a:endParaRPr kumimoji="0" lang="ru-RU" sz="16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Соприкасаясь с природой, с волшебным миром моря, дети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эмоционально – творчески раскрываются в доступных видах деятельности и в передаче музыкальных образов танца.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6" y="928670"/>
          <a:ext cx="8429685" cy="570471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461622"/>
                <a:gridCol w="2824660"/>
                <a:gridCol w="2121389"/>
                <a:gridCol w="2022014"/>
              </a:tblGrid>
              <a:tr h="224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50" b="1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Деятельность муз. руководителя</a:t>
                      </a:r>
                      <a:endParaRPr lang="ru-RU" sz="10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50" b="1" dirty="0">
                          <a:latin typeface="Times New Roman" pitchFamily="18" charset="0"/>
                          <a:cs typeface="Times New Roman" pitchFamily="18" charset="0"/>
                        </a:rPr>
                        <a:t>Взаимодействие с детьми</a:t>
                      </a:r>
                      <a:endParaRPr lang="ru-RU" sz="10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50" b="1" dirty="0">
                          <a:latin typeface="Times New Roman" pitchFamily="18" charset="0"/>
                          <a:cs typeface="Times New Roman" pitchFamily="18" charset="0"/>
                        </a:rPr>
                        <a:t>Взаимодействие с педагогами</a:t>
                      </a:r>
                      <a:endParaRPr lang="ru-RU" sz="10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50" b="1" dirty="0">
                          <a:latin typeface="Times New Roman" pitchFamily="18" charset="0"/>
                          <a:cs typeface="Times New Roman" pitchFamily="18" charset="0"/>
                        </a:rPr>
                        <a:t>Взаимодействие с родителями</a:t>
                      </a:r>
                      <a:endParaRPr lang="ru-RU" sz="10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</a:tr>
              <a:tr h="2847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>
                          <a:latin typeface="Times New Roman" pitchFamily="18" charset="0"/>
                          <a:cs typeface="Times New Roman" pitchFamily="18" charset="0"/>
                        </a:rPr>
                        <a:t>Работа над проектом, его оформление.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>
                          <a:latin typeface="Times New Roman" pitchFamily="18" charset="0"/>
                          <a:cs typeface="Times New Roman" pitchFamily="18" charset="0"/>
                        </a:rPr>
                        <a:t>Выполнение проекта.</a:t>
                      </a:r>
                      <a:endParaRPr lang="ru-RU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Организация совместной деятельности и индивидуальной работы.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Включение в организованную деятельность: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дидактическая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игра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«Море»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 -игры на выражение основных эмоций,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-этюды на выражения эмоций, чувств, переживаний, настроения,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-музыкальные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игры и физ.минутки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-игровые упражнения на выразительность речи и музыки посредством интонации, жестов, мимики, движений.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Художественное творчество: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 «Характер моря» (рисунок)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-«Морское дно - Медузы» (рисунок)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-«Рыбки в море» (аппликация)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Рассматривание картин: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И.К. Айвазовского  «Среди волн»,  «Штиль», «Море. Коктебельская бухта»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музыкальных произведений: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Н.А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Римского–Корсакова «Океан море синее»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из оперы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 «Садко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», «Море»  из оперы «Сказка о царе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Салтане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Разучивание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стихов: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Сравнение и соотнесение их по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настроению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музыкальных произведений.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Разучивание танцев: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«Рыбки» дети 5 лет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«Море» дети 6 лет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«Медузы» дети 7 лет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Создание фонотеки в группах (классическая музыка, музыка, выражающая настроение человека, детские песни для включения в режимные моменты.)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Рекомендации.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Консультации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: «Включение музыки в режимные моменты».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«Развитие эмоциональной сферы ребенка через музыкально-художественную деятельность».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«Организация совместной музыкальной деятельности в группе».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Упражнения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на расслабление и снятие напряжения. Тренинг.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развивающей среды. Организация и оснащение музыкального  уголка в группах.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Совместное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создание картотеки «Звуки моря».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Консультации: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 «Развитие эмоциональной сферы посредством музыки»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«Создание домашней игротеки. Творческая мастерская дома.»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0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Подгрупповые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и индивидуальные беседы.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Оформление родительского уголка в каждой возрастной группе с учетом возрастных особенностей детей.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Рекомендации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детских костюмов для танцев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. Оформление музыкального зала  воздушными шарами.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Совместное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изготовлеие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с детьми поделок на тему</a:t>
                      </a:r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«Подводный мир»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Создать 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в музыкальном уголке группы выставку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«Красота моря» и фонотеку «Музыка моря»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050" dirty="0" err="1">
                          <a:latin typeface="Times New Roman" pitchFamily="18" charset="0"/>
                          <a:cs typeface="Times New Roman" pitchFamily="18" charset="0"/>
                        </a:rPr>
                        <a:t>фотогалереи</a:t>
                      </a:r>
                      <a:r>
                        <a:rPr lang="ru-RU" sz="1050" dirty="0">
                          <a:latin typeface="Times New Roman" pitchFamily="18" charset="0"/>
                          <a:cs typeface="Times New Roman" pitchFamily="18" charset="0"/>
                        </a:rPr>
                        <a:t> и выставки рисунков на тему: «Путешествия и отдых на море»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142" marR="36142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85984" y="214290"/>
            <a:ext cx="4560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allday1.com/imagedb/69/1/57888cca15586d7a5df68283411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714752"/>
            <a:ext cx="1329348" cy="16430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428604"/>
          <a:ext cx="8215371" cy="62838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410058"/>
                <a:gridCol w="3138717"/>
                <a:gridCol w="2666596"/>
              </a:tblGrid>
              <a:tr h="395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Педагоги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Родители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</a:tr>
              <a:tr h="5558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Повышение профессионального уровня по теме.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Установление партнерских отношений с родителями.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Организованная система работы по развитию эмоциональной сферы ребенка посредством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муз.-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художественной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Участие международном конкурсе «Твори!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Участвуй! Побеждай!» Работа</a:t>
                      </a:r>
                      <a:r>
                        <a:rPr lang="en-US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«Танец «Медузы» Победитель (1место); Участие во Всероссийском конкурсе Работа</a:t>
                      </a:r>
                      <a:r>
                        <a:rPr lang="en-US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«Танец «Море» Диплом 1степени 1место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Повышение компетентности по рассматриваемой проблеме.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Сплочение родительского коллектива.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Заинтересованность темой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проекта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«Волшебный мир </a:t>
                      </a:r>
                      <a:r>
                        <a:rPr lang="ru-RU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моря».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Желание быть активными и полноправными участниками педагогического процесса.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Проявление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внимания, радости, гордости за своих детей.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Развитие интереса у дошкольников к миру эмоций.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Эмоциональное восприятие окружающего.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Осознание собственных эмоциональных ощущений.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Получены знания о культуре жеста, возможности выражать свои мысли и чувства при помощи мимики, жестов, движений, эмоций, позы.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923" marR="61923" marT="0" marB="0"/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143240" y="0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проекта.</a:t>
            </a:r>
            <a:endParaRPr kumimoji="0" lang="ru-RU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g12.nnm.me/1/5/d/7/8/8a9d9a08a863a433123d6dae326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071942"/>
            <a:ext cx="1909836" cy="177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12.nnm.me/1/5/d/7/8/8a9d9a08a863a433123d6dae326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32040" y="5011015"/>
            <a:ext cx="1909836" cy="184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12.nnm.me/1/5/d/7/8/8a9d9a08a863a433123d6dae326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786322"/>
            <a:ext cx="1909836" cy="184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52127a1557411675cee5ac490c309f40-l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214290"/>
            <a:ext cx="1449326" cy="6643710"/>
          </a:xfrm>
          <a:prstGeom prst="rect">
            <a:avLst/>
          </a:prstGeom>
          <a:noFill/>
        </p:spPr>
      </p:pic>
      <p:pic>
        <p:nvPicPr>
          <p:cNvPr id="2" name="Рисунок 1" descr="DSC007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929066"/>
            <a:ext cx="3557521" cy="2371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DSC007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785794"/>
            <a:ext cx="3607618" cy="24050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SC007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785794"/>
            <a:ext cx="3593240" cy="2395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SC007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929066"/>
            <a:ext cx="3607587" cy="2405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http://fony-kartinki.ru/_ph/48/2/3533008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006" y="357166"/>
            <a:ext cx="8951994" cy="650083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70310_1646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714620"/>
            <a:ext cx="2293121" cy="3057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MG_20170310_1647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85992"/>
            <a:ext cx="2528858" cy="33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20170310_1645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214290"/>
            <a:ext cx="4000496" cy="3000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K3WqdwpOeHQ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3500438"/>
            <a:ext cx="2357418" cy="314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0-tub-ru.yandex.net/i?id=52127a1557411675cee5ac490c309f40-l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85728"/>
            <a:ext cx="949385" cy="3195525"/>
          </a:xfrm>
          <a:prstGeom prst="rect">
            <a:avLst/>
          </a:prstGeom>
          <a:noFill/>
        </p:spPr>
      </p:pic>
      <p:pic>
        <p:nvPicPr>
          <p:cNvPr id="11" name="Picture 2" descr="https://im0-tub-ru.yandex.net/i?id=52127a1557411675cee5ac490c309f40-l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214290"/>
            <a:ext cx="949385" cy="3195525"/>
          </a:xfrm>
          <a:prstGeom prst="rect">
            <a:avLst/>
          </a:prstGeom>
          <a:noFill/>
        </p:spPr>
      </p:pic>
      <p:pic>
        <p:nvPicPr>
          <p:cNvPr id="7" name="Рисунок 6" descr="g9Y0kEPneu8.jpg"/>
          <p:cNvPicPr>
            <a:picLocks noChangeAspect="1"/>
          </p:cNvPicPr>
          <p:nvPr/>
        </p:nvPicPr>
        <p:blipFill>
          <a:blip r:embed="rId3" cstate="print"/>
          <a:srcRect t="10448" b="28358"/>
          <a:stretch>
            <a:fillRect/>
          </a:stretch>
        </p:blipFill>
        <p:spPr>
          <a:xfrm>
            <a:off x="2214546" y="357166"/>
            <a:ext cx="5153990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nq4TyCmK96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3357562"/>
            <a:ext cx="2443122" cy="3257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wyiJXQymgb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3429000"/>
            <a:ext cx="2378808" cy="3171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http://4.bp.blogspot.com/-6OyB1QNMxDw/VlNfZuAw5lI/AAAAAAAACnw/ByPdnsMvHzQ/s1600/0_326d3_521f90e8_S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214818"/>
            <a:ext cx="1881194" cy="1860527"/>
          </a:xfrm>
          <a:prstGeom prst="rect">
            <a:avLst/>
          </a:prstGeom>
          <a:noFill/>
        </p:spPr>
      </p:pic>
      <p:pic>
        <p:nvPicPr>
          <p:cNvPr id="8" name="Picture 4" descr="http://4.bp.blogspot.com/-6OyB1QNMxDw/VlNfZuAw5lI/AAAAAAAACnw/ByPdnsMvHzQ/s1600/0_326d3_521f90e8_S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214818"/>
            <a:ext cx="1881194" cy="186052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500</Words>
  <Application>Microsoft Office PowerPoint</Application>
  <PresentationFormat>Экран (4:3)</PresentationFormat>
  <Paragraphs>122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Admin</cp:lastModifiedBy>
  <cp:revision>29</cp:revision>
  <dcterms:created xsi:type="dcterms:W3CDTF">2017-03-16T07:46:40Z</dcterms:created>
  <dcterms:modified xsi:type="dcterms:W3CDTF">2019-11-24T12:07:25Z</dcterms:modified>
</cp:coreProperties>
</file>