
<file path=[Content_Types].xml><?xml version="1.0" encoding="utf-8"?>
<Types xmlns="http://schemas.openxmlformats.org/package/2006/content-types">
  <Default Extension="mp3" ContentType="audio/mpeg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s/slide29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1.xml" ContentType="application/vnd.openxmlformats-officedocument.presentationml.slide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viewProps.xml" ContentType="application/vnd.openxmlformats-officedocument.presentationml.viewProp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12192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presProps" Target="presProps.xml" /><Relationship Id="rId33" Type="http://schemas.openxmlformats.org/officeDocument/2006/relationships/tableStyles" Target="tableStyles.xml" /><Relationship Id="rId3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Титульный слайд">
    <p:bg>
      <p:bgPr shadeToTitle="0">
        <a:solidFill>
          <a:schemeClr val="bg2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752858" y="6453386"/>
            <a:ext cx="1607944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2584054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 bwMode="auto"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 fill="norm" stroke="1" extrusionOk="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 fill="norm" stroke="1" extrusionOk="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1371600" y="2295525"/>
            <a:ext cx="9601200" cy="357187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9596561" y="624156"/>
            <a:ext cx="1565766" cy="5243244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1371600" y="624156"/>
            <a:ext cx="8179641" cy="5243244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secHead" userDrawn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 fill="norm" stroke="1" extrusionOk="0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371600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1371600" y="3305206"/>
            <a:ext cx="4443984" cy="256219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525014" y="3305206"/>
            <a:ext cx="4443984" cy="256219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 bwMode="auto"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2999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 bwMode="auto"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 bwMode="auto"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2999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 bwMode="auto"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chemeClr val="bg2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74ABF80-80D0-439B-AC26-5E3D69220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A82D748-1DE2-49CC-BE90-BD4A36474C3A}" type="slidenum">
              <a:rPr lang="ru-RU"/>
              <a:t/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 bwMode="auto"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89000"/>
        </a:lnSpc>
        <a:spcBef>
          <a:spcPts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>
        <a:lnSpc>
          <a:spcPct val="94000"/>
        </a:lnSpc>
        <a:spcBef>
          <a:spcPts val="1000"/>
        </a:spcBef>
        <a:spcAft>
          <a:spcPts val="200"/>
        </a:spcAft>
        <a:buFont typeface="Franklin Gothic Book"/>
        <a:buChar char="■"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>
        <a:lnSpc>
          <a:spcPct val="94000"/>
        </a:lnSpc>
        <a:spcBef>
          <a:spcPts val="500"/>
        </a:spcBef>
        <a:spcAft>
          <a:spcPts val="200"/>
        </a:spcAft>
        <a:buFont typeface="Franklin Gothic Book"/>
        <a:buChar char="–"/>
        <a:defRPr sz="2000" i="1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>
        <a:lnSpc>
          <a:spcPct val="94000"/>
        </a:lnSpc>
        <a:spcBef>
          <a:spcPts val="500"/>
        </a:spcBef>
        <a:spcAft>
          <a:spcPts val="200"/>
        </a:spcAft>
        <a:buFont typeface="Franklin Gothic Book"/>
        <a:buChar char="■"/>
        <a:defRPr sz="18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>
        <a:lnSpc>
          <a:spcPct val="94000"/>
        </a:lnSpc>
        <a:spcBef>
          <a:spcPts val="500"/>
        </a:spcBef>
        <a:spcAft>
          <a:spcPts val="200"/>
        </a:spcAft>
        <a:buFont typeface="Franklin Gothic Book"/>
        <a:buChar char="–"/>
        <a:defRPr sz="1800" i="1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>
        <a:lnSpc>
          <a:spcPct val="94000"/>
        </a:lnSpc>
        <a:spcBef>
          <a:spcPts val="500"/>
        </a:spcBef>
        <a:spcAft>
          <a:spcPts val="200"/>
        </a:spcAft>
        <a:buFont typeface="Franklin Gothic Book"/>
        <a:buChar char="■"/>
        <a:defRPr sz="160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>
        <a:lnSpc>
          <a:spcPct val="94000"/>
        </a:lnSpc>
        <a:spcBef>
          <a:spcPts val="500"/>
        </a:spcBef>
        <a:spcAft>
          <a:spcPts val="200"/>
        </a:spcAft>
        <a:buFont typeface="Franklin Gothic Book"/>
        <a:buChar char="–"/>
        <a:defRPr sz="1600" i="1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>
        <a:lnSpc>
          <a:spcPct val="94000"/>
        </a:lnSpc>
        <a:spcBef>
          <a:spcPts val="500"/>
        </a:spcBef>
        <a:spcAft>
          <a:spcPts val="200"/>
        </a:spcAft>
        <a:buFont typeface="Franklin Gothic Book"/>
        <a:buChar char="■"/>
        <a:defRPr sz="140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>
        <a:lnSpc>
          <a:spcPct val="94000"/>
        </a:lnSpc>
        <a:spcBef>
          <a:spcPts val="500"/>
        </a:spcBef>
        <a:spcAft>
          <a:spcPts val="200"/>
        </a:spcAft>
        <a:buFont typeface="Franklin Gothic Book"/>
        <a:buChar char="–"/>
        <a:defRPr sz="1400" i="1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>
        <a:lnSpc>
          <a:spcPct val="94000"/>
        </a:lnSpc>
        <a:spcBef>
          <a:spcPts val="500"/>
        </a:spcBef>
        <a:spcAft>
          <a:spcPts val="200"/>
        </a:spcAft>
        <a:buFont typeface="Franklin Gothic Book"/>
        <a:buChar char="■"/>
        <a:defRPr sz="14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microsoft.com/office/2007/relationships/media" Target="../media/media1.mp3"/><Relationship Id="rId5" Type="http://schemas.openxmlformats.org/officeDocument/2006/relationships/audio" Target="../media/media1.mp3" 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5" name="Брейн-ринг-Заставка_(smyslpesni.ru) (1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3"/>
          <a:stretch/>
        </p:blipFill>
        <p:spPr bwMode="auto">
          <a:xfrm>
            <a:off x="11135557" y="6347533"/>
            <a:ext cx="440925" cy="3780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175548" y="1988412"/>
            <a:ext cx="561586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/>
              <a:t>9.	Каким органом государственной власти утвержден профессиональный стандарт педагога?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907739" y="2147046"/>
            <a:ext cx="601684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4400" b="1"/>
              <a:t>10.	Кто являлся главным советником Екатерины II по вопросам образования и личным секретарем?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820807" y="1846765"/>
            <a:ext cx="642225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/>
              <a:t>11.	Выдающийся английский философ, просветитель, педагог, автор педагогического трактата «Мысли о воспитании»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907739" y="2193183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/>
              <a:t>12.	Кто является автором концепции элементарного обучения?</a:t>
            </a:r>
            <a:endParaRPr/>
          </a:p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828583" y="1500686"/>
            <a:ext cx="6362330" cy="507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/>
              <a:t>13.	Видный русский математик, автор первого русского печатного курса математики «Арифметика сиречь наука числительная», основного учебника арифметики, алгебры, геометрии и тригонометрии в России до середины XVIII в?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966188" y="1777685"/>
            <a:ext cx="61892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/>
              <a:t>14.	Наука о детях, которая представляет собой синтез психологических, биологических и социологических знаний о развитии ребенка и основывается на предопределенности его судьбы наследственностью и средой, называется?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1127698" y="2342355"/>
            <a:ext cx="5938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/>
              <a:t>15.	Основной метод воспитания в школах Месопотамии?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966188" y="2231486"/>
            <a:ext cx="569946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/>
              <a:t>16.	Кто ввел понятие «педагогический процесс» в педагогику?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180732" y="2030025"/>
            <a:ext cx="50502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4800" b="1"/>
              <a:t>17.	Принципы обучения детей на родном языке впервые обосновал?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963228" y="2263671"/>
            <a:ext cx="624543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/>
              <a:t>18.	Рудольф Штейнер самым эффективным средством развития личности ребенка считал именно это?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 bwMode="auto">
          <a:xfrm>
            <a:off x="966189" y="1694285"/>
            <a:ext cx="52385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4800" b="1"/>
              <a:t>1.	Учение о принципах построения, формах и методах научного познания</a:t>
            </a:r>
            <a:endParaRPr/>
          </a:p>
        </p:txBody>
      </p:sp>
      <p:sp>
        <p:nvSpPr>
          <p:cNvPr id="2" name="TextBox 1"/>
          <p:cNvSpPr txBox="1"/>
          <p:nvPr/>
        </p:nvSpPr>
        <p:spPr bwMode="auto">
          <a:xfrm>
            <a:off x="9018601" y="1936682"/>
            <a:ext cx="5186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>
            <a:off x="10458631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9" name="TextBox 8"/>
          <p:cNvSpPr txBox="1"/>
          <p:nvPr/>
        </p:nvSpPr>
        <p:spPr bwMode="auto">
          <a:xfrm>
            <a:off x="891613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059402" y="2342355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/>
              <a:t>19.	В каком году была открыта Санкт-Петербургская академия наук?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1245091" y="1862154"/>
            <a:ext cx="57860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/>
              <a:t>20.	Славянская страна, где были организованы первые школы на славянском языке?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197930" y="1862154"/>
            <a:ext cx="507858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5400" b="1"/>
              <a:t>21.	Автором концепции естественного воспитания является?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1100830" y="2031431"/>
            <a:ext cx="596135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400" b="1"/>
              <a:t>22.	Под этим словом Антон Семенович Макаренко понимал объединение людей для достижения общих целей в общем труде?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166309" y="1988412"/>
            <a:ext cx="55984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/>
              <a:t>23.	Системно-деятельностный подход в педагогике связан с? Назовите три фамилии.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1032769" y="1815614"/>
            <a:ext cx="559885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400" b="1"/>
              <a:t>24.	Кто является автором труда «Человек как предмет воспитания. Опыт педагогической антропологии»?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948062" y="2199148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/>
              <a:t>25.	Одно из сражений русской армии поэт описывает так:     </a:t>
            </a:r>
            <a:endParaRPr/>
          </a:p>
          <a:p>
            <a:pPr>
              <a:defRPr/>
            </a:pPr>
            <a:r>
              <a:rPr lang="ru-RU" sz="3600" b="1"/>
              <a:t>  Тогда, увидев бег своих,</a:t>
            </a:r>
            <a:endParaRPr/>
          </a:p>
          <a:p>
            <a:pPr>
              <a:defRPr/>
            </a:pPr>
            <a:r>
              <a:rPr lang="ru-RU" sz="3600" b="1"/>
              <a:t>  Луна стыдилась сраму их.</a:t>
            </a:r>
            <a:endParaRPr/>
          </a:p>
          <a:p>
            <a:pPr>
              <a:defRPr/>
            </a:pPr>
            <a:r>
              <a:rPr lang="ru-RU" sz="3600" b="1"/>
              <a:t>  Кто бежал?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907739" y="1600544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/>
              <a:t>26.	В 1769 году в Петербурге была издана книга "Письмовник", в которой предлагались русские слова, объясняющие или заменяющие иностранные. Например, "актер" предлагали заменить на "</a:t>
            </a:r>
            <a:r>
              <a:rPr lang="ru-RU" sz="3200" b="1"/>
              <a:t>представщик</a:t>
            </a:r>
            <a:r>
              <a:rPr lang="ru-RU" sz="3200" b="1"/>
              <a:t>", "пульс" — на "</a:t>
            </a:r>
            <a:r>
              <a:rPr lang="ru-RU" sz="3200" b="1"/>
              <a:t>жилобой</a:t>
            </a:r>
            <a:r>
              <a:rPr lang="ru-RU" sz="3200" b="1"/>
              <a:t>". А вместо чего употребили "ошейник"?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803809" y="2030025"/>
            <a:ext cx="66922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400" b="1"/>
              <a:t>27.	В японском прокате мультфильм, снятый по этой сказке советского поэта, назывался "Лес — живой". Как называется сказка в оригинале?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966188" y="2030025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800" b="1"/>
              <a:t>28.	Кто является автором античного педагогического романа «Воспитание Кира»?</a:t>
            </a:r>
            <a:endParaRPr/>
          </a:p>
        </p:txBody>
      </p:sp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10438661" y="3307543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2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8978836" y="1943831"/>
            <a:ext cx="598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 bwMode="auto">
          <a:xfrm>
            <a:off x="753123" y="1671963"/>
            <a:ext cx="676626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/>
              <a:t>2.	Русская книга 14 века, в которой выражен идеал средневекового воспитания и семейного быта </a:t>
            </a:r>
            <a:r>
              <a:rPr lang="ru-RU" sz="4800" b="1"/>
              <a:t>на Руси?</a:t>
            </a:r>
            <a:endParaRPr lang="ru-RU" sz="4800" b="1"/>
          </a:p>
        </p:txBody>
      </p:sp>
      <p:sp>
        <p:nvSpPr>
          <p:cNvPr id="6" name="TextBox 5"/>
          <p:cNvSpPr txBox="1"/>
          <p:nvPr/>
        </p:nvSpPr>
        <p:spPr bwMode="auto">
          <a:xfrm>
            <a:off x="9018601" y="1936682"/>
            <a:ext cx="5186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>
            <a:off x="10458631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9" name="TextBox 8"/>
          <p:cNvSpPr txBox="1"/>
          <p:nvPr/>
        </p:nvSpPr>
        <p:spPr bwMode="auto">
          <a:xfrm>
            <a:off x="891613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814523" y="1646522"/>
            <a:ext cx="6380086" cy="507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/>
              <a:t>3.	В Швейцарии в детские сады и начальную школу регулярно приходят женщины, которые объясняют детям, как правильно ДЕЛАТЬ ЭТО. В известной сказке крокодил не мог ДЕЛАТЬ ЭТО из-за коротких лап. Какие два слова обозначают «ДЕЛАТЬ ЭТО"?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 bwMode="auto">
          <a:xfrm>
            <a:off x="1268030" y="2030025"/>
            <a:ext cx="48930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4800" b="1"/>
              <a:t>4.	В каком году была создана Академия педагогических наук РСФСР?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9" name="TextBox 8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10407588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9057071" y="1932370"/>
            <a:ext cx="673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855216" y="2342355"/>
            <a:ext cx="58740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b="1"/>
              <a:t>5.	Первым в России высшим учебным заведением является?</a:t>
            </a:r>
            <a:endParaRPr/>
          </a:p>
        </p:txBody>
      </p:sp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197743" y="1862154"/>
            <a:ext cx="48982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4800" b="1"/>
              <a:t>6.	Автором педагогического труда «Великая дидактика» является?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907739" y="2092986"/>
            <a:ext cx="615888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/>
              <a:t>7.	Видным русским педагогом и деятелем просвещения, инициатором создания в Москве Славяно-греко-латинской академии, автор педагогических сочинений «Книжица вопросом и ответом», «Обед душевный» является?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 bwMode="auto">
          <a:xfrm>
            <a:off x="7329996" y="2030025"/>
            <a:ext cx="3895815" cy="344991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10569" t="21521" r="9741" b="21037"/>
          <a:stretch/>
        </p:blipFill>
        <p:spPr bwMode="auto">
          <a:xfrm>
            <a:off x="2911876" y="133165"/>
            <a:ext cx="6915703" cy="1414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7329996" y="3331957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45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9034136" y="1988412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0</a:t>
            </a:r>
            <a:endParaRPr/>
          </a:p>
        </p:txBody>
      </p:sp>
      <p:sp>
        <p:nvSpPr>
          <p:cNvPr id="11" name="TextBox 10"/>
          <p:cNvSpPr txBox="1"/>
          <p:nvPr/>
        </p:nvSpPr>
        <p:spPr bwMode="auto">
          <a:xfrm>
            <a:off x="8949426" y="4772050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30</a:t>
            </a:r>
            <a:endParaRPr/>
          </a:p>
        </p:txBody>
      </p:sp>
      <p:sp>
        <p:nvSpPr>
          <p:cNvPr id="12" name="TextBox 11"/>
          <p:cNvSpPr txBox="1"/>
          <p:nvPr/>
        </p:nvSpPr>
        <p:spPr bwMode="auto">
          <a:xfrm>
            <a:off x="10406107" y="3401036"/>
            <a:ext cx="878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7030A0"/>
                </a:solidFill>
              </a:rPr>
              <a:t>15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068280" y="269629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/>
              <a:t>8.	Как называли учителей начальных школ Византии?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9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/>
        <a:ea typeface="Arial"/>
        <a:cs typeface="Arial"/>
      </a:majorFont>
      <a:minorFont>
        <a:latin typeface="Franklin Gothic Book"/>
        <a:ea typeface="Arial"/>
        <a:cs typeface="Arial"/>
      </a:minorFont>
    </a:fontScheme>
    <a:fmtScheme name="Уголки">
      <a:fillStyleLst>
        <a:solidFill>
          <a:schemeClr val="phClr"/>
        </a:solidFill>
        <a:gradFill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0</TotalTime>
  <Words>0</Words>
  <Application>Р7-Офис/7.2.2.36</Application>
  <DocSecurity>0</DocSecurity>
  <PresentationFormat>Широкоэкранный</PresentationFormat>
  <Paragraphs>0</Paragraphs>
  <Slides>29</Slides>
  <Notes>29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Учитель информатики1</dc:creator>
  <cp:keywords/>
  <dc:description/>
  <dc:identifier/>
  <dc:language/>
  <cp:lastModifiedBy/>
  <cp:revision>13</cp:revision>
  <dcterms:created xsi:type="dcterms:W3CDTF">2023-11-01T05:05:09Z</dcterms:created>
  <dcterms:modified xsi:type="dcterms:W3CDTF">2024-10-08T03:27:58Z</dcterms:modified>
  <cp:category/>
  <cp:contentStatus/>
  <cp:version/>
</cp:coreProperties>
</file>