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14.jpg" ContentType="image/png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8" r:id="rId2"/>
    <p:sldId id="256" r:id="rId3"/>
    <p:sldId id="31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317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2" r:id="rId49"/>
    <p:sldId id="300" r:id="rId50"/>
    <p:sldId id="301" r:id="rId51"/>
    <p:sldId id="303" r:id="rId52"/>
    <p:sldId id="304" r:id="rId53"/>
    <p:sldId id="305" r:id="rId54"/>
    <p:sldId id="306" r:id="rId55"/>
    <p:sldId id="307" r:id="rId56"/>
    <p:sldId id="308" r:id="rId57"/>
    <p:sldId id="309" r:id="rId58"/>
    <p:sldId id="310" r:id="rId59"/>
    <p:sldId id="311" r:id="rId60"/>
    <p:sldId id="312" r:id="rId61"/>
    <p:sldId id="313" r:id="rId62"/>
    <p:sldId id="314" r:id="rId63"/>
    <p:sldId id="315" r:id="rId64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1114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.jp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8.jp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9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467A4AB-43BB-4A27-834A-A9EEB725FC50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B9C4BED-9BD9-4F15-9F1F-216311504A55}">
      <dgm:prSet phldrT="[Текст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С чувством юмора</a:t>
          </a:r>
          <a:endParaRPr lang="ru-RU" dirty="0"/>
        </a:p>
      </dgm:t>
    </dgm:pt>
    <dgm:pt modelId="{3C4B8419-E9DD-4E05-89F9-A431EBD2DFDE}" type="parTrans" cxnId="{5DB35257-0F1A-48A5-B771-6C2E2391B25D}">
      <dgm:prSet/>
      <dgm:spPr/>
      <dgm:t>
        <a:bodyPr/>
        <a:lstStyle/>
        <a:p>
          <a:endParaRPr lang="ru-RU"/>
        </a:p>
      </dgm:t>
    </dgm:pt>
    <dgm:pt modelId="{8566F8CC-1C4C-405E-877D-E0D3A0374E1E}" type="sibTrans" cxnId="{5DB35257-0F1A-48A5-B771-6C2E2391B25D}">
      <dgm:prSet/>
      <dgm:spPr/>
      <dgm:t>
        <a:bodyPr/>
        <a:lstStyle/>
        <a:p>
          <a:endParaRPr lang="ru-RU"/>
        </a:p>
      </dgm:t>
    </dgm:pt>
    <dgm:pt modelId="{F526459A-A8AF-46BE-BAEC-3BDFCD9BF485}">
      <dgm:prSet phldrT="[Текст]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Умный</a:t>
          </a:r>
          <a:endParaRPr lang="ru-RU" dirty="0"/>
        </a:p>
      </dgm:t>
    </dgm:pt>
    <dgm:pt modelId="{E3F8C7A4-CBCD-425A-AE01-867F4315DE71}" type="parTrans" cxnId="{59EDDB27-6217-4816-8EEE-6A9782031B2F}">
      <dgm:prSet/>
      <dgm:spPr/>
      <dgm:t>
        <a:bodyPr/>
        <a:lstStyle/>
        <a:p>
          <a:endParaRPr lang="ru-RU"/>
        </a:p>
      </dgm:t>
    </dgm:pt>
    <dgm:pt modelId="{4D062B49-CC22-42AE-8F74-C7591469A2C0}" type="sibTrans" cxnId="{59EDDB27-6217-4816-8EEE-6A9782031B2F}">
      <dgm:prSet/>
      <dgm:spPr/>
      <dgm:t>
        <a:bodyPr/>
        <a:lstStyle/>
        <a:p>
          <a:endParaRPr lang="ru-RU"/>
        </a:p>
      </dgm:t>
    </dgm:pt>
    <dgm:pt modelId="{A3D31DF7-8D0A-4DC8-B854-E6D82A325F82}">
      <dgm:prSet phldrT="[Текст]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dirty="0" smtClean="0"/>
            <a:t>Честный и справедливый</a:t>
          </a:r>
          <a:endParaRPr lang="ru-RU" dirty="0"/>
        </a:p>
      </dgm:t>
    </dgm:pt>
    <dgm:pt modelId="{9FFAFCCD-E662-4287-BC12-970E8798AC7B}" type="parTrans" cxnId="{2FF4C200-943A-4E93-8A60-6EA8F64D99B7}">
      <dgm:prSet/>
      <dgm:spPr/>
      <dgm:t>
        <a:bodyPr/>
        <a:lstStyle/>
        <a:p>
          <a:endParaRPr lang="ru-RU"/>
        </a:p>
      </dgm:t>
    </dgm:pt>
    <dgm:pt modelId="{45CCEE6F-38FB-4C8D-A9A5-83D7CACDE165}" type="sibTrans" cxnId="{2FF4C200-943A-4E93-8A60-6EA8F64D99B7}">
      <dgm:prSet/>
      <dgm:spPr/>
      <dgm:t>
        <a:bodyPr/>
        <a:lstStyle/>
        <a:p>
          <a:endParaRPr lang="ru-RU"/>
        </a:p>
      </dgm:t>
    </dgm:pt>
    <dgm:pt modelId="{74CBD911-1635-4001-B2FE-F9D5A8CC2E0F}" type="pres">
      <dgm:prSet presAssocID="{8467A4AB-43BB-4A27-834A-A9EEB725FC50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B91564F-8720-400B-8E29-B2C435C33A74}" type="pres">
      <dgm:prSet presAssocID="{8467A4AB-43BB-4A27-834A-A9EEB725FC50}" presName="cycle" presStyleCnt="0"/>
      <dgm:spPr/>
    </dgm:pt>
    <dgm:pt modelId="{2230F585-0B9B-45F7-BDBC-B5A072F047C9}" type="pres">
      <dgm:prSet presAssocID="{8467A4AB-43BB-4A27-834A-A9EEB725FC50}" presName="centerShape" presStyleCnt="0"/>
      <dgm:spPr/>
    </dgm:pt>
    <dgm:pt modelId="{936770E6-535B-495F-8FC6-2ED526D553D3}" type="pres">
      <dgm:prSet presAssocID="{8467A4AB-43BB-4A27-834A-A9EEB725FC50}" presName="connSite" presStyleLbl="node1" presStyleIdx="0" presStyleCnt="4"/>
      <dgm:spPr/>
    </dgm:pt>
    <dgm:pt modelId="{19279DEA-9350-4428-8BC3-F41788B443C2}" type="pres">
      <dgm:prSet presAssocID="{8467A4AB-43BB-4A27-834A-A9EEB725FC50}" presName="visible" presStyleLbl="node1" presStyleIdx="0" presStyleCnt="4" custAng="368526" custScaleX="156721" custScaleY="156308" custLinFactNeighborX="-40627" custLinFactNeighborY="-12250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113088AD-E115-41C7-8614-519B92224D09}" type="pres">
      <dgm:prSet presAssocID="{3C4B8419-E9DD-4E05-89F9-A431EBD2DFDE}" presName="Name25" presStyleLbl="parChTrans1D1" presStyleIdx="0" presStyleCnt="3"/>
      <dgm:spPr/>
      <dgm:t>
        <a:bodyPr/>
        <a:lstStyle/>
        <a:p>
          <a:endParaRPr lang="ru-RU"/>
        </a:p>
      </dgm:t>
    </dgm:pt>
    <dgm:pt modelId="{9DC5C308-9383-4C3D-95C5-D01456B3C5DE}" type="pres">
      <dgm:prSet presAssocID="{6B9C4BED-9BD9-4F15-9F1F-216311504A55}" presName="node" presStyleCnt="0"/>
      <dgm:spPr/>
    </dgm:pt>
    <dgm:pt modelId="{6EB384A7-E0E9-411D-86E6-72522A16402E}" type="pres">
      <dgm:prSet presAssocID="{6B9C4BED-9BD9-4F15-9F1F-216311504A55}" presName="parentNode" presStyleLbl="node1" presStyleIdx="1" presStyleCnt="4" custScaleX="136241" custScaleY="7465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9020D1-2CDE-4EFC-AB45-209EDD68741C}" type="pres">
      <dgm:prSet presAssocID="{6B9C4BED-9BD9-4F15-9F1F-216311504A55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C5E985-911B-42CF-9162-69E366E91663}" type="pres">
      <dgm:prSet presAssocID="{E3F8C7A4-CBCD-425A-AE01-867F4315DE71}" presName="Name25" presStyleLbl="parChTrans1D1" presStyleIdx="1" presStyleCnt="3"/>
      <dgm:spPr/>
      <dgm:t>
        <a:bodyPr/>
        <a:lstStyle/>
        <a:p>
          <a:endParaRPr lang="ru-RU"/>
        </a:p>
      </dgm:t>
    </dgm:pt>
    <dgm:pt modelId="{0A2DC0C4-2CCE-4D35-885C-F8BE68DC9ACF}" type="pres">
      <dgm:prSet presAssocID="{F526459A-A8AF-46BE-BAEC-3BDFCD9BF485}" presName="node" presStyleCnt="0"/>
      <dgm:spPr/>
    </dgm:pt>
    <dgm:pt modelId="{73311585-870C-49DF-8F21-C4C2B6809ABD}" type="pres">
      <dgm:prSet presAssocID="{F526459A-A8AF-46BE-BAEC-3BDFCD9BF485}" presName="parentNode" presStyleLbl="node1" presStyleIdx="2" presStyleCnt="4" custScaleX="158257" custScaleY="10511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F5742B-4341-402E-849F-9F3AB6551AF1}" type="pres">
      <dgm:prSet presAssocID="{F526459A-A8AF-46BE-BAEC-3BDFCD9BF485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566140-FF57-433C-A4A2-A427810244B4}" type="pres">
      <dgm:prSet presAssocID="{9FFAFCCD-E662-4287-BC12-970E8798AC7B}" presName="Name25" presStyleLbl="parChTrans1D1" presStyleIdx="2" presStyleCnt="3"/>
      <dgm:spPr/>
      <dgm:t>
        <a:bodyPr/>
        <a:lstStyle/>
        <a:p>
          <a:endParaRPr lang="ru-RU"/>
        </a:p>
      </dgm:t>
    </dgm:pt>
    <dgm:pt modelId="{96CB8B3E-F0AF-4992-8B7D-20208BF1A597}" type="pres">
      <dgm:prSet presAssocID="{A3D31DF7-8D0A-4DC8-B854-E6D82A325F82}" presName="node" presStyleCnt="0"/>
      <dgm:spPr/>
    </dgm:pt>
    <dgm:pt modelId="{66590A14-19F0-42FE-BF51-CD109726B002}" type="pres">
      <dgm:prSet presAssocID="{A3D31DF7-8D0A-4DC8-B854-E6D82A325F82}" presName="parentNode" presStyleLbl="node1" presStyleIdx="3" presStyleCnt="4" custScaleX="152057" custScaleY="10059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DC67B8-FB55-43FC-9B41-5A955156912E}" type="pres">
      <dgm:prSet presAssocID="{A3D31DF7-8D0A-4DC8-B854-E6D82A325F82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B3B049C-D8B6-4B2F-B836-E9CF03E5EF87}" type="presOf" srcId="{F526459A-A8AF-46BE-BAEC-3BDFCD9BF485}" destId="{73311585-870C-49DF-8F21-C4C2B6809ABD}" srcOrd="0" destOrd="0" presId="urn:microsoft.com/office/officeart/2005/8/layout/radial2"/>
    <dgm:cxn modelId="{49486271-E1BB-4745-A8BF-6F9D27D37F04}" type="presOf" srcId="{3C4B8419-E9DD-4E05-89F9-A431EBD2DFDE}" destId="{113088AD-E115-41C7-8614-519B92224D09}" srcOrd="0" destOrd="0" presId="urn:microsoft.com/office/officeart/2005/8/layout/radial2"/>
    <dgm:cxn modelId="{59EDDB27-6217-4816-8EEE-6A9782031B2F}" srcId="{8467A4AB-43BB-4A27-834A-A9EEB725FC50}" destId="{F526459A-A8AF-46BE-BAEC-3BDFCD9BF485}" srcOrd="1" destOrd="0" parTransId="{E3F8C7A4-CBCD-425A-AE01-867F4315DE71}" sibTransId="{4D062B49-CC22-42AE-8F74-C7591469A2C0}"/>
    <dgm:cxn modelId="{90867401-0D4D-45E5-BF4F-2B2E64AC5AE2}" type="presOf" srcId="{A3D31DF7-8D0A-4DC8-B854-E6D82A325F82}" destId="{66590A14-19F0-42FE-BF51-CD109726B002}" srcOrd="0" destOrd="0" presId="urn:microsoft.com/office/officeart/2005/8/layout/radial2"/>
    <dgm:cxn modelId="{D0318E06-6E77-4AB1-B8DE-B06ABB743132}" type="presOf" srcId="{6B9C4BED-9BD9-4F15-9F1F-216311504A55}" destId="{6EB384A7-E0E9-411D-86E6-72522A16402E}" srcOrd="0" destOrd="0" presId="urn:microsoft.com/office/officeart/2005/8/layout/radial2"/>
    <dgm:cxn modelId="{4FEE19B6-DFAF-484B-B78D-A8A77E795646}" type="presOf" srcId="{E3F8C7A4-CBCD-425A-AE01-867F4315DE71}" destId="{E1C5E985-911B-42CF-9162-69E366E91663}" srcOrd="0" destOrd="0" presId="urn:microsoft.com/office/officeart/2005/8/layout/radial2"/>
    <dgm:cxn modelId="{5DB35257-0F1A-48A5-B771-6C2E2391B25D}" srcId="{8467A4AB-43BB-4A27-834A-A9EEB725FC50}" destId="{6B9C4BED-9BD9-4F15-9F1F-216311504A55}" srcOrd="0" destOrd="0" parTransId="{3C4B8419-E9DD-4E05-89F9-A431EBD2DFDE}" sibTransId="{8566F8CC-1C4C-405E-877D-E0D3A0374E1E}"/>
    <dgm:cxn modelId="{2A12681B-B633-4F82-A99B-82C5341F27F2}" type="presOf" srcId="{9FFAFCCD-E662-4287-BC12-970E8798AC7B}" destId="{97566140-FF57-433C-A4A2-A427810244B4}" srcOrd="0" destOrd="0" presId="urn:microsoft.com/office/officeart/2005/8/layout/radial2"/>
    <dgm:cxn modelId="{270688A2-7523-4BF8-9FA1-C5E7204717DD}" type="presOf" srcId="{8467A4AB-43BB-4A27-834A-A9EEB725FC50}" destId="{74CBD911-1635-4001-B2FE-F9D5A8CC2E0F}" srcOrd="0" destOrd="0" presId="urn:microsoft.com/office/officeart/2005/8/layout/radial2"/>
    <dgm:cxn modelId="{2FF4C200-943A-4E93-8A60-6EA8F64D99B7}" srcId="{8467A4AB-43BB-4A27-834A-A9EEB725FC50}" destId="{A3D31DF7-8D0A-4DC8-B854-E6D82A325F82}" srcOrd="2" destOrd="0" parTransId="{9FFAFCCD-E662-4287-BC12-970E8798AC7B}" sibTransId="{45CCEE6F-38FB-4C8D-A9A5-83D7CACDE165}"/>
    <dgm:cxn modelId="{270992BA-5EBE-4051-AA4F-6A755C98EBA9}" type="presParOf" srcId="{74CBD911-1635-4001-B2FE-F9D5A8CC2E0F}" destId="{6B91564F-8720-400B-8E29-B2C435C33A74}" srcOrd="0" destOrd="0" presId="urn:microsoft.com/office/officeart/2005/8/layout/radial2"/>
    <dgm:cxn modelId="{00045628-89F4-44D0-912C-FB9123975B80}" type="presParOf" srcId="{6B91564F-8720-400B-8E29-B2C435C33A74}" destId="{2230F585-0B9B-45F7-BDBC-B5A072F047C9}" srcOrd="0" destOrd="0" presId="urn:microsoft.com/office/officeart/2005/8/layout/radial2"/>
    <dgm:cxn modelId="{4F1ADF49-DC1A-4D15-93F0-EF1FE57728CC}" type="presParOf" srcId="{2230F585-0B9B-45F7-BDBC-B5A072F047C9}" destId="{936770E6-535B-495F-8FC6-2ED526D553D3}" srcOrd="0" destOrd="0" presId="urn:microsoft.com/office/officeart/2005/8/layout/radial2"/>
    <dgm:cxn modelId="{9D5B6534-66FE-4E05-AC86-14E33D4941F2}" type="presParOf" srcId="{2230F585-0B9B-45F7-BDBC-B5A072F047C9}" destId="{19279DEA-9350-4428-8BC3-F41788B443C2}" srcOrd="1" destOrd="0" presId="urn:microsoft.com/office/officeart/2005/8/layout/radial2"/>
    <dgm:cxn modelId="{6113C0EC-ABD4-4692-AD8F-C412FFF33B1C}" type="presParOf" srcId="{6B91564F-8720-400B-8E29-B2C435C33A74}" destId="{113088AD-E115-41C7-8614-519B92224D09}" srcOrd="1" destOrd="0" presId="urn:microsoft.com/office/officeart/2005/8/layout/radial2"/>
    <dgm:cxn modelId="{3E4A91DA-DD89-4501-9D72-AE2683581F93}" type="presParOf" srcId="{6B91564F-8720-400B-8E29-B2C435C33A74}" destId="{9DC5C308-9383-4C3D-95C5-D01456B3C5DE}" srcOrd="2" destOrd="0" presId="urn:microsoft.com/office/officeart/2005/8/layout/radial2"/>
    <dgm:cxn modelId="{A8FBB10C-B62A-45E9-9692-CFA28DE469F1}" type="presParOf" srcId="{9DC5C308-9383-4C3D-95C5-D01456B3C5DE}" destId="{6EB384A7-E0E9-411D-86E6-72522A16402E}" srcOrd="0" destOrd="0" presId="urn:microsoft.com/office/officeart/2005/8/layout/radial2"/>
    <dgm:cxn modelId="{3CCE80CF-7278-4B19-B8F6-5E745C708D3B}" type="presParOf" srcId="{9DC5C308-9383-4C3D-95C5-D01456B3C5DE}" destId="{DE9020D1-2CDE-4EFC-AB45-209EDD68741C}" srcOrd="1" destOrd="0" presId="urn:microsoft.com/office/officeart/2005/8/layout/radial2"/>
    <dgm:cxn modelId="{7EDF9493-BE9D-448E-B285-D71C533D2E1E}" type="presParOf" srcId="{6B91564F-8720-400B-8E29-B2C435C33A74}" destId="{E1C5E985-911B-42CF-9162-69E366E91663}" srcOrd="3" destOrd="0" presId="urn:microsoft.com/office/officeart/2005/8/layout/radial2"/>
    <dgm:cxn modelId="{C4B08D1F-1148-4216-983F-3955442EF771}" type="presParOf" srcId="{6B91564F-8720-400B-8E29-B2C435C33A74}" destId="{0A2DC0C4-2CCE-4D35-885C-F8BE68DC9ACF}" srcOrd="4" destOrd="0" presId="urn:microsoft.com/office/officeart/2005/8/layout/radial2"/>
    <dgm:cxn modelId="{86713A25-DA3F-4C5F-9304-AEBECC378693}" type="presParOf" srcId="{0A2DC0C4-2CCE-4D35-885C-F8BE68DC9ACF}" destId="{73311585-870C-49DF-8F21-C4C2B6809ABD}" srcOrd="0" destOrd="0" presId="urn:microsoft.com/office/officeart/2005/8/layout/radial2"/>
    <dgm:cxn modelId="{6CA6C0B8-D6A4-40B5-B8A0-2001C80644B0}" type="presParOf" srcId="{0A2DC0C4-2CCE-4D35-885C-F8BE68DC9ACF}" destId="{0EF5742B-4341-402E-849F-9F3AB6551AF1}" srcOrd="1" destOrd="0" presId="urn:microsoft.com/office/officeart/2005/8/layout/radial2"/>
    <dgm:cxn modelId="{0637AD56-AEF7-42A6-964A-A1B7807F4CBF}" type="presParOf" srcId="{6B91564F-8720-400B-8E29-B2C435C33A74}" destId="{97566140-FF57-433C-A4A2-A427810244B4}" srcOrd="5" destOrd="0" presId="urn:microsoft.com/office/officeart/2005/8/layout/radial2"/>
    <dgm:cxn modelId="{918676C0-D445-4342-B1AD-C76F8E8D5E65}" type="presParOf" srcId="{6B91564F-8720-400B-8E29-B2C435C33A74}" destId="{96CB8B3E-F0AF-4992-8B7D-20208BF1A597}" srcOrd="6" destOrd="0" presId="urn:microsoft.com/office/officeart/2005/8/layout/radial2"/>
    <dgm:cxn modelId="{267C19E6-D805-46FC-8C68-4340154CB583}" type="presParOf" srcId="{96CB8B3E-F0AF-4992-8B7D-20208BF1A597}" destId="{66590A14-19F0-42FE-BF51-CD109726B002}" srcOrd="0" destOrd="0" presId="urn:microsoft.com/office/officeart/2005/8/layout/radial2"/>
    <dgm:cxn modelId="{C2605DAF-9258-478A-8BAE-AA8446ACED21}" type="presParOf" srcId="{96CB8B3E-F0AF-4992-8B7D-20208BF1A597}" destId="{8EDC67B8-FB55-43FC-9B41-5A955156912E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EB74449-2D7A-400A-806D-C972346B0B27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583344C-5728-4F50-92D8-FF2B62270775}">
      <dgm:prSet phldrT="[Текст]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Добрый</a:t>
          </a:r>
          <a:endParaRPr lang="ru-RU" dirty="0"/>
        </a:p>
      </dgm:t>
    </dgm:pt>
    <dgm:pt modelId="{3F6CD15D-CE09-4975-B45C-E8E20E20E94B}" type="parTrans" cxnId="{A19E3B47-F9C5-4F56-95C0-374F80DFA50F}">
      <dgm:prSet/>
      <dgm:spPr/>
      <dgm:t>
        <a:bodyPr/>
        <a:lstStyle/>
        <a:p>
          <a:endParaRPr lang="ru-RU"/>
        </a:p>
      </dgm:t>
    </dgm:pt>
    <dgm:pt modelId="{B09BA1CE-E663-487C-BDD0-F5C252620EDE}" type="sibTrans" cxnId="{A19E3B47-F9C5-4F56-95C0-374F80DFA50F}">
      <dgm:prSet/>
      <dgm:spPr/>
      <dgm:t>
        <a:bodyPr/>
        <a:lstStyle/>
        <a:p>
          <a:endParaRPr lang="ru-RU"/>
        </a:p>
      </dgm:t>
    </dgm:pt>
    <dgm:pt modelId="{74FB8450-B117-4919-9CF1-38DB79C28577}">
      <dgm:prSet phldrT="[Текст]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Общительный</a:t>
          </a:r>
          <a:endParaRPr lang="ru-RU" dirty="0"/>
        </a:p>
      </dgm:t>
    </dgm:pt>
    <dgm:pt modelId="{9A036A5C-0EB1-4237-9AEE-304D77CCF8F2}" type="parTrans" cxnId="{D0277394-5BF4-42A5-A140-509D099AD9EA}">
      <dgm:prSet/>
      <dgm:spPr/>
      <dgm:t>
        <a:bodyPr/>
        <a:lstStyle/>
        <a:p>
          <a:endParaRPr lang="ru-RU"/>
        </a:p>
      </dgm:t>
    </dgm:pt>
    <dgm:pt modelId="{A239508C-3B13-4352-94C3-8C956970551D}" type="sibTrans" cxnId="{D0277394-5BF4-42A5-A140-509D099AD9EA}">
      <dgm:prSet/>
      <dgm:spPr/>
      <dgm:t>
        <a:bodyPr/>
        <a:lstStyle/>
        <a:p>
          <a:endParaRPr lang="ru-RU"/>
        </a:p>
      </dgm:t>
    </dgm:pt>
    <dgm:pt modelId="{9C9F9019-1290-4E3F-A631-54910253C59E}">
      <dgm:prSet phldrT="[Текст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Опытный</a:t>
          </a:r>
          <a:endParaRPr lang="ru-RU" dirty="0"/>
        </a:p>
      </dgm:t>
    </dgm:pt>
    <dgm:pt modelId="{B2F8B79E-3532-4368-885C-7E22AAF88A25}" type="parTrans" cxnId="{02284161-26E0-4773-AB53-A05E808968F4}">
      <dgm:prSet/>
      <dgm:spPr/>
      <dgm:t>
        <a:bodyPr/>
        <a:lstStyle/>
        <a:p>
          <a:endParaRPr lang="ru-RU"/>
        </a:p>
      </dgm:t>
    </dgm:pt>
    <dgm:pt modelId="{E99BD8EC-A451-4453-BF3A-ACC1B58098E8}" type="sibTrans" cxnId="{02284161-26E0-4773-AB53-A05E808968F4}">
      <dgm:prSet/>
      <dgm:spPr/>
      <dgm:t>
        <a:bodyPr/>
        <a:lstStyle/>
        <a:p>
          <a:endParaRPr lang="ru-RU"/>
        </a:p>
      </dgm:t>
    </dgm:pt>
    <dgm:pt modelId="{AD442706-6FA2-4AA5-B836-E1D46727B130}" type="pres">
      <dgm:prSet presAssocID="{3EB74449-2D7A-400A-806D-C972346B0B27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65651D4-1FBF-420A-B11F-1AE81826FCF6}" type="pres">
      <dgm:prSet presAssocID="{3EB74449-2D7A-400A-806D-C972346B0B27}" presName="cycle" presStyleCnt="0"/>
      <dgm:spPr/>
    </dgm:pt>
    <dgm:pt modelId="{95353D25-767A-46CF-B8B8-A243EF030C53}" type="pres">
      <dgm:prSet presAssocID="{3EB74449-2D7A-400A-806D-C972346B0B27}" presName="centerShape" presStyleCnt="0"/>
      <dgm:spPr/>
    </dgm:pt>
    <dgm:pt modelId="{3E5BE4E3-6760-4EF6-AB77-DE51B290415B}" type="pres">
      <dgm:prSet presAssocID="{3EB74449-2D7A-400A-806D-C972346B0B27}" presName="connSite" presStyleLbl="node1" presStyleIdx="0" presStyleCnt="4"/>
      <dgm:spPr/>
    </dgm:pt>
    <dgm:pt modelId="{4FE4BB79-B0A6-43B0-B543-3F77BE9700CE}" type="pres">
      <dgm:prSet presAssocID="{3EB74449-2D7A-400A-806D-C972346B0B27}" presName="visible" presStyleLbl="node1" presStyleIdx="0" presStyleCnt="4" custAng="0" custScaleX="188495" custScaleY="173140" custLinFactNeighborX="-46660" custLinFactNeighborY="-1752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7000" r="-37000"/>
          </a:stretch>
        </a:blipFill>
      </dgm:spPr>
    </dgm:pt>
    <dgm:pt modelId="{012CB752-B2BE-4978-8289-41A439CBA60A}" type="pres">
      <dgm:prSet presAssocID="{3F6CD15D-CE09-4975-B45C-E8E20E20E94B}" presName="Name25" presStyleLbl="parChTrans1D1" presStyleIdx="0" presStyleCnt="3"/>
      <dgm:spPr/>
      <dgm:t>
        <a:bodyPr/>
        <a:lstStyle/>
        <a:p>
          <a:endParaRPr lang="ru-RU"/>
        </a:p>
      </dgm:t>
    </dgm:pt>
    <dgm:pt modelId="{7AD2BA24-3ADE-42C1-927A-6F39137C75CA}" type="pres">
      <dgm:prSet presAssocID="{3583344C-5728-4F50-92D8-FF2B62270775}" presName="node" presStyleCnt="0"/>
      <dgm:spPr/>
    </dgm:pt>
    <dgm:pt modelId="{188D0E6B-22D0-4BF4-A020-00B1C7B56EB6}" type="pres">
      <dgm:prSet presAssocID="{3583344C-5728-4F50-92D8-FF2B62270775}" presName="parentNode" presStyleLbl="node1" presStyleIdx="1" presStyleCnt="4" custScaleX="158327" custScaleY="9602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E020EA-9181-41FA-BC4C-B5EF49FBDC40}" type="pres">
      <dgm:prSet presAssocID="{3583344C-5728-4F50-92D8-FF2B62270775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DF8FBF-0F16-4056-BCB4-469D812AD84B}" type="pres">
      <dgm:prSet presAssocID="{9A036A5C-0EB1-4237-9AEE-304D77CCF8F2}" presName="Name25" presStyleLbl="parChTrans1D1" presStyleIdx="1" presStyleCnt="3"/>
      <dgm:spPr/>
      <dgm:t>
        <a:bodyPr/>
        <a:lstStyle/>
        <a:p>
          <a:endParaRPr lang="ru-RU"/>
        </a:p>
      </dgm:t>
    </dgm:pt>
    <dgm:pt modelId="{C6D29BEA-E4EB-4A31-B7DB-F45A527C4DE2}" type="pres">
      <dgm:prSet presAssocID="{74FB8450-B117-4919-9CF1-38DB79C28577}" presName="node" presStyleCnt="0"/>
      <dgm:spPr/>
    </dgm:pt>
    <dgm:pt modelId="{FB925B02-DC13-4A99-9950-DD8D23B2B58D}" type="pres">
      <dgm:prSet presAssocID="{74FB8450-B117-4919-9CF1-38DB79C28577}" presName="parentNode" presStyleLbl="node1" presStyleIdx="2" presStyleCnt="4" custScaleX="152236" custScaleY="9262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02366B-6AD2-46BE-BF97-3A8FDF1683D0}" type="pres">
      <dgm:prSet presAssocID="{74FB8450-B117-4919-9CF1-38DB79C28577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C66E8D-F575-4F46-B74C-6AE7F104B844}" type="pres">
      <dgm:prSet presAssocID="{B2F8B79E-3532-4368-885C-7E22AAF88A25}" presName="Name25" presStyleLbl="parChTrans1D1" presStyleIdx="2" presStyleCnt="3"/>
      <dgm:spPr/>
      <dgm:t>
        <a:bodyPr/>
        <a:lstStyle/>
        <a:p>
          <a:endParaRPr lang="ru-RU"/>
        </a:p>
      </dgm:t>
    </dgm:pt>
    <dgm:pt modelId="{B95FABA1-83BF-4DD2-BE96-EA2A9FD885B0}" type="pres">
      <dgm:prSet presAssocID="{9C9F9019-1290-4E3F-A631-54910253C59E}" presName="node" presStyleCnt="0"/>
      <dgm:spPr/>
    </dgm:pt>
    <dgm:pt modelId="{0D0B189C-52F2-4212-BB26-F612B9001EF8}" type="pres">
      <dgm:prSet presAssocID="{9C9F9019-1290-4E3F-A631-54910253C59E}" presName="parentNode" presStyleLbl="node1" presStyleIdx="3" presStyleCnt="4" custScaleX="158439" custScaleY="10118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987E13-ED4D-47D9-B30D-D7F51AA864C3}" type="pres">
      <dgm:prSet presAssocID="{9C9F9019-1290-4E3F-A631-54910253C59E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0277394-5BF4-42A5-A140-509D099AD9EA}" srcId="{3EB74449-2D7A-400A-806D-C972346B0B27}" destId="{74FB8450-B117-4919-9CF1-38DB79C28577}" srcOrd="1" destOrd="0" parTransId="{9A036A5C-0EB1-4237-9AEE-304D77CCF8F2}" sibTransId="{A239508C-3B13-4352-94C3-8C956970551D}"/>
    <dgm:cxn modelId="{98A39D21-5061-4BC0-928D-631B7D9D609F}" type="presOf" srcId="{3583344C-5728-4F50-92D8-FF2B62270775}" destId="{188D0E6B-22D0-4BF4-A020-00B1C7B56EB6}" srcOrd="0" destOrd="0" presId="urn:microsoft.com/office/officeart/2005/8/layout/radial2"/>
    <dgm:cxn modelId="{4E2AAE08-F7B1-4B0E-8351-F5C898211941}" type="presOf" srcId="{3F6CD15D-CE09-4975-B45C-E8E20E20E94B}" destId="{012CB752-B2BE-4978-8289-41A439CBA60A}" srcOrd="0" destOrd="0" presId="urn:microsoft.com/office/officeart/2005/8/layout/radial2"/>
    <dgm:cxn modelId="{46B4CD39-0F3D-4ACD-8EBA-AAF2878483E4}" type="presOf" srcId="{74FB8450-B117-4919-9CF1-38DB79C28577}" destId="{FB925B02-DC13-4A99-9950-DD8D23B2B58D}" srcOrd="0" destOrd="0" presId="urn:microsoft.com/office/officeart/2005/8/layout/radial2"/>
    <dgm:cxn modelId="{02284161-26E0-4773-AB53-A05E808968F4}" srcId="{3EB74449-2D7A-400A-806D-C972346B0B27}" destId="{9C9F9019-1290-4E3F-A631-54910253C59E}" srcOrd="2" destOrd="0" parTransId="{B2F8B79E-3532-4368-885C-7E22AAF88A25}" sibTransId="{E99BD8EC-A451-4453-BF3A-ACC1B58098E8}"/>
    <dgm:cxn modelId="{A19E3B47-F9C5-4F56-95C0-374F80DFA50F}" srcId="{3EB74449-2D7A-400A-806D-C972346B0B27}" destId="{3583344C-5728-4F50-92D8-FF2B62270775}" srcOrd="0" destOrd="0" parTransId="{3F6CD15D-CE09-4975-B45C-E8E20E20E94B}" sibTransId="{B09BA1CE-E663-487C-BDD0-F5C252620EDE}"/>
    <dgm:cxn modelId="{9B335856-040A-48FA-9396-ACED4B73B804}" type="presOf" srcId="{3EB74449-2D7A-400A-806D-C972346B0B27}" destId="{AD442706-6FA2-4AA5-B836-E1D46727B130}" srcOrd="0" destOrd="0" presId="urn:microsoft.com/office/officeart/2005/8/layout/radial2"/>
    <dgm:cxn modelId="{A5192C36-F99A-4742-B8BB-00F8B137E1D7}" type="presOf" srcId="{9A036A5C-0EB1-4237-9AEE-304D77CCF8F2}" destId="{7ADF8FBF-0F16-4056-BCB4-469D812AD84B}" srcOrd="0" destOrd="0" presId="urn:microsoft.com/office/officeart/2005/8/layout/radial2"/>
    <dgm:cxn modelId="{B8D10425-D517-4EB1-8B73-BEF5BE6482DA}" type="presOf" srcId="{9C9F9019-1290-4E3F-A631-54910253C59E}" destId="{0D0B189C-52F2-4212-BB26-F612B9001EF8}" srcOrd="0" destOrd="0" presId="urn:microsoft.com/office/officeart/2005/8/layout/radial2"/>
    <dgm:cxn modelId="{31DAAE7A-ED3F-43ED-8FCF-88C8170650D5}" type="presOf" srcId="{B2F8B79E-3532-4368-885C-7E22AAF88A25}" destId="{BBC66E8D-F575-4F46-B74C-6AE7F104B844}" srcOrd="0" destOrd="0" presId="urn:microsoft.com/office/officeart/2005/8/layout/radial2"/>
    <dgm:cxn modelId="{A7DF90FF-AAEC-4891-AB09-1482AA7A1E7B}" type="presParOf" srcId="{AD442706-6FA2-4AA5-B836-E1D46727B130}" destId="{A65651D4-1FBF-420A-B11F-1AE81826FCF6}" srcOrd="0" destOrd="0" presId="urn:microsoft.com/office/officeart/2005/8/layout/radial2"/>
    <dgm:cxn modelId="{CED76FE8-A69B-4021-86A3-EDC8F42AD0B4}" type="presParOf" srcId="{A65651D4-1FBF-420A-B11F-1AE81826FCF6}" destId="{95353D25-767A-46CF-B8B8-A243EF030C53}" srcOrd="0" destOrd="0" presId="urn:microsoft.com/office/officeart/2005/8/layout/radial2"/>
    <dgm:cxn modelId="{486C781D-2368-4BB6-B34A-25F5DE889351}" type="presParOf" srcId="{95353D25-767A-46CF-B8B8-A243EF030C53}" destId="{3E5BE4E3-6760-4EF6-AB77-DE51B290415B}" srcOrd="0" destOrd="0" presId="urn:microsoft.com/office/officeart/2005/8/layout/radial2"/>
    <dgm:cxn modelId="{8F3D9015-1E0B-48C5-AA3C-C484C3C0BF38}" type="presParOf" srcId="{95353D25-767A-46CF-B8B8-A243EF030C53}" destId="{4FE4BB79-B0A6-43B0-B543-3F77BE9700CE}" srcOrd="1" destOrd="0" presId="urn:microsoft.com/office/officeart/2005/8/layout/radial2"/>
    <dgm:cxn modelId="{2CBC86BF-250F-44B4-9ED9-95945E37FDAC}" type="presParOf" srcId="{A65651D4-1FBF-420A-B11F-1AE81826FCF6}" destId="{012CB752-B2BE-4978-8289-41A439CBA60A}" srcOrd="1" destOrd="0" presId="urn:microsoft.com/office/officeart/2005/8/layout/radial2"/>
    <dgm:cxn modelId="{C8C5C32A-DC4F-4DC4-9B7A-8E3C32A0A89A}" type="presParOf" srcId="{A65651D4-1FBF-420A-B11F-1AE81826FCF6}" destId="{7AD2BA24-3ADE-42C1-927A-6F39137C75CA}" srcOrd="2" destOrd="0" presId="urn:microsoft.com/office/officeart/2005/8/layout/radial2"/>
    <dgm:cxn modelId="{D56515DE-0249-459B-9FCC-E28E2A6F95B0}" type="presParOf" srcId="{7AD2BA24-3ADE-42C1-927A-6F39137C75CA}" destId="{188D0E6B-22D0-4BF4-A020-00B1C7B56EB6}" srcOrd="0" destOrd="0" presId="urn:microsoft.com/office/officeart/2005/8/layout/radial2"/>
    <dgm:cxn modelId="{DD18D8A0-32A1-4FCC-AA5E-E19605B9024E}" type="presParOf" srcId="{7AD2BA24-3ADE-42C1-927A-6F39137C75CA}" destId="{54E020EA-9181-41FA-BC4C-B5EF49FBDC40}" srcOrd="1" destOrd="0" presId="urn:microsoft.com/office/officeart/2005/8/layout/radial2"/>
    <dgm:cxn modelId="{3E5CB77D-810B-4A9C-9609-5383D9F8A7BF}" type="presParOf" srcId="{A65651D4-1FBF-420A-B11F-1AE81826FCF6}" destId="{7ADF8FBF-0F16-4056-BCB4-469D812AD84B}" srcOrd="3" destOrd="0" presId="urn:microsoft.com/office/officeart/2005/8/layout/radial2"/>
    <dgm:cxn modelId="{09C27880-710B-4DC4-8568-D9EDDFE1DFF4}" type="presParOf" srcId="{A65651D4-1FBF-420A-B11F-1AE81826FCF6}" destId="{C6D29BEA-E4EB-4A31-B7DB-F45A527C4DE2}" srcOrd="4" destOrd="0" presId="urn:microsoft.com/office/officeart/2005/8/layout/radial2"/>
    <dgm:cxn modelId="{C63AFAAC-87AB-46AE-888A-6A95D9816EB6}" type="presParOf" srcId="{C6D29BEA-E4EB-4A31-B7DB-F45A527C4DE2}" destId="{FB925B02-DC13-4A99-9950-DD8D23B2B58D}" srcOrd="0" destOrd="0" presId="urn:microsoft.com/office/officeart/2005/8/layout/radial2"/>
    <dgm:cxn modelId="{3058C029-EF10-47A8-8202-5994D6B5FA0A}" type="presParOf" srcId="{C6D29BEA-E4EB-4A31-B7DB-F45A527C4DE2}" destId="{0702366B-6AD2-46BE-BF97-3A8FDF1683D0}" srcOrd="1" destOrd="0" presId="urn:microsoft.com/office/officeart/2005/8/layout/radial2"/>
    <dgm:cxn modelId="{028F7415-9A9B-469C-9DED-27CEAC5C3E5C}" type="presParOf" srcId="{A65651D4-1FBF-420A-B11F-1AE81826FCF6}" destId="{BBC66E8D-F575-4F46-B74C-6AE7F104B844}" srcOrd="5" destOrd="0" presId="urn:microsoft.com/office/officeart/2005/8/layout/radial2"/>
    <dgm:cxn modelId="{A5026CD8-F340-41D0-97FB-A1D4B20573B5}" type="presParOf" srcId="{A65651D4-1FBF-420A-B11F-1AE81826FCF6}" destId="{B95FABA1-83BF-4DD2-BE96-EA2A9FD885B0}" srcOrd="6" destOrd="0" presId="urn:microsoft.com/office/officeart/2005/8/layout/radial2"/>
    <dgm:cxn modelId="{230BD423-6B38-486E-979B-D9D880A5C104}" type="presParOf" srcId="{B95FABA1-83BF-4DD2-BE96-EA2A9FD885B0}" destId="{0D0B189C-52F2-4212-BB26-F612B9001EF8}" srcOrd="0" destOrd="0" presId="urn:microsoft.com/office/officeart/2005/8/layout/radial2"/>
    <dgm:cxn modelId="{3707EB3C-05BD-4810-8A00-40726DA6E2BB}" type="presParOf" srcId="{B95FABA1-83BF-4DD2-BE96-EA2A9FD885B0}" destId="{9B987E13-ED4D-47D9-B30D-D7F51AA864C3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22077BA-8643-49AC-9195-D38D12A56FA8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E1DC0C5-309E-4979-AAD0-2D4A5D013019}">
      <dgm:prSet phldrT="[Текст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Интересный</a:t>
          </a:r>
          <a:endParaRPr lang="ru-RU" dirty="0"/>
        </a:p>
      </dgm:t>
    </dgm:pt>
    <dgm:pt modelId="{2D355589-6D51-4146-8293-5DC2197474B1}" type="parTrans" cxnId="{7A66CCC5-3CFE-48AE-B326-BE8E8739EB25}">
      <dgm:prSet/>
      <dgm:spPr/>
      <dgm:t>
        <a:bodyPr/>
        <a:lstStyle/>
        <a:p>
          <a:endParaRPr lang="ru-RU"/>
        </a:p>
      </dgm:t>
    </dgm:pt>
    <dgm:pt modelId="{657F1E13-CC3C-406A-B35F-DA5C8E20482D}" type="sibTrans" cxnId="{7A66CCC5-3CFE-48AE-B326-BE8E8739EB25}">
      <dgm:prSet/>
      <dgm:spPr/>
      <dgm:t>
        <a:bodyPr/>
        <a:lstStyle/>
        <a:p>
          <a:endParaRPr lang="ru-RU"/>
        </a:p>
      </dgm:t>
    </dgm:pt>
    <dgm:pt modelId="{A12798CC-7468-469E-8A45-2F1FC0905362}">
      <dgm:prSet phldrT="[Текст]">
        <dgm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dirty="0" smtClean="0"/>
            <a:t>Стильный</a:t>
          </a:r>
          <a:endParaRPr lang="ru-RU" dirty="0"/>
        </a:p>
      </dgm:t>
    </dgm:pt>
    <dgm:pt modelId="{11E417DD-379D-4401-9D29-91E32142B83E}" type="parTrans" cxnId="{A6DC5BAF-503F-4426-BB52-BCFB8AB7656C}">
      <dgm:prSet/>
      <dgm:spPr/>
      <dgm:t>
        <a:bodyPr/>
        <a:lstStyle/>
        <a:p>
          <a:endParaRPr lang="ru-RU"/>
        </a:p>
      </dgm:t>
    </dgm:pt>
    <dgm:pt modelId="{03198239-3FEB-4E60-8911-F35DF349F741}" type="sibTrans" cxnId="{A6DC5BAF-503F-4426-BB52-BCFB8AB7656C}">
      <dgm:prSet/>
      <dgm:spPr/>
      <dgm:t>
        <a:bodyPr/>
        <a:lstStyle/>
        <a:p>
          <a:endParaRPr lang="ru-RU"/>
        </a:p>
      </dgm:t>
    </dgm:pt>
    <dgm:pt modelId="{5469C12B-D289-4E59-A183-463453ED981C}">
      <dgm:prSet phldrT="[Текст]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dirty="0" smtClean="0"/>
            <a:t>В меру строгий</a:t>
          </a:r>
          <a:endParaRPr lang="ru-RU" dirty="0"/>
        </a:p>
      </dgm:t>
    </dgm:pt>
    <dgm:pt modelId="{309634B0-C481-49C7-B405-63193C790AC4}" type="parTrans" cxnId="{9272D40E-0920-45E3-8F0A-B83226598954}">
      <dgm:prSet/>
      <dgm:spPr/>
      <dgm:t>
        <a:bodyPr/>
        <a:lstStyle/>
        <a:p>
          <a:endParaRPr lang="ru-RU"/>
        </a:p>
      </dgm:t>
    </dgm:pt>
    <dgm:pt modelId="{AFD356CD-6A52-4B9B-A590-EDD1B4C73A73}" type="sibTrans" cxnId="{9272D40E-0920-45E3-8F0A-B83226598954}">
      <dgm:prSet/>
      <dgm:spPr/>
      <dgm:t>
        <a:bodyPr/>
        <a:lstStyle/>
        <a:p>
          <a:endParaRPr lang="ru-RU"/>
        </a:p>
      </dgm:t>
    </dgm:pt>
    <dgm:pt modelId="{F2002B2B-377D-4734-B9D9-E67123E6E4F4}" type="pres">
      <dgm:prSet presAssocID="{D22077BA-8643-49AC-9195-D38D12A56FA8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6F75FC3-AF71-44E7-82E1-E9F1784B476B}" type="pres">
      <dgm:prSet presAssocID="{D22077BA-8643-49AC-9195-D38D12A56FA8}" presName="cycle" presStyleCnt="0"/>
      <dgm:spPr/>
    </dgm:pt>
    <dgm:pt modelId="{189EFF31-622E-4428-9C2D-E055F3642031}" type="pres">
      <dgm:prSet presAssocID="{D22077BA-8643-49AC-9195-D38D12A56FA8}" presName="centerShape" presStyleCnt="0"/>
      <dgm:spPr/>
    </dgm:pt>
    <dgm:pt modelId="{D17D3539-724F-418F-88ED-43F3B7771A8F}" type="pres">
      <dgm:prSet presAssocID="{D22077BA-8643-49AC-9195-D38D12A56FA8}" presName="connSite" presStyleLbl="node1" presStyleIdx="0" presStyleCnt="4"/>
      <dgm:spPr/>
    </dgm:pt>
    <dgm:pt modelId="{828803C6-39B9-4CA6-828F-7F84CEA0DFC8}" type="pres">
      <dgm:prSet presAssocID="{D22077BA-8643-49AC-9195-D38D12A56FA8}" presName="visible" presStyleLbl="node1" presStyleIdx="0" presStyleCnt="4" custAng="21259805" custScaleX="167464" custScaleY="166130" custLinFactNeighborX="-30100" custLinFactNeighborY="-2368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0000" r="-30000"/>
          </a:stretch>
        </a:blipFill>
      </dgm:spPr>
    </dgm:pt>
    <dgm:pt modelId="{FE26CEB6-AAA8-4263-94C4-E26F11D1F7BD}" type="pres">
      <dgm:prSet presAssocID="{2D355589-6D51-4146-8293-5DC2197474B1}" presName="Name25" presStyleLbl="parChTrans1D1" presStyleIdx="0" presStyleCnt="3"/>
      <dgm:spPr/>
      <dgm:t>
        <a:bodyPr/>
        <a:lstStyle/>
        <a:p>
          <a:endParaRPr lang="ru-RU"/>
        </a:p>
      </dgm:t>
    </dgm:pt>
    <dgm:pt modelId="{D6D44F1E-5EFA-409D-B38A-E89F5F040DE5}" type="pres">
      <dgm:prSet presAssocID="{1E1DC0C5-309E-4979-AAD0-2D4A5D013019}" presName="node" presStyleCnt="0"/>
      <dgm:spPr/>
    </dgm:pt>
    <dgm:pt modelId="{A730076A-746F-4EF7-A4B3-5065292A7296}" type="pres">
      <dgm:prSet presAssocID="{1E1DC0C5-309E-4979-AAD0-2D4A5D013019}" presName="parentNode" presStyleLbl="node1" presStyleIdx="1" presStyleCnt="4" custScaleX="168448" custScaleY="8813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8AFE51-A335-4195-90A7-1F554E24240F}" type="pres">
      <dgm:prSet presAssocID="{1E1DC0C5-309E-4979-AAD0-2D4A5D013019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02090D-BE51-488A-BE9C-CFC41CEECFE2}" type="pres">
      <dgm:prSet presAssocID="{11E417DD-379D-4401-9D29-91E32142B83E}" presName="Name25" presStyleLbl="parChTrans1D1" presStyleIdx="1" presStyleCnt="3"/>
      <dgm:spPr/>
      <dgm:t>
        <a:bodyPr/>
        <a:lstStyle/>
        <a:p>
          <a:endParaRPr lang="ru-RU"/>
        </a:p>
      </dgm:t>
    </dgm:pt>
    <dgm:pt modelId="{4382C3F6-C71D-43A6-BBF2-AF141EDC85BD}" type="pres">
      <dgm:prSet presAssocID="{A12798CC-7468-469E-8A45-2F1FC0905362}" presName="node" presStyleCnt="0"/>
      <dgm:spPr/>
    </dgm:pt>
    <dgm:pt modelId="{E8285209-1D88-4F28-A622-D115669A2CF7}" type="pres">
      <dgm:prSet presAssocID="{A12798CC-7468-469E-8A45-2F1FC0905362}" presName="parentNode" presStyleLbl="node1" presStyleIdx="2" presStyleCnt="4" custScaleX="158794" custScaleY="6513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C0EDB8-D0F9-48C7-AD0D-4118F8841AA5}" type="pres">
      <dgm:prSet presAssocID="{A12798CC-7468-469E-8A45-2F1FC0905362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3B42F3-F4A7-4C4E-8205-D24871CFDC1C}" type="pres">
      <dgm:prSet presAssocID="{309634B0-C481-49C7-B405-63193C790AC4}" presName="Name25" presStyleLbl="parChTrans1D1" presStyleIdx="2" presStyleCnt="3"/>
      <dgm:spPr/>
      <dgm:t>
        <a:bodyPr/>
        <a:lstStyle/>
        <a:p>
          <a:endParaRPr lang="ru-RU"/>
        </a:p>
      </dgm:t>
    </dgm:pt>
    <dgm:pt modelId="{96A562E4-3D7D-43B1-9C5D-8414ED9930DB}" type="pres">
      <dgm:prSet presAssocID="{5469C12B-D289-4E59-A183-463453ED981C}" presName="node" presStyleCnt="0"/>
      <dgm:spPr/>
    </dgm:pt>
    <dgm:pt modelId="{F842913D-7996-498E-B5A4-6BA8419575AF}" type="pres">
      <dgm:prSet presAssocID="{5469C12B-D289-4E59-A183-463453ED981C}" presName="parentNode" presStyleLbl="node1" presStyleIdx="3" presStyleCnt="4" custScaleX="146775" custScaleY="10718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E3DD98-A1EF-4C47-AC59-62D93724C948}" type="pres">
      <dgm:prSet presAssocID="{5469C12B-D289-4E59-A183-463453ED981C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CFC5CE4-4EEF-4ABC-8C23-0D5BB9226DA9}" type="presOf" srcId="{D22077BA-8643-49AC-9195-D38D12A56FA8}" destId="{F2002B2B-377D-4734-B9D9-E67123E6E4F4}" srcOrd="0" destOrd="0" presId="urn:microsoft.com/office/officeart/2005/8/layout/radial2"/>
    <dgm:cxn modelId="{E8F4C70A-931D-46FF-A71C-455DE5717996}" type="presOf" srcId="{2D355589-6D51-4146-8293-5DC2197474B1}" destId="{FE26CEB6-AAA8-4263-94C4-E26F11D1F7BD}" srcOrd="0" destOrd="0" presId="urn:microsoft.com/office/officeart/2005/8/layout/radial2"/>
    <dgm:cxn modelId="{8764C065-924C-4972-9B92-F12AEE2432D6}" type="presOf" srcId="{11E417DD-379D-4401-9D29-91E32142B83E}" destId="{D602090D-BE51-488A-BE9C-CFC41CEECFE2}" srcOrd="0" destOrd="0" presId="urn:microsoft.com/office/officeart/2005/8/layout/radial2"/>
    <dgm:cxn modelId="{9272D40E-0920-45E3-8F0A-B83226598954}" srcId="{D22077BA-8643-49AC-9195-D38D12A56FA8}" destId="{5469C12B-D289-4E59-A183-463453ED981C}" srcOrd="2" destOrd="0" parTransId="{309634B0-C481-49C7-B405-63193C790AC4}" sibTransId="{AFD356CD-6A52-4B9B-A590-EDD1B4C73A73}"/>
    <dgm:cxn modelId="{92A6F621-7140-4A99-8E53-404D44271C88}" type="presOf" srcId="{A12798CC-7468-469E-8A45-2F1FC0905362}" destId="{E8285209-1D88-4F28-A622-D115669A2CF7}" srcOrd="0" destOrd="0" presId="urn:microsoft.com/office/officeart/2005/8/layout/radial2"/>
    <dgm:cxn modelId="{1FA39B43-C0FB-4782-A944-24A2ED047763}" type="presOf" srcId="{5469C12B-D289-4E59-A183-463453ED981C}" destId="{F842913D-7996-498E-B5A4-6BA8419575AF}" srcOrd="0" destOrd="0" presId="urn:microsoft.com/office/officeart/2005/8/layout/radial2"/>
    <dgm:cxn modelId="{A6DC5BAF-503F-4426-BB52-BCFB8AB7656C}" srcId="{D22077BA-8643-49AC-9195-D38D12A56FA8}" destId="{A12798CC-7468-469E-8A45-2F1FC0905362}" srcOrd="1" destOrd="0" parTransId="{11E417DD-379D-4401-9D29-91E32142B83E}" sibTransId="{03198239-3FEB-4E60-8911-F35DF349F741}"/>
    <dgm:cxn modelId="{703476D3-85C4-47B6-9B2D-99E306E7FDB3}" type="presOf" srcId="{1E1DC0C5-309E-4979-AAD0-2D4A5D013019}" destId="{A730076A-746F-4EF7-A4B3-5065292A7296}" srcOrd="0" destOrd="0" presId="urn:microsoft.com/office/officeart/2005/8/layout/radial2"/>
    <dgm:cxn modelId="{7A66CCC5-3CFE-48AE-B326-BE8E8739EB25}" srcId="{D22077BA-8643-49AC-9195-D38D12A56FA8}" destId="{1E1DC0C5-309E-4979-AAD0-2D4A5D013019}" srcOrd="0" destOrd="0" parTransId="{2D355589-6D51-4146-8293-5DC2197474B1}" sibTransId="{657F1E13-CC3C-406A-B35F-DA5C8E20482D}"/>
    <dgm:cxn modelId="{7E401C33-6ABC-4DE2-AFB5-25FE1F083D59}" type="presOf" srcId="{309634B0-C481-49C7-B405-63193C790AC4}" destId="{C23B42F3-F4A7-4C4E-8205-D24871CFDC1C}" srcOrd="0" destOrd="0" presId="urn:microsoft.com/office/officeart/2005/8/layout/radial2"/>
    <dgm:cxn modelId="{62ECDBB1-4E31-4DF1-AB41-AFDA77DE94BF}" type="presParOf" srcId="{F2002B2B-377D-4734-B9D9-E67123E6E4F4}" destId="{36F75FC3-AF71-44E7-82E1-E9F1784B476B}" srcOrd="0" destOrd="0" presId="urn:microsoft.com/office/officeart/2005/8/layout/radial2"/>
    <dgm:cxn modelId="{A9011A55-D5FD-44E2-9603-3AC0ECB4738B}" type="presParOf" srcId="{36F75FC3-AF71-44E7-82E1-E9F1784B476B}" destId="{189EFF31-622E-4428-9C2D-E055F3642031}" srcOrd="0" destOrd="0" presId="urn:microsoft.com/office/officeart/2005/8/layout/radial2"/>
    <dgm:cxn modelId="{CDBD9E0B-D65C-456C-8023-2B644D1A6C1E}" type="presParOf" srcId="{189EFF31-622E-4428-9C2D-E055F3642031}" destId="{D17D3539-724F-418F-88ED-43F3B7771A8F}" srcOrd="0" destOrd="0" presId="urn:microsoft.com/office/officeart/2005/8/layout/radial2"/>
    <dgm:cxn modelId="{C461D716-DE50-4D88-BF8A-5E5F89A097FB}" type="presParOf" srcId="{189EFF31-622E-4428-9C2D-E055F3642031}" destId="{828803C6-39B9-4CA6-828F-7F84CEA0DFC8}" srcOrd="1" destOrd="0" presId="urn:microsoft.com/office/officeart/2005/8/layout/radial2"/>
    <dgm:cxn modelId="{9CD5423F-75AB-4533-AC30-DD2BB0A854F8}" type="presParOf" srcId="{36F75FC3-AF71-44E7-82E1-E9F1784B476B}" destId="{FE26CEB6-AAA8-4263-94C4-E26F11D1F7BD}" srcOrd="1" destOrd="0" presId="urn:microsoft.com/office/officeart/2005/8/layout/radial2"/>
    <dgm:cxn modelId="{E1C8C50A-5DC6-41C8-80BC-947452DA01BA}" type="presParOf" srcId="{36F75FC3-AF71-44E7-82E1-E9F1784B476B}" destId="{D6D44F1E-5EFA-409D-B38A-E89F5F040DE5}" srcOrd="2" destOrd="0" presId="urn:microsoft.com/office/officeart/2005/8/layout/radial2"/>
    <dgm:cxn modelId="{F98190AE-18AD-45FB-AE96-824F74CE3A44}" type="presParOf" srcId="{D6D44F1E-5EFA-409D-B38A-E89F5F040DE5}" destId="{A730076A-746F-4EF7-A4B3-5065292A7296}" srcOrd="0" destOrd="0" presId="urn:microsoft.com/office/officeart/2005/8/layout/radial2"/>
    <dgm:cxn modelId="{11855445-1FD4-4BE3-92A4-1B47515A3C3B}" type="presParOf" srcId="{D6D44F1E-5EFA-409D-B38A-E89F5F040DE5}" destId="{E58AFE51-A335-4195-90A7-1F554E24240F}" srcOrd="1" destOrd="0" presId="urn:microsoft.com/office/officeart/2005/8/layout/radial2"/>
    <dgm:cxn modelId="{6DBB61B8-7F5A-4500-9734-E83D1319E943}" type="presParOf" srcId="{36F75FC3-AF71-44E7-82E1-E9F1784B476B}" destId="{D602090D-BE51-488A-BE9C-CFC41CEECFE2}" srcOrd="3" destOrd="0" presId="urn:microsoft.com/office/officeart/2005/8/layout/radial2"/>
    <dgm:cxn modelId="{3F62B031-622F-473F-8E66-895B4405178A}" type="presParOf" srcId="{36F75FC3-AF71-44E7-82E1-E9F1784B476B}" destId="{4382C3F6-C71D-43A6-BBF2-AF141EDC85BD}" srcOrd="4" destOrd="0" presId="urn:microsoft.com/office/officeart/2005/8/layout/radial2"/>
    <dgm:cxn modelId="{508EBD4C-299B-432C-9DC6-171FF59B1BB9}" type="presParOf" srcId="{4382C3F6-C71D-43A6-BBF2-AF141EDC85BD}" destId="{E8285209-1D88-4F28-A622-D115669A2CF7}" srcOrd="0" destOrd="0" presId="urn:microsoft.com/office/officeart/2005/8/layout/radial2"/>
    <dgm:cxn modelId="{E91A5A14-3F63-446B-BE6E-F1424B3F8818}" type="presParOf" srcId="{4382C3F6-C71D-43A6-BBF2-AF141EDC85BD}" destId="{CEC0EDB8-D0F9-48C7-AD0D-4118F8841AA5}" srcOrd="1" destOrd="0" presId="urn:microsoft.com/office/officeart/2005/8/layout/radial2"/>
    <dgm:cxn modelId="{2AEE9FD5-424E-44AE-AE88-F655344B0346}" type="presParOf" srcId="{36F75FC3-AF71-44E7-82E1-E9F1784B476B}" destId="{C23B42F3-F4A7-4C4E-8205-D24871CFDC1C}" srcOrd="5" destOrd="0" presId="urn:microsoft.com/office/officeart/2005/8/layout/radial2"/>
    <dgm:cxn modelId="{C45576D4-79D2-4E8B-BB6B-72E3704FCE10}" type="presParOf" srcId="{36F75FC3-AF71-44E7-82E1-E9F1784B476B}" destId="{96A562E4-3D7D-43B1-9C5D-8414ED9930DB}" srcOrd="6" destOrd="0" presId="urn:microsoft.com/office/officeart/2005/8/layout/radial2"/>
    <dgm:cxn modelId="{FC2A8996-BFC8-408A-B3CD-D5C3C0539473}" type="presParOf" srcId="{96A562E4-3D7D-43B1-9C5D-8414ED9930DB}" destId="{F842913D-7996-498E-B5A4-6BA8419575AF}" srcOrd="0" destOrd="0" presId="urn:microsoft.com/office/officeart/2005/8/layout/radial2"/>
    <dgm:cxn modelId="{5A0BC156-08BA-41B8-9BFB-97948A61CAD6}" type="presParOf" srcId="{96A562E4-3D7D-43B1-9C5D-8414ED9930DB}" destId="{C0E3DD98-A1EF-4C47-AC59-62D93724C948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3535FD8-71D3-4F8F-BFB2-786F2E7932B3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5D47658-C4E7-4756-9F93-6006048EB22D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Лидерство</a:t>
          </a:r>
        </a:p>
        <a:p>
          <a:endParaRPr lang="ru-RU" dirty="0" smtClean="0"/>
        </a:p>
        <a:p>
          <a:endParaRPr lang="ru-RU" dirty="0" smtClean="0"/>
        </a:p>
        <a:p>
          <a:endParaRPr lang="ru-RU" dirty="0" smtClean="0"/>
        </a:p>
        <a:p>
          <a:endParaRPr lang="ru-RU" dirty="0" smtClean="0"/>
        </a:p>
        <a:p>
          <a:endParaRPr lang="ru-RU" dirty="0" smtClean="0"/>
        </a:p>
        <a:p>
          <a:endParaRPr lang="ru-RU" dirty="0" smtClean="0"/>
        </a:p>
        <a:p>
          <a:endParaRPr lang="ru-RU" dirty="0" smtClean="0"/>
        </a:p>
        <a:p>
          <a:endParaRPr lang="ru-RU" dirty="0" smtClean="0"/>
        </a:p>
        <a:p>
          <a:endParaRPr lang="ru-RU" dirty="0"/>
        </a:p>
      </dgm:t>
    </dgm:pt>
    <dgm:pt modelId="{B77A1F3B-FEDA-46FE-BACA-D45910167729}" type="parTrans" cxnId="{DFEAD111-41F0-43CB-8485-27582C57EEAE}">
      <dgm:prSet/>
      <dgm:spPr/>
      <dgm:t>
        <a:bodyPr/>
        <a:lstStyle/>
        <a:p>
          <a:endParaRPr lang="ru-RU"/>
        </a:p>
      </dgm:t>
    </dgm:pt>
    <dgm:pt modelId="{EC014EC2-1D2D-4042-A46F-F08D886A9F50}" type="sibTrans" cxnId="{DFEAD111-41F0-43CB-8485-27582C57EEAE}">
      <dgm:prSet/>
      <dgm:spPr/>
      <dgm:t>
        <a:bodyPr/>
        <a:lstStyle/>
        <a:p>
          <a:endParaRPr lang="ru-RU"/>
        </a:p>
      </dgm:t>
    </dgm:pt>
    <dgm:pt modelId="{80343CDC-9F01-47DF-9D8C-E4EDFDCF3C95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Милосердие</a:t>
          </a:r>
        </a:p>
        <a:p>
          <a:endParaRPr lang="ru-RU" dirty="0" smtClean="0"/>
        </a:p>
        <a:p>
          <a:endParaRPr lang="ru-RU" dirty="0" smtClean="0"/>
        </a:p>
        <a:p>
          <a:endParaRPr lang="ru-RU" dirty="0" smtClean="0"/>
        </a:p>
        <a:p>
          <a:endParaRPr lang="ru-RU" dirty="0" smtClean="0"/>
        </a:p>
        <a:p>
          <a:endParaRPr lang="ru-RU" dirty="0" smtClean="0"/>
        </a:p>
        <a:p>
          <a:r>
            <a:rPr lang="ru-RU" dirty="0" smtClean="0"/>
            <a:t> </a:t>
          </a:r>
          <a:endParaRPr lang="ru-RU" dirty="0"/>
        </a:p>
      </dgm:t>
    </dgm:pt>
    <dgm:pt modelId="{F4FD00A5-4169-4C1B-AE02-A13A72F0D7BF}" type="parTrans" cxnId="{0D3DE5F3-9C9E-42E5-ABA8-2B1553F32D4B}">
      <dgm:prSet/>
      <dgm:spPr/>
      <dgm:t>
        <a:bodyPr/>
        <a:lstStyle/>
        <a:p>
          <a:endParaRPr lang="ru-RU"/>
        </a:p>
      </dgm:t>
    </dgm:pt>
    <dgm:pt modelId="{75FC726B-17D7-4D97-A216-3288236C9B0F}" type="sibTrans" cxnId="{0D3DE5F3-9C9E-42E5-ABA8-2B1553F32D4B}">
      <dgm:prSet/>
      <dgm:spPr/>
      <dgm:t>
        <a:bodyPr/>
        <a:lstStyle/>
        <a:p>
          <a:endParaRPr lang="ru-RU"/>
        </a:p>
      </dgm:t>
    </dgm:pt>
    <dgm:pt modelId="{050F2472-4066-4634-A005-07726C30A0ED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Творчество</a:t>
          </a:r>
        </a:p>
        <a:p>
          <a:endParaRPr lang="ru-RU" dirty="0" smtClean="0"/>
        </a:p>
        <a:p>
          <a:endParaRPr lang="ru-RU" dirty="0" smtClean="0"/>
        </a:p>
        <a:p>
          <a:endParaRPr lang="ru-RU" dirty="0" smtClean="0"/>
        </a:p>
        <a:p>
          <a:endParaRPr lang="ru-RU" dirty="0" smtClean="0"/>
        </a:p>
        <a:p>
          <a:endParaRPr lang="ru-RU" dirty="0" smtClean="0"/>
        </a:p>
        <a:p>
          <a:endParaRPr lang="ru-RU" dirty="0" smtClean="0"/>
        </a:p>
        <a:p>
          <a:endParaRPr lang="ru-RU" dirty="0"/>
        </a:p>
      </dgm:t>
    </dgm:pt>
    <dgm:pt modelId="{8E43E62E-6AAA-4E68-8145-FAECAF9CB180}" type="parTrans" cxnId="{E602F872-B304-4F0B-BB4D-8B0BEC661CD3}">
      <dgm:prSet/>
      <dgm:spPr/>
      <dgm:t>
        <a:bodyPr/>
        <a:lstStyle/>
        <a:p>
          <a:endParaRPr lang="ru-RU"/>
        </a:p>
      </dgm:t>
    </dgm:pt>
    <dgm:pt modelId="{802AD28E-D9A6-4F93-B270-6F083DBCE7D2}" type="sibTrans" cxnId="{E602F872-B304-4F0B-BB4D-8B0BEC661CD3}">
      <dgm:prSet/>
      <dgm:spPr/>
      <dgm:t>
        <a:bodyPr/>
        <a:lstStyle/>
        <a:p>
          <a:endParaRPr lang="ru-RU"/>
        </a:p>
      </dgm:t>
    </dgm:pt>
    <dgm:pt modelId="{E4A4C952-4DEA-4353-BD4F-631B92DCF070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«рабочая лошадка»</a:t>
          </a:r>
        </a:p>
        <a:p>
          <a:endParaRPr lang="ru-RU" dirty="0" smtClean="0"/>
        </a:p>
        <a:p>
          <a:endParaRPr lang="ru-RU" dirty="0" smtClean="0"/>
        </a:p>
        <a:p>
          <a:endParaRPr lang="ru-RU" dirty="0" smtClean="0"/>
        </a:p>
        <a:p>
          <a:endParaRPr lang="ru-RU" dirty="0" smtClean="0"/>
        </a:p>
        <a:p>
          <a:endParaRPr lang="ru-RU" dirty="0"/>
        </a:p>
      </dgm:t>
    </dgm:pt>
    <dgm:pt modelId="{2D8573C2-2116-4F1D-97F7-19D0945ADDBC}" type="parTrans" cxnId="{0545C78A-B380-40F1-8A21-3C49C82A4797}">
      <dgm:prSet/>
      <dgm:spPr/>
      <dgm:t>
        <a:bodyPr/>
        <a:lstStyle/>
        <a:p>
          <a:endParaRPr lang="ru-RU"/>
        </a:p>
      </dgm:t>
    </dgm:pt>
    <dgm:pt modelId="{E74D38F9-FC9A-4CAA-892E-99D3EFC070C2}" type="sibTrans" cxnId="{0545C78A-B380-40F1-8A21-3C49C82A4797}">
      <dgm:prSet/>
      <dgm:spPr/>
      <dgm:t>
        <a:bodyPr/>
        <a:lstStyle/>
        <a:p>
          <a:endParaRPr lang="ru-RU"/>
        </a:p>
      </dgm:t>
    </dgm:pt>
    <dgm:pt modelId="{8BF1104D-86B9-4E80-943F-FCD99C99ABB3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Креативность, гениальность</a:t>
          </a:r>
        </a:p>
        <a:p>
          <a:endParaRPr lang="ru-RU" dirty="0" smtClean="0"/>
        </a:p>
        <a:p>
          <a:endParaRPr lang="ru-RU" dirty="0" smtClean="0"/>
        </a:p>
        <a:p>
          <a:endParaRPr lang="ru-RU" dirty="0" smtClean="0"/>
        </a:p>
        <a:p>
          <a:endParaRPr lang="ru-RU" dirty="0" smtClean="0"/>
        </a:p>
        <a:p>
          <a:endParaRPr lang="ru-RU" dirty="0" smtClean="0"/>
        </a:p>
        <a:p>
          <a:endParaRPr lang="ru-RU" dirty="0"/>
        </a:p>
      </dgm:t>
    </dgm:pt>
    <dgm:pt modelId="{E8808522-CD6F-4294-B234-1945C31CBC8F}" type="parTrans" cxnId="{4BBFDAD4-7D54-4E9C-8FD5-1964D94521B1}">
      <dgm:prSet/>
      <dgm:spPr/>
      <dgm:t>
        <a:bodyPr/>
        <a:lstStyle/>
        <a:p>
          <a:endParaRPr lang="ru-RU"/>
        </a:p>
      </dgm:t>
    </dgm:pt>
    <dgm:pt modelId="{ECF1ABDB-815D-4EF1-8D08-C7C75C9176F3}" type="sibTrans" cxnId="{4BBFDAD4-7D54-4E9C-8FD5-1964D94521B1}">
      <dgm:prSet/>
      <dgm:spPr/>
      <dgm:t>
        <a:bodyPr/>
        <a:lstStyle/>
        <a:p>
          <a:endParaRPr lang="ru-RU"/>
        </a:p>
      </dgm:t>
    </dgm:pt>
    <dgm:pt modelId="{A59391AD-1EB3-4F29-92F3-D08836EE5B91}" type="pres">
      <dgm:prSet presAssocID="{43535FD8-71D3-4F8F-BFB2-786F2E7932B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B5141EA-0E5B-40FF-BB8A-D1E55E28E836}" type="pres">
      <dgm:prSet presAssocID="{65D47658-C4E7-4756-9F93-6006048EB22D}" presName="node" presStyleLbl="node1" presStyleIdx="0" presStyleCnt="5" custScaleY="191109" custLinFactNeighborX="6981" custLinFactNeighborY="50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0067E9-1A51-4222-84EA-1E57C2FC2DD2}" type="pres">
      <dgm:prSet presAssocID="{EC014EC2-1D2D-4042-A46F-F08D886A9F50}" presName="sibTrans" presStyleCnt="0"/>
      <dgm:spPr/>
    </dgm:pt>
    <dgm:pt modelId="{4662474E-2333-41E3-9CAF-894D6C44FA9D}" type="pres">
      <dgm:prSet presAssocID="{80343CDC-9F01-47DF-9D8C-E4EDFDCF3C95}" presName="node" presStyleLbl="node1" presStyleIdx="1" presStyleCnt="5" custScaleY="183473" custLinFactNeighborX="4479" custLinFactNeighborY="12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080D9C-7073-40F0-A02B-CF015DEEB8A6}" type="pres">
      <dgm:prSet presAssocID="{75FC726B-17D7-4D97-A216-3288236C9B0F}" presName="sibTrans" presStyleCnt="0"/>
      <dgm:spPr/>
    </dgm:pt>
    <dgm:pt modelId="{6AB558A9-D587-4BF4-B622-EF4B29E7B892}" type="pres">
      <dgm:prSet presAssocID="{050F2472-4066-4634-A005-07726C30A0ED}" presName="node" presStyleLbl="node1" presStyleIdx="2" presStyleCnt="5" custScaleX="108927" custScaleY="176542" custLinFactNeighborX="1111" custLinFactNeighborY="108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40A358-7155-48B3-8D6C-B2FF9A6522F8}" type="pres">
      <dgm:prSet presAssocID="{802AD28E-D9A6-4F93-B270-6F083DBCE7D2}" presName="sibTrans" presStyleCnt="0"/>
      <dgm:spPr/>
    </dgm:pt>
    <dgm:pt modelId="{6EDB084C-A86C-40FF-AB64-4A1813D7C982}" type="pres">
      <dgm:prSet presAssocID="{E4A4C952-4DEA-4353-BD4F-631B92DCF070}" presName="node" presStyleLbl="node1" presStyleIdx="3" presStyleCnt="5" custScaleY="1397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560DD3-4741-4EE4-A44F-471CC95257D4}" type="pres">
      <dgm:prSet presAssocID="{E74D38F9-FC9A-4CAA-892E-99D3EFC070C2}" presName="sibTrans" presStyleCnt="0"/>
      <dgm:spPr/>
    </dgm:pt>
    <dgm:pt modelId="{52F618B5-EA86-46B0-AB94-1387713278EE}" type="pres">
      <dgm:prSet presAssocID="{8BF1104D-86B9-4E80-943F-FCD99C99ABB3}" presName="node" presStyleLbl="node1" presStyleIdx="4" presStyleCnt="5" custScaleX="139924" custScaleY="1407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C11E024-9E9A-48C8-83B5-0C9E5A96DB07}" type="presOf" srcId="{E4A4C952-4DEA-4353-BD4F-631B92DCF070}" destId="{6EDB084C-A86C-40FF-AB64-4A1813D7C982}" srcOrd="0" destOrd="0" presId="urn:microsoft.com/office/officeart/2005/8/layout/default"/>
    <dgm:cxn modelId="{0D3DE5F3-9C9E-42E5-ABA8-2B1553F32D4B}" srcId="{43535FD8-71D3-4F8F-BFB2-786F2E7932B3}" destId="{80343CDC-9F01-47DF-9D8C-E4EDFDCF3C95}" srcOrd="1" destOrd="0" parTransId="{F4FD00A5-4169-4C1B-AE02-A13A72F0D7BF}" sibTransId="{75FC726B-17D7-4D97-A216-3288236C9B0F}"/>
    <dgm:cxn modelId="{4E8F9CA1-257F-49D4-9CB7-8AC816748726}" type="presOf" srcId="{8BF1104D-86B9-4E80-943F-FCD99C99ABB3}" destId="{52F618B5-EA86-46B0-AB94-1387713278EE}" srcOrd="0" destOrd="0" presId="urn:microsoft.com/office/officeart/2005/8/layout/default"/>
    <dgm:cxn modelId="{8D54707E-67B1-45BE-88F0-FF09416B8F70}" type="presOf" srcId="{43535FD8-71D3-4F8F-BFB2-786F2E7932B3}" destId="{A59391AD-1EB3-4F29-92F3-D08836EE5B91}" srcOrd="0" destOrd="0" presId="urn:microsoft.com/office/officeart/2005/8/layout/default"/>
    <dgm:cxn modelId="{0545C78A-B380-40F1-8A21-3C49C82A4797}" srcId="{43535FD8-71D3-4F8F-BFB2-786F2E7932B3}" destId="{E4A4C952-4DEA-4353-BD4F-631B92DCF070}" srcOrd="3" destOrd="0" parTransId="{2D8573C2-2116-4F1D-97F7-19D0945ADDBC}" sibTransId="{E74D38F9-FC9A-4CAA-892E-99D3EFC070C2}"/>
    <dgm:cxn modelId="{E602F872-B304-4F0B-BB4D-8B0BEC661CD3}" srcId="{43535FD8-71D3-4F8F-BFB2-786F2E7932B3}" destId="{050F2472-4066-4634-A005-07726C30A0ED}" srcOrd="2" destOrd="0" parTransId="{8E43E62E-6AAA-4E68-8145-FAECAF9CB180}" sibTransId="{802AD28E-D9A6-4F93-B270-6F083DBCE7D2}"/>
    <dgm:cxn modelId="{54B86DB3-68E9-4BCB-BDEC-3382EE2408E9}" type="presOf" srcId="{65D47658-C4E7-4756-9F93-6006048EB22D}" destId="{AB5141EA-0E5B-40FF-BB8A-D1E55E28E836}" srcOrd="0" destOrd="0" presId="urn:microsoft.com/office/officeart/2005/8/layout/default"/>
    <dgm:cxn modelId="{4BBFDAD4-7D54-4E9C-8FD5-1964D94521B1}" srcId="{43535FD8-71D3-4F8F-BFB2-786F2E7932B3}" destId="{8BF1104D-86B9-4E80-943F-FCD99C99ABB3}" srcOrd="4" destOrd="0" parTransId="{E8808522-CD6F-4294-B234-1945C31CBC8F}" sibTransId="{ECF1ABDB-815D-4EF1-8D08-C7C75C9176F3}"/>
    <dgm:cxn modelId="{8652F0B1-E4B2-4CAD-9677-ABA7100F0DA3}" type="presOf" srcId="{80343CDC-9F01-47DF-9D8C-E4EDFDCF3C95}" destId="{4662474E-2333-41E3-9CAF-894D6C44FA9D}" srcOrd="0" destOrd="0" presId="urn:microsoft.com/office/officeart/2005/8/layout/default"/>
    <dgm:cxn modelId="{DFEAD111-41F0-43CB-8485-27582C57EEAE}" srcId="{43535FD8-71D3-4F8F-BFB2-786F2E7932B3}" destId="{65D47658-C4E7-4756-9F93-6006048EB22D}" srcOrd="0" destOrd="0" parTransId="{B77A1F3B-FEDA-46FE-BACA-D45910167729}" sibTransId="{EC014EC2-1D2D-4042-A46F-F08D886A9F50}"/>
    <dgm:cxn modelId="{89EE8643-0C3B-4E8B-A41E-B36103E2FFF7}" type="presOf" srcId="{050F2472-4066-4634-A005-07726C30A0ED}" destId="{6AB558A9-D587-4BF4-B622-EF4B29E7B892}" srcOrd="0" destOrd="0" presId="urn:microsoft.com/office/officeart/2005/8/layout/default"/>
    <dgm:cxn modelId="{4A5229EC-FB4A-4FBE-822F-26597C346063}" type="presParOf" srcId="{A59391AD-1EB3-4F29-92F3-D08836EE5B91}" destId="{AB5141EA-0E5B-40FF-BB8A-D1E55E28E836}" srcOrd="0" destOrd="0" presId="urn:microsoft.com/office/officeart/2005/8/layout/default"/>
    <dgm:cxn modelId="{EB232CA0-9D79-44CB-8599-DD07D5881D88}" type="presParOf" srcId="{A59391AD-1EB3-4F29-92F3-D08836EE5B91}" destId="{AA0067E9-1A51-4222-84EA-1E57C2FC2DD2}" srcOrd="1" destOrd="0" presId="urn:microsoft.com/office/officeart/2005/8/layout/default"/>
    <dgm:cxn modelId="{0EFA151B-9A64-4AD1-86FF-3EC5B4331281}" type="presParOf" srcId="{A59391AD-1EB3-4F29-92F3-D08836EE5B91}" destId="{4662474E-2333-41E3-9CAF-894D6C44FA9D}" srcOrd="2" destOrd="0" presId="urn:microsoft.com/office/officeart/2005/8/layout/default"/>
    <dgm:cxn modelId="{16A994C1-218A-4400-B7F4-CDBB3E206E33}" type="presParOf" srcId="{A59391AD-1EB3-4F29-92F3-D08836EE5B91}" destId="{96080D9C-7073-40F0-A02B-CF015DEEB8A6}" srcOrd="3" destOrd="0" presId="urn:microsoft.com/office/officeart/2005/8/layout/default"/>
    <dgm:cxn modelId="{A99FFE69-5871-408D-AEA2-CF90FB30BCD4}" type="presParOf" srcId="{A59391AD-1EB3-4F29-92F3-D08836EE5B91}" destId="{6AB558A9-D587-4BF4-B622-EF4B29E7B892}" srcOrd="4" destOrd="0" presId="urn:microsoft.com/office/officeart/2005/8/layout/default"/>
    <dgm:cxn modelId="{F869DAB0-1CA3-468B-A7A3-29EA811DF1AB}" type="presParOf" srcId="{A59391AD-1EB3-4F29-92F3-D08836EE5B91}" destId="{6740A358-7155-48B3-8D6C-B2FF9A6522F8}" srcOrd="5" destOrd="0" presId="urn:microsoft.com/office/officeart/2005/8/layout/default"/>
    <dgm:cxn modelId="{84850681-0B95-4888-BADE-805BFF4168AC}" type="presParOf" srcId="{A59391AD-1EB3-4F29-92F3-D08836EE5B91}" destId="{6EDB084C-A86C-40FF-AB64-4A1813D7C982}" srcOrd="6" destOrd="0" presId="urn:microsoft.com/office/officeart/2005/8/layout/default"/>
    <dgm:cxn modelId="{ACADF63F-9FC8-4AB7-9B9D-581F743D060B}" type="presParOf" srcId="{A59391AD-1EB3-4F29-92F3-D08836EE5B91}" destId="{B6560DD3-4741-4EE4-A44F-471CC95257D4}" srcOrd="7" destOrd="0" presId="urn:microsoft.com/office/officeart/2005/8/layout/default"/>
    <dgm:cxn modelId="{8C99472B-3045-4D69-8A7C-1A06A84915A9}" type="presParOf" srcId="{A59391AD-1EB3-4F29-92F3-D08836EE5B91}" destId="{52F618B5-EA86-46B0-AB94-1387713278EE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10/22/2021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64162"/>
          </a:xfrm>
        </p:spPr>
        <p:txBody>
          <a:bodyPr>
            <a:normAutofit/>
          </a:bodyPr>
          <a:lstStyle/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Муниципальное  бюджетное  общеобразовательное учреждение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«Лицей  Климовска»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(МБОУ  «Лицей  Климовска»)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142180, Московская область,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Г.о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 Подольск,                                               Тел.: 8(4967) 60-44-14, 61-66-15 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г.Подольск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микрорайон Климовск,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ул.Рожкова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д.6                                  e-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mail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: klimovsk-licey@mail.ru</a:t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Методический материал</a:t>
            </a:r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Составитель: Долгова Любовь Георгиевна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Социальный педагог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Учитель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2021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95759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200" dirty="0" smtClean="0">
                <a:latin typeface="Monotype Corsiva" pitchFamily="66" charset="0"/>
              </a:rPr>
              <a:t>В) школа хороша, если в ней хорошо каждому ребёнку!</a:t>
            </a:r>
            <a:endParaRPr lang="ru-RU" sz="3200" dirty="0">
              <a:latin typeface="Monotype Corsiva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226" y="1600200"/>
            <a:ext cx="6797548" cy="4525963"/>
          </a:xfrm>
        </p:spPr>
      </p:pic>
    </p:spTree>
    <p:extLst>
      <p:ext uri="{BB962C8B-B14F-4D97-AF65-F5344CB8AC3E}">
        <p14:creationId xmlns:p14="http://schemas.microsoft.com/office/powerpoint/2010/main" val="3979041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1148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ru-RU" sz="3200" b="1" dirty="0" smtClean="0">
                <a:latin typeface="Monotype Corsiva" pitchFamily="66" charset="0"/>
              </a:rPr>
              <a:t>2. В сегодняшнем мире ребенок не чувствует себя безопасно и комфортно; </a:t>
            </a:r>
          </a:p>
          <a:p>
            <a:pPr marL="0" indent="0">
              <a:buNone/>
            </a:pPr>
            <a:r>
              <a:rPr lang="ru-RU" sz="3200" b="1" dirty="0">
                <a:latin typeface="Monotype Corsiva" pitchFamily="66" charset="0"/>
              </a:rPr>
              <a:t> </a:t>
            </a:r>
            <a:r>
              <a:rPr lang="ru-RU" sz="3200" b="1" dirty="0" smtClean="0">
                <a:latin typeface="Monotype Corsiva" pitchFamily="66" charset="0"/>
              </a:rPr>
              <a:t> </a:t>
            </a:r>
            <a:r>
              <a:rPr lang="ru-RU" sz="3600" b="1" dirty="0" smtClean="0">
                <a:latin typeface="Monotype Corsiva" pitchFamily="66" charset="0"/>
              </a:rPr>
              <a:t>школа должна </a:t>
            </a:r>
            <a:r>
              <a:rPr lang="ru-RU" sz="3200" b="1" dirty="0" smtClean="0">
                <a:latin typeface="Monotype Corsiva" pitchFamily="66" charset="0"/>
              </a:rPr>
              <a:t>создавать условия для развития личности</a:t>
            </a:r>
            <a:endParaRPr lang="ru-RU" sz="3200" b="1" dirty="0">
              <a:latin typeface="Monotype Corsiva" pitchFamily="66" charset="0"/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600200"/>
            <a:ext cx="4343400" cy="4114800"/>
          </a:xfrm>
        </p:spPr>
      </p:pic>
    </p:spTree>
    <p:extLst>
      <p:ext uri="{BB962C8B-B14F-4D97-AF65-F5344CB8AC3E}">
        <p14:creationId xmlns:p14="http://schemas.microsoft.com/office/powerpoint/2010/main" val="309080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3600" b="1" dirty="0" smtClean="0">
                <a:latin typeface="Monotype Corsiva" pitchFamily="66" charset="0"/>
              </a:rPr>
              <a:t>3. Негативные тенденции в образовательном процессе: падение интереса к знаниям, снижение познавательной активности, пропуски уроков обучающимися.</a:t>
            </a:r>
            <a:endParaRPr lang="ru-RU" sz="3600" b="1" dirty="0">
              <a:latin typeface="Monotype Corsiva" pitchFamily="66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600201"/>
            <a:ext cx="4038600" cy="4444324"/>
          </a:xfrm>
        </p:spPr>
      </p:pic>
    </p:spTree>
    <p:extLst>
      <p:ext uri="{BB962C8B-B14F-4D97-AF65-F5344CB8AC3E}">
        <p14:creationId xmlns:p14="http://schemas.microsoft.com/office/powerpoint/2010/main" val="3700380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1148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3600" b="1" dirty="0" smtClean="0">
                <a:latin typeface="Monotype Corsiva" pitchFamily="66" charset="0"/>
              </a:rPr>
              <a:t>4. Негативные явления: жалобы родителей и обучающихся на некоторое поведение учителей, конфликтные ситуации, возникающие на уроках.</a:t>
            </a:r>
            <a:endParaRPr lang="ru-RU" sz="3600" b="1" dirty="0">
              <a:latin typeface="Monotype Corsiva" pitchFamily="66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600200"/>
            <a:ext cx="4267200" cy="4114800"/>
          </a:xfrm>
        </p:spPr>
      </p:pic>
    </p:spTree>
    <p:extLst>
      <p:ext uri="{BB962C8B-B14F-4D97-AF65-F5344CB8AC3E}">
        <p14:creationId xmlns:p14="http://schemas.microsoft.com/office/powerpoint/2010/main" val="572738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609601"/>
            <a:ext cx="4038600" cy="4572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 smtClean="0">
                <a:latin typeface="Monotype Corsiva" pitchFamily="66" charset="0"/>
              </a:rPr>
              <a:t>5.Постоянное состояние повышенной тревожности обучающихся на уроках и, как следствие, их нервные срывы.</a:t>
            </a:r>
            <a:endParaRPr lang="ru-RU" sz="3600" b="1" dirty="0">
              <a:latin typeface="Monotype Corsiva" pitchFamily="66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1600200"/>
            <a:ext cx="4343400" cy="4038600"/>
          </a:xfrm>
        </p:spPr>
      </p:pic>
    </p:spTree>
    <p:extLst>
      <p:ext uri="{BB962C8B-B14F-4D97-AF65-F5344CB8AC3E}">
        <p14:creationId xmlns:p14="http://schemas.microsoft.com/office/powerpoint/2010/main" val="3711949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838201"/>
            <a:ext cx="4038600" cy="46482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600" b="1" dirty="0" smtClean="0">
                <a:latin typeface="Monotype Corsiva" pitchFamily="66" charset="0"/>
              </a:rPr>
              <a:t>6. Комфортно себя чувствуют в школе не все обучающиеся, некоторые испытывают страх и тревогу, идя на урок к одному или  даже нескольким учителям!</a:t>
            </a:r>
            <a:endParaRPr lang="ru-RU" sz="3600" b="1" dirty="0">
              <a:latin typeface="Monotype Corsiva" pitchFamily="66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600200"/>
            <a:ext cx="4419600" cy="4191000"/>
          </a:xfrm>
        </p:spPr>
      </p:pic>
    </p:spTree>
    <p:extLst>
      <p:ext uri="{BB962C8B-B14F-4D97-AF65-F5344CB8AC3E}">
        <p14:creationId xmlns:p14="http://schemas.microsoft.com/office/powerpoint/2010/main" val="3162386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819400" y="1752600"/>
            <a:ext cx="6096000" cy="43735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 smtClean="0">
                <a:latin typeface="Monotype Corsiva" pitchFamily="66" charset="0"/>
              </a:rPr>
              <a:t>7.Проблема: при отсутствии благоприятного психологического климата школа не сможет решать успешно поставленные задачи и выполнять миссию!</a:t>
            </a:r>
            <a:endParaRPr lang="ru-RU" sz="3600" b="1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4446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362200" y="274638"/>
            <a:ext cx="6324600" cy="4297362"/>
          </a:xfrm>
        </p:spPr>
        <p:txBody>
          <a:bodyPr>
            <a:normAutofit/>
          </a:bodyPr>
          <a:lstStyle/>
          <a:p>
            <a:r>
              <a:rPr lang="ru-RU" sz="5400" i="1" dirty="0" smtClean="0"/>
              <a:t>Знакомая картинка?!</a:t>
            </a:r>
            <a:endParaRPr lang="ru-RU" sz="5400" i="1" dirty="0"/>
          </a:p>
        </p:txBody>
      </p:sp>
    </p:spTree>
    <p:extLst>
      <p:ext uri="{BB962C8B-B14F-4D97-AF65-F5344CB8AC3E}">
        <p14:creationId xmlns:p14="http://schemas.microsoft.com/office/powerpoint/2010/main" val="1410566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latin typeface="Monotype Corsiva" pitchFamily="66" charset="0"/>
              </a:rPr>
              <a:t>Педагогическое общение-это особое общение!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405" y="1600200"/>
            <a:ext cx="6793190" cy="4525963"/>
          </a:xfrm>
        </p:spPr>
      </p:pic>
    </p:spTree>
    <p:extLst>
      <p:ext uri="{BB962C8B-B14F-4D97-AF65-F5344CB8AC3E}">
        <p14:creationId xmlns:p14="http://schemas.microsoft.com/office/powerpoint/2010/main" val="2772335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685800"/>
            <a:ext cx="6400800" cy="4419600"/>
          </a:xfrm>
        </p:spPr>
      </p:pic>
    </p:spTree>
    <p:extLst>
      <p:ext uri="{BB962C8B-B14F-4D97-AF65-F5344CB8AC3E}">
        <p14:creationId xmlns:p14="http://schemas.microsoft.com/office/powerpoint/2010/main" val="2301423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4600" y="381000"/>
            <a:ext cx="6400800" cy="5887720"/>
          </a:xfrm>
          <a:ln w="76200"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6600" i="1" dirty="0" smtClean="0">
                <a:latin typeface="Monotype Corsiva" pitchFamily="66" charset="0"/>
              </a:rPr>
              <a:t>Педагогический совет</a:t>
            </a:r>
            <a:r>
              <a:rPr lang="ru-RU" i="1" dirty="0" smtClean="0">
                <a:latin typeface="Monotype Corsiva" pitchFamily="66" charset="0"/>
              </a:rPr>
              <a:t/>
            </a:r>
            <a:br>
              <a:rPr lang="ru-RU" i="1" dirty="0" smtClean="0">
                <a:latin typeface="Monotype Corsiva" pitchFamily="66" charset="0"/>
              </a:rPr>
            </a:br>
            <a:r>
              <a:rPr lang="ru-RU" i="1" dirty="0" smtClean="0">
                <a:latin typeface="Monotype Corsiva" pitchFamily="66" charset="0"/>
              </a:rPr>
              <a:t>« Педагогическое общение как особый вид творчества»</a:t>
            </a:r>
            <a:endParaRPr lang="ru-RU" i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762000"/>
            <a:ext cx="6438900" cy="4292600"/>
          </a:xfrm>
        </p:spPr>
      </p:pic>
    </p:spTree>
    <p:extLst>
      <p:ext uri="{BB962C8B-B14F-4D97-AF65-F5344CB8AC3E}">
        <p14:creationId xmlns:p14="http://schemas.microsoft.com/office/powerpoint/2010/main" val="3108917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400" y="762000"/>
            <a:ext cx="5638800" cy="4419600"/>
          </a:xfrm>
        </p:spPr>
      </p:pic>
    </p:spTree>
    <p:extLst>
      <p:ext uri="{BB962C8B-B14F-4D97-AF65-F5344CB8AC3E}">
        <p14:creationId xmlns:p14="http://schemas.microsoft.com/office/powerpoint/2010/main" val="2044335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228600"/>
            <a:ext cx="4343400" cy="3429000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3124200"/>
            <a:ext cx="4495800" cy="3044031"/>
          </a:xfrm>
        </p:spPr>
      </p:pic>
    </p:spTree>
    <p:extLst>
      <p:ext uri="{BB962C8B-B14F-4D97-AF65-F5344CB8AC3E}">
        <p14:creationId xmlns:p14="http://schemas.microsoft.com/office/powerpoint/2010/main" val="2041707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Monotype Corsiva" pitchFamily="66" charset="0"/>
              </a:rPr>
              <a:t>Применимо ли к нам понятие</a:t>
            </a:r>
            <a:br>
              <a:rPr lang="ru-RU" dirty="0" smtClean="0">
                <a:latin typeface="Monotype Corsiva" pitchFamily="66" charset="0"/>
              </a:rPr>
            </a:br>
            <a:r>
              <a:rPr lang="ru-RU" b="1" dirty="0" smtClean="0">
                <a:latin typeface="Monotype Corsiva" pitchFamily="66" charset="0"/>
              </a:rPr>
              <a:t> « культура общения?»</a:t>
            </a:r>
            <a:endParaRPr lang="ru-RU" b="1" dirty="0">
              <a:latin typeface="Monotype Corsiva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1524000"/>
            <a:ext cx="6762750" cy="4162425"/>
          </a:xfrm>
        </p:spPr>
      </p:pic>
    </p:spTree>
    <p:extLst>
      <p:ext uri="{BB962C8B-B14F-4D97-AF65-F5344CB8AC3E}">
        <p14:creationId xmlns:p14="http://schemas.microsoft.com/office/powerpoint/2010/main" val="2083811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762000"/>
          </a:xfrm>
        </p:spPr>
        <p:txBody>
          <a:bodyPr>
            <a:normAutofit fontScale="90000"/>
          </a:bodyPr>
          <a:lstStyle/>
          <a:p>
            <a:pPr marL="0" indent="0"/>
            <a:r>
              <a:rPr lang="ru-RU" dirty="0">
                <a:latin typeface="Monotype Corsiva" pitchFamily="66" charset="0"/>
              </a:rPr>
              <a:t>Варианты представлений </a:t>
            </a:r>
            <a:r>
              <a:rPr lang="ru-RU" dirty="0" smtClean="0">
                <a:latin typeface="Monotype Corsiva" pitchFamily="66" charset="0"/>
              </a:rPr>
              <a:t>наших педагогов </a:t>
            </a:r>
            <a:r>
              <a:rPr lang="ru-RU" dirty="0">
                <a:latin typeface="Monotype Corsiva" pitchFamily="66" charset="0"/>
              </a:rPr>
              <a:t>понятие </a:t>
            </a:r>
            <a:br>
              <a:rPr lang="ru-RU" dirty="0">
                <a:latin typeface="Monotype Corsiva" pitchFamily="66" charset="0"/>
              </a:rPr>
            </a:br>
            <a:r>
              <a:rPr lang="ru-RU" dirty="0">
                <a:latin typeface="Monotype Corsiva" pitchFamily="66" charset="0"/>
              </a:rPr>
              <a:t>« культура общения»</a:t>
            </a:r>
            <a:br>
              <a:rPr lang="ru-RU" dirty="0">
                <a:latin typeface="Monotype Corsiva" pitchFamily="66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4038600" cy="429736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  <a:t>- </a:t>
            </a:r>
            <a:r>
              <a:rPr lang="ru-RU" b="1" dirty="0">
                <a:solidFill>
                  <a:srgbClr val="7030A0"/>
                </a:solidFill>
                <a:latin typeface="Monotype Corsiva" pitchFamily="66" charset="0"/>
              </a:rPr>
              <a:t>« Это умение вести диалог(</a:t>
            </a:r>
            <a:r>
              <a:rPr lang="ru-RU" b="1" dirty="0" err="1">
                <a:solidFill>
                  <a:srgbClr val="7030A0"/>
                </a:solidFill>
                <a:latin typeface="Monotype Corsiva" pitchFamily="66" charset="0"/>
              </a:rPr>
              <a:t>полилог</a:t>
            </a:r>
            <a:r>
              <a:rPr lang="ru-RU" b="1" dirty="0">
                <a:solidFill>
                  <a:srgbClr val="7030A0"/>
                </a:solidFill>
                <a:latin typeface="Monotype Corsiva" pitchFamily="66" charset="0"/>
              </a:rPr>
              <a:t>), соблюдая правила общения, т.е. слушать </a:t>
            </a:r>
            <a:r>
              <a:rPr lang="ru-RU" b="1" dirty="0" smtClean="0">
                <a:solidFill>
                  <a:srgbClr val="7030A0"/>
                </a:solidFill>
                <a:latin typeface="Monotype Corsiva" pitchFamily="66" charset="0"/>
              </a:rPr>
              <a:t>собеседника, уважать его мнение, высказывать собственное мнение, не оскорбляя чувств оппонента, желание прийти к консенсусу. Ведь общение-оно общее, имеет общий корень»</a:t>
            </a:r>
            <a:endParaRPr lang="ru-RU" b="1" dirty="0">
              <a:solidFill>
                <a:srgbClr val="7030A0"/>
              </a:solidFill>
              <a:latin typeface="Monotype Corsiva" pitchFamily="66" charset="0"/>
            </a:endParaRPr>
          </a:p>
          <a:p>
            <a:pPr marL="0" indent="0">
              <a:buNone/>
            </a:pPr>
            <a:endParaRPr lang="ru-RU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4038600" cy="4297363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3600" dirty="0" smtClean="0">
                <a:latin typeface="Monotype Corsiva" pitchFamily="66" charset="0"/>
              </a:rPr>
              <a:t>« Это общение по определенным правилам, соответствующие этикету в обществе, на таком уровне или условиях, которые удовлетворяют обе общающиеся стороны»</a:t>
            </a:r>
            <a:endParaRPr lang="ru-RU" sz="36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0114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228600" y="533401"/>
            <a:ext cx="4114800" cy="3962399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-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3600" dirty="0" smtClean="0">
                <a:solidFill>
                  <a:schemeClr val="bg2">
                    <a:lumMod val="25000"/>
                  </a:schemeClr>
                </a:solidFill>
                <a:latin typeface="Monotype Corsiva" pitchFamily="66" charset="0"/>
              </a:rPr>
              <a:t>« Умение слушать и слышать других, считаться с чужим мнением, давать возможность высказаться собеседнику»</a:t>
            </a:r>
            <a:r>
              <a:rPr lang="ru-RU" sz="3600" dirty="0" smtClean="0">
                <a:latin typeface="Monotype Corsiva" pitchFamily="66" charset="0"/>
              </a:rPr>
              <a:t> 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quarter" idx="4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>
                <a:latin typeface="Monotype Corsiva" pitchFamily="66" charset="0"/>
              </a:rPr>
              <a:t>« Культура общения-это деловые или дружеские отношения, находящиеся на высоком уровне или условиях»</a:t>
            </a:r>
            <a:endParaRPr lang="ru-RU" sz="36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4333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latin typeface="Monotype Corsiva" pitchFamily="66" charset="0"/>
              </a:rPr>
              <a:t>«Каким я хочу видеть своего учителя?»</a:t>
            </a:r>
            <a:endParaRPr lang="ru-RU" dirty="0">
              <a:latin typeface="Monotype Corsiva" pitchFamily="66" charset="0"/>
            </a:endParaRPr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86319691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89242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48124235"/>
              </p:ext>
            </p:extLst>
          </p:nvPr>
        </p:nvGraphicFramePr>
        <p:xfrm>
          <a:off x="533400" y="15240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25435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76157291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87520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67000" y="304800"/>
            <a:ext cx="6019800" cy="1143000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3600" dirty="0" smtClean="0">
                <a:latin typeface="Monotype Corsiva" pitchFamily="66" charset="0"/>
              </a:rPr>
              <a:t>Вывод:</a:t>
            </a:r>
            <a:endParaRPr lang="ru-RU" sz="3600" dirty="0"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67000" y="1752600"/>
            <a:ext cx="6019800" cy="3886199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ru-RU" dirty="0" smtClean="0">
                <a:latin typeface="Monotype Corsiva" pitchFamily="66" charset="0"/>
              </a:rPr>
              <a:t>Дети очень мудры и наблюдательны!</a:t>
            </a:r>
          </a:p>
          <a:p>
            <a:pPr marL="0" indent="0" algn="ctr">
              <a:buNone/>
            </a:pPr>
            <a:r>
              <a:rPr lang="ru-RU" dirty="0" smtClean="0">
                <a:latin typeface="Monotype Corsiva" pitchFamily="66" charset="0"/>
              </a:rPr>
              <a:t>По мнению детей, не все учителя, работающие в нашем коллективе соответствуют мечтам и желаниям учеников!</a:t>
            </a:r>
            <a:endParaRPr lang="ru-RU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2166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38400" y="685800"/>
            <a:ext cx="6248400" cy="5440363"/>
          </a:xfrm>
        </p:spPr>
        <p:txBody>
          <a:bodyPr/>
          <a:lstStyle/>
          <a:p>
            <a:pPr marL="0" indent="0">
              <a:buNone/>
            </a:pPr>
            <a:endParaRPr lang="ru-RU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marL="0" indent="0">
              <a:buNone/>
            </a:pPr>
            <a:endParaRPr lang="ru-RU" dirty="0">
              <a:solidFill>
                <a:srgbClr val="C00000"/>
              </a:solidFill>
              <a:latin typeface="Monotype Corsiva" pitchFamily="66" charset="0"/>
            </a:endParaRPr>
          </a:p>
          <a:p>
            <a:pPr marL="0" indent="0">
              <a:buNone/>
            </a:pPr>
            <a:endParaRPr lang="ru-RU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marL="0" indent="0" algn="ctr">
              <a:buNone/>
            </a:pPr>
            <a:r>
              <a:rPr lang="ru-RU" sz="4400" dirty="0" smtClean="0">
                <a:solidFill>
                  <a:srgbClr val="C00000"/>
                </a:solidFill>
                <a:latin typeface="Monotype Corsiva" pitchFamily="66" charset="0"/>
              </a:rPr>
              <a:t>«</a:t>
            </a:r>
            <a:r>
              <a:rPr lang="ru-RU" sz="4400" dirty="0">
                <a:solidFill>
                  <a:srgbClr val="C00000"/>
                </a:solidFill>
                <a:latin typeface="Monotype Corsiva" pitchFamily="66" charset="0"/>
              </a:rPr>
              <a:t>И нам надо предугадать, как наше слово отзовётся?..»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9477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Monotype Corsiva" pitchFamily="66" charset="0"/>
              </a:rPr>
              <a:t>Педагогическое общение-</a:t>
            </a:r>
            <a:endParaRPr lang="ru-RU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6800" y="1143000"/>
            <a:ext cx="7620000" cy="4983163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>
                <a:latin typeface="Monotype Corsiva" pitchFamily="66" charset="0"/>
              </a:rPr>
              <a:t>к</a:t>
            </a:r>
            <a:r>
              <a:rPr lang="ru-RU" dirty="0" smtClean="0">
                <a:latin typeface="Monotype Corsiva" pitchFamily="66" charset="0"/>
              </a:rPr>
              <a:t>ак особый вид творчества в технологическом плане находит свое выражение в умениях передать информацию, понять состояние ученика, в организации взаимоотношений с детьми, в искусстве взаимодействия на партнера по общению, в искусстве управлять собственным психическим состоянием.</a:t>
            </a:r>
          </a:p>
          <a:p>
            <a:pPr marL="0" indent="0">
              <a:buNone/>
            </a:pPr>
            <a:r>
              <a:rPr lang="ru-RU" b="1" dirty="0" smtClean="0">
                <a:latin typeface="Monotype Corsiva" pitchFamily="66" charset="0"/>
              </a:rPr>
              <a:t>Показателем высокого уровня педагога несомненно является его коммуникативная компетентность!</a:t>
            </a:r>
            <a:endParaRPr lang="ru-RU" b="1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0525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6520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600" dirty="0" smtClean="0">
                <a:latin typeface="Monotype Corsiva" pitchFamily="66" charset="0"/>
              </a:rPr>
              <a:t>Сравнительная таблица ругательств и похвалы, употребляемых учителями:</a:t>
            </a:r>
            <a:endParaRPr lang="ru-RU" sz="3600" dirty="0">
              <a:latin typeface="Monotype Corsiva" pitchFamily="66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57200" y="1143001"/>
            <a:ext cx="4040188" cy="304799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 fontScale="70000" lnSpcReduction="20000"/>
          </a:bodyPr>
          <a:lstStyle/>
          <a:p>
            <a:pPr algn="ctr"/>
            <a:r>
              <a:rPr lang="ru-RU" dirty="0" smtClean="0">
                <a:latin typeface="Monotype Corsiva" pitchFamily="66" charset="0"/>
              </a:rPr>
              <a:t>ругательства</a:t>
            </a:r>
            <a:endParaRPr lang="ru-RU" dirty="0">
              <a:latin typeface="Monotype Corsiva" pitchFamily="66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533400" y="1828800"/>
            <a:ext cx="4040188" cy="43434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latin typeface="Monotype Corsiva" pitchFamily="66" charset="0"/>
              </a:rPr>
              <a:t>Лентяй, Бестолочь, Двоечник</a:t>
            </a:r>
          </a:p>
          <a:p>
            <a:pPr marL="0" indent="0">
              <a:buNone/>
            </a:pPr>
            <a:r>
              <a:rPr lang="ru-RU" b="1" dirty="0" smtClean="0">
                <a:latin typeface="Monotype Corsiva" pitchFamily="66" charset="0"/>
              </a:rPr>
              <a:t>Бездельник, Безобразник</a:t>
            </a:r>
          </a:p>
          <a:p>
            <a:pPr marL="0" indent="0">
              <a:buNone/>
            </a:pPr>
            <a:r>
              <a:rPr lang="ru-RU" b="1" dirty="0" smtClean="0">
                <a:latin typeface="Monotype Corsiva" pitchFamily="66" charset="0"/>
              </a:rPr>
              <a:t>Бестолковый, Глупый, что ли?</a:t>
            </a:r>
          </a:p>
          <a:p>
            <a:pPr marL="0" indent="0">
              <a:buNone/>
            </a:pPr>
            <a:r>
              <a:rPr lang="ru-RU" b="1" dirty="0" err="1" smtClean="0">
                <a:latin typeface="Monotype Corsiva" pitchFamily="66" charset="0"/>
              </a:rPr>
              <a:t>Позорник</a:t>
            </a:r>
            <a:r>
              <a:rPr lang="ru-RU" b="1" dirty="0" smtClean="0">
                <a:latin typeface="Monotype Corsiva" pitchFamily="66" charset="0"/>
              </a:rPr>
              <a:t>, ты меня позоришь!</a:t>
            </a:r>
          </a:p>
          <a:p>
            <a:pPr marL="0" indent="0">
              <a:buNone/>
            </a:pPr>
            <a:r>
              <a:rPr lang="ru-RU" b="1" dirty="0" smtClean="0">
                <a:latin typeface="Monotype Corsiva" pitchFamily="66" charset="0"/>
              </a:rPr>
              <a:t>Язык, что помело, Оболтус, Бараны, Я был(а) о вас лучшего мнения, Вы меня разочаровали!</a:t>
            </a:r>
          </a:p>
          <a:p>
            <a:pPr marL="0" indent="0">
              <a:buNone/>
            </a:pPr>
            <a:r>
              <a:rPr lang="ru-RU" b="1" dirty="0" smtClean="0">
                <a:latin typeface="Monotype Corsiva" pitchFamily="66" charset="0"/>
              </a:rPr>
              <a:t>Бесстыжие, </a:t>
            </a:r>
            <a:r>
              <a:rPr lang="ru-RU" b="1" dirty="0" err="1" smtClean="0">
                <a:latin typeface="Monotype Corsiva" pitchFamily="66" charset="0"/>
              </a:rPr>
              <a:t>Вым</a:t>
            </a:r>
            <a:r>
              <a:rPr lang="ru-RU" b="1" dirty="0" smtClean="0">
                <a:latin typeface="Monotype Corsiva" pitchFamily="66" charset="0"/>
              </a:rPr>
              <a:t> экзамены сдавать, а не мне!  Здоровые, а ума нет!</a:t>
            </a:r>
          </a:p>
          <a:p>
            <a:endParaRPr lang="ru-RU" b="1" dirty="0" smtClean="0">
              <a:latin typeface="Monotype Corsiva" pitchFamily="66" charset="0"/>
            </a:endParaRPr>
          </a:p>
          <a:p>
            <a:endParaRPr lang="ru-RU" b="1" dirty="0" smtClean="0">
              <a:latin typeface="Monotype Corsiva" pitchFamily="66" charset="0"/>
            </a:endParaRPr>
          </a:p>
          <a:p>
            <a:endParaRPr lang="ru-RU" b="1" dirty="0" smtClean="0">
              <a:latin typeface="Monotype Corsiva" pitchFamily="66" charset="0"/>
            </a:endParaRPr>
          </a:p>
          <a:p>
            <a:endParaRPr lang="ru-RU" b="1" dirty="0" smtClean="0">
              <a:latin typeface="Monotype Corsiva" pitchFamily="66" charset="0"/>
            </a:endParaRPr>
          </a:p>
          <a:p>
            <a:endParaRPr lang="ru-RU" dirty="0" smtClean="0">
              <a:latin typeface="Monotype Corsiva" pitchFamily="66" charset="0"/>
            </a:endParaRPr>
          </a:p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645025" y="1143001"/>
            <a:ext cx="4041775" cy="304799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 fontScale="70000" lnSpcReduction="20000"/>
          </a:bodyPr>
          <a:lstStyle/>
          <a:p>
            <a:pPr algn="ctr"/>
            <a:r>
              <a:rPr lang="ru-RU" dirty="0" smtClean="0">
                <a:latin typeface="Monotype Corsiva" pitchFamily="66" charset="0"/>
              </a:rPr>
              <a:t>похвала</a:t>
            </a:r>
            <a:endParaRPr lang="ru-RU" dirty="0">
              <a:latin typeface="Monotype Corsiva" pitchFamily="66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>
          <a:xfrm>
            <a:off x="4648200" y="1828801"/>
            <a:ext cx="4041775" cy="43434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 smtClean="0">
                <a:latin typeface="Monotype Corsiva" pitchFamily="66" charset="0"/>
              </a:rPr>
              <a:t>Молодец!</a:t>
            </a:r>
          </a:p>
          <a:p>
            <a:pPr marL="0" indent="0">
              <a:buNone/>
            </a:pPr>
            <a:r>
              <a:rPr lang="ru-RU" b="1" dirty="0" smtClean="0">
                <a:latin typeface="Monotype Corsiva" pitchFamily="66" charset="0"/>
              </a:rPr>
              <a:t>Умница! </a:t>
            </a:r>
            <a:r>
              <a:rPr lang="ru-RU" b="1" dirty="0" err="1" smtClean="0">
                <a:latin typeface="Monotype Corsiva" pitchFamily="66" charset="0"/>
              </a:rPr>
              <a:t>Умничка</a:t>
            </a:r>
            <a:r>
              <a:rPr lang="ru-RU" b="1" dirty="0" smtClean="0">
                <a:latin typeface="Monotype Corsiva" pitchFamily="66" charset="0"/>
              </a:rPr>
              <a:t>!</a:t>
            </a:r>
          </a:p>
          <a:p>
            <a:pPr marL="0" indent="0">
              <a:buNone/>
            </a:pPr>
            <a:r>
              <a:rPr lang="ru-RU" b="1" dirty="0" smtClean="0">
                <a:latin typeface="Monotype Corsiva" pitchFamily="66" charset="0"/>
              </a:rPr>
              <a:t>Ну ладно, садись!</a:t>
            </a:r>
          </a:p>
          <a:p>
            <a:pPr marL="0" indent="0">
              <a:buNone/>
            </a:pPr>
            <a:r>
              <a:rPr lang="ru-RU" b="1" dirty="0" smtClean="0">
                <a:latin typeface="Monotype Corsiva" pitchFamily="66" charset="0"/>
              </a:rPr>
              <a:t>Хорошо!</a:t>
            </a:r>
          </a:p>
          <a:p>
            <a:pPr marL="0" indent="0">
              <a:buNone/>
            </a:pPr>
            <a:r>
              <a:rPr lang="ru-RU" b="1" dirty="0" smtClean="0">
                <a:latin typeface="Monotype Corsiva" pitchFamily="66" charset="0"/>
              </a:rPr>
              <a:t>Отлично!</a:t>
            </a:r>
          </a:p>
          <a:p>
            <a:pPr marL="0" indent="0">
              <a:buNone/>
            </a:pPr>
            <a:r>
              <a:rPr lang="ru-RU" b="1" dirty="0" smtClean="0">
                <a:latin typeface="Monotype Corsiva" pitchFamily="66" charset="0"/>
              </a:rPr>
              <a:t>Вот это, я понимаю ответ!</a:t>
            </a:r>
          </a:p>
          <a:p>
            <a:pPr marL="0" indent="0">
              <a:buNone/>
            </a:pPr>
            <a:r>
              <a:rPr lang="ru-RU" b="1" dirty="0" smtClean="0">
                <a:latin typeface="Monotype Corsiva" pitchFamily="66" charset="0"/>
              </a:rPr>
              <a:t>Продолжай в том же духе!</a:t>
            </a:r>
          </a:p>
          <a:p>
            <a:pPr marL="0" indent="0">
              <a:buNone/>
            </a:pPr>
            <a:r>
              <a:rPr lang="ru-RU" b="1" dirty="0" smtClean="0">
                <a:latin typeface="Monotype Corsiva" pitchFamily="66" charset="0"/>
              </a:rPr>
              <a:t>Гладят по голове</a:t>
            </a:r>
          </a:p>
          <a:p>
            <a:pPr marL="0" indent="0">
              <a:buNone/>
            </a:pPr>
            <a:r>
              <a:rPr lang="ru-RU" b="1" dirty="0" smtClean="0">
                <a:latin typeface="Monotype Corsiva" pitchFamily="66" charset="0"/>
              </a:rPr>
              <a:t>Называют по имени в уменьшительно-ласкательной форме</a:t>
            </a:r>
            <a:endParaRPr lang="ru-RU" b="1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284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latin typeface="Monotype Corsiva" pitchFamily="66" charset="0"/>
              </a:rPr>
              <a:t>Позиция педагога-</a:t>
            </a:r>
            <a:endParaRPr lang="ru-RU" dirty="0">
              <a:latin typeface="Monotype Corsiva" pitchFamily="66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2362200" y="1600200"/>
            <a:ext cx="6324600" cy="4525963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4400" dirty="0" smtClean="0"/>
              <a:t>-</a:t>
            </a:r>
            <a:r>
              <a:rPr lang="ru-RU" sz="4400" dirty="0" smtClean="0">
                <a:latin typeface="Monotype Corsiva" pitchFamily="66" charset="0"/>
              </a:rPr>
              <a:t>это система интеллектуальных и эмоционально-оценочных отношений к миру, педагогической действительности и педагогической деятельности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4083647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2"/>
                </a:solidFill>
                <a:latin typeface="Monotype Corsiva" pitchFamily="66" charset="0"/>
              </a:rPr>
              <a:t>Стили руководства:</a:t>
            </a:r>
            <a:endParaRPr lang="ru-RU" dirty="0">
              <a:solidFill>
                <a:schemeClr val="accent2"/>
              </a:solidFill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38400" y="2133600"/>
            <a:ext cx="6248400" cy="39925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dirty="0" smtClean="0">
                <a:latin typeface="Monotype Corsiva" pitchFamily="66" charset="0"/>
              </a:rPr>
              <a:t>Авторитарный</a:t>
            </a:r>
          </a:p>
          <a:p>
            <a:pPr marL="0" indent="0" algn="ctr">
              <a:buNone/>
            </a:pPr>
            <a:r>
              <a:rPr lang="ru-RU" sz="4800" dirty="0" smtClean="0">
                <a:latin typeface="Monotype Corsiva" pitchFamily="66" charset="0"/>
              </a:rPr>
              <a:t>Попустительский</a:t>
            </a:r>
          </a:p>
          <a:p>
            <a:pPr marL="0" indent="0" algn="ctr">
              <a:buNone/>
            </a:pPr>
            <a:r>
              <a:rPr lang="ru-RU" sz="4800" dirty="0" smtClean="0">
                <a:latin typeface="Monotype Corsiva" pitchFamily="66" charset="0"/>
              </a:rPr>
              <a:t>Демократический</a:t>
            </a:r>
            <a:endParaRPr lang="ru-RU" sz="48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3288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381"/>
          <a:stretch/>
        </p:blipFill>
        <p:spPr>
          <a:xfrm>
            <a:off x="3124200" y="533400"/>
            <a:ext cx="5201920" cy="49831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7309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77"/>
          <a:stretch/>
        </p:blipFill>
        <p:spPr>
          <a:xfrm>
            <a:off x="3124200" y="762000"/>
            <a:ext cx="5252509" cy="4525963"/>
          </a:xfrm>
        </p:spPr>
      </p:pic>
    </p:spTree>
    <p:extLst>
      <p:ext uri="{BB962C8B-B14F-4D97-AF65-F5344CB8AC3E}">
        <p14:creationId xmlns:p14="http://schemas.microsoft.com/office/powerpoint/2010/main" val="3752792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555" t="2020" r="13970" b="-2020"/>
          <a:stretch/>
        </p:blipFill>
        <p:spPr>
          <a:xfrm>
            <a:off x="2819400" y="533400"/>
            <a:ext cx="5282989" cy="4525963"/>
          </a:xfrm>
        </p:spPr>
      </p:pic>
    </p:spTree>
    <p:extLst>
      <p:ext uri="{BB962C8B-B14F-4D97-AF65-F5344CB8AC3E}">
        <p14:creationId xmlns:p14="http://schemas.microsoft.com/office/powerpoint/2010/main" val="1353700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3036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Monotype Corsiva" pitchFamily="66" charset="0"/>
              </a:rPr>
              <a:t>Тест В.Ф. </a:t>
            </a:r>
            <a:r>
              <a:rPr lang="ru-RU" dirty="0" err="1" smtClean="0">
                <a:latin typeface="Monotype Corsiva" pitchFamily="66" charset="0"/>
              </a:rPr>
              <a:t>Ряховского</a:t>
            </a:r>
            <a:r>
              <a:rPr lang="ru-RU" dirty="0" smtClean="0">
                <a:latin typeface="Monotype Corsiva" pitchFamily="66" charset="0"/>
              </a:rPr>
              <a:t>  </a:t>
            </a:r>
            <a:br>
              <a:rPr lang="ru-RU" dirty="0" smtClean="0">
                <a:latin typeface="Monotype Corsiva" pitchFamily="66" charset="0"/>
              </a:rPr>
            </a:br>
            <a:r>
              <a:rPr lang="ru-RU" dirty="0" smtClean="0">
                <a:latin typeface="Monotype Corsiva" pitchFamily="66" charset="0"/>
              </a:rPr>
              <a:t>« Оценка общительности учителя» </a:t>
            </a:r>
            <a:br>
              <a:rPr lang="ru-RU" dirty="0" smtClean="0">
                <a:latin typeface="Monotype Corsiva" pitchFamily="66" charset="0"/>
              </a:rPr>
            </a:br>
            <a:r>
              <a:rPr lang="ru-RU" dirty="0" smtClean="0">
                <a:latin typeface="Monotype Corsiva" pitchFamily="66" charset="0"/>
              </a:rPr>
              <a:t>(да, нет, иногда)</a:t>
            </a:r>
            <a:endParaRPr lang="ru-RU" dirty="0"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62200" y="2971800"/>
            <a:ext cx="6324600" cy="315436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1. Вам предстоит неординарная встреча. Выбивает ли Вас ее ожидание из колеи?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7842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38400" y="1600200"/>
            <a:ext cx="62484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2. Вызывает ли у Вас смятение и неудовольствие поручение выступить с докладом, сообщением, информацией на каком-либо совещании, собрании или тому подобном мероприятии?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2814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6000" y="3105835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/>
              <a:t>3. Не откладываете ли Вы визит к врачу до последнего момента?</a:t>
            </a:r>
          </a:p>
        </p:txBody>
      </p:sp>
    </p:spTree>
    <p:extLst>
      <p:ext uri="{BB962C8B-B14F-4D97-AF65-F5344CB8AC3E}">
        <p14:creationId xmlns:p14="http://schemas.microsoft.com/office/powerpoint/2010/main" val="3226907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/>
          </a:bodyPr>
          <a:lstStyle/>
          <a:p>
            <a:r>
              <a:rPr lang="ru-RU" sz="3200" i="1" dirty="0" smtClean="0"/>
              <a:t>Цель:</a:t>
            </a:r>
            <a:endParaRPr lang="ru-RU" sz="3200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47800" y="1066800"/>
            <a:ext cx="7543800" cy="45259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4000" dirty="0" smtClean="0">
                <a:latin typeface="Monotype Corsiva" pitchFamily="66" charset="0"/>
              </a:rPr>
              <a:t>Совершенствование форм и способов взаимодействия педагогов, обучающихся и родителей; обучение технике педагогического общения в работе с коллегами, обучающимися и их родителями; осмысление педагогами собственной деятельности.</a:t>
            </a:r>
            <a:endParaRPr lang="ru-RU" sz="40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3326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62200" y="1600200"/>
            <a:ext cx="63246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4. Вам предлагают выехать в командировку в город, где Вы никогда не бывали. Приложите ли Вы максимум усилий, чтобы избежать этой командировки?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326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38400" y="1600200"/>
            <a:ext cx="62484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5. Любите  ли  Вы  делиться  своими  переживаниями  с  кем  бы то ни было?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973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62200" y="1600200"/>
            <a:ext cx="63246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6. Раздражаетесь ли Вы, если незнакомый человек на улице обратится к Вам с просьбой (показать дорогу, назвать время, ответить на какой-то вопрос)?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8559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62200" y="1600200"/>
            <a:ext cx="63246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7. Верите ли Вы, что существует проблема «отцов и детей» и что людям разных поколений трудно понять друг друга?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5489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62200" y="1600200"/>
            <a:ext cx="63246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8. Постесняетесь ли Вы напомнить знакомому, что он забыл Вам вернуть деньги, которые занял несколько месяцев назад?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0456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90800" y="1600200"/>
            <a:ext cx="4572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9. В ресторане либо в столовой Вам подали явно недоброкачественное блюдо. Промолчите ли Вы, лишь рассерженно отодвинув тарелку?</a:t>
            </a:r>
          </a:p>
        </p:txBody>
      </p:sp>
    </p:spTree>
    <p:extLst>
      <p:ext uri="{BB962C8B-B14F-4D97-AF65-F5344CB8AC3E}">
        <p14:creationId xmlns:p14="http://schemas.microsoft.com/office/powerpoint/2010/main" val="2049486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38400" y="1600200"/>
            <a:ext cx="62484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10. Оказавшись один на один с незнакомым человеком, Вы не вступите с ним в беседу и будете тяготиться, если первым заговорит он. Так ли это?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5554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38400" y="1600200"/>
            <a:ext cx="62484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11. Вас приводит в ужас любая длинная очередь, где бы она ни была (в магазине, библиотеке, кассе кинотеатра). Предпочитаете ли вы отказаться от своего намерения или встанете в хвост и будете томиться в ожидании?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5176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38400" y="1600200"/>
            <a:ext cx="62484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12. Боитесь ли Вы участвовать в какой-либо комиссии по рассмотрению конфликтных ситуаций?</a:t>
            </a:r>
          </a:p>
        </p:txBody>
      </p:sp>
    </p:spTree>
    <p:extLst>
      <p:ext uri="{BB962C8B-B14F-4D97-AF65-F5344CB8AC3E}">
        <p14:creationId xmlns:p14="http://schemas.microsoft.com/office/powerpoint/2010/main" val="3548313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124200" y="1524000"/>
            <a:ext cx="55626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13. У Вас </a:t>
            </a:r>
            <a:r>
              <a:rPr lang="ru-RU" sz="3200" dirty="0"/>
              <a:t>есть собственные сугубо индивидуальные критерии оценки произведений литературы, искусства, культуры, и никаких чужих мнений на этот счет Вы не приемлете. Это так?</a:t>
            </a:r>
          </a:p>
        </p:txBody>
      </p:sp>
    </p:spTree>
    <p:extLst>
      <p:ext uri="{BB962C8B-B14F-4D97-AF65-F5344CB8AC3E}">
        <p14:creationId xmlns:p14="http://schemas.microsoft.com/office/powerpoint/2010/main" val="399364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r>
              <a:rPr lang="ru-RU" sz="2800" i="1" dirty="0" smtClean="0"/>
              <a:t>Задачи:</a:t>
            </a:r>
            <a:endParaRPr lang="ru-RU" sz="2800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62200" y="990600"/>
            <a:ext cx="6629400" cy="5181600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AutoNum type="arabicPeriod"/>
            </a:pPr>
            <a:r>
              <a:rPr lang="ru-RU" dirty="0" smtClean="0">
                <a:latin typeface="Monotype Corsiva" pitchFamily="66" charset="0"/>
              </a:rPr>
              <a:t>Проанализировать результаты микроисследований, проведенных к педсовету среди обучающихся и учителей.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Monotype Corsiva" pitchFamily="66" charset="0"/>
              </a:rPr>
              <a:t> Высветить позитивные и негативные моменты в учебно-воспитательной работе школы.</a:t>
            </a:r>
          </a:p>
          <a:p>
            <a:pPr marL="514350" indent="-514350">
              <a:buAutoNum type="arabicPeriod"/>
            </a:pPr>
            <a:r>
              <a:rPr lang="ru-RU" dirty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Разработать систему мер для качественного повышения уровня воспитания и обучения в школе, устранения недостатков в работе.</a:t>
            </a:r>
            <a:endParaRPr lang="ru-RU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0315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38400" y="1600200"/>
            <a:ext cx="62484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14. Услышав где-либо в кулуарах высказывание явно ошибочной точки зрения по хорошо известному Вам вопросу, предпочитаете ли Вы промолчать и не вступать в спор?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6085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38400" y="1600200"/>
            <a:ext cx="62484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15. Вызывает ли у Вас досаду чья-либо просьба помочь разобраться в том или ином служебном вопросе или учебной теме?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671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4600" y="1600200"/>
            <a:ext cx="61722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16. Охотнее ли Вы излагаете свою точку зрения (мнение, оценку) в письменной форме, чем в устной?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7775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38400" y="533401"/>
            <a:ext cx="6248400" cy="480059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/>
              <a:t> 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Оценка ответов</a:t>
            </a:r>
            <a:r>
              <a:rPr lang="ru-RU" b="1" dirty="0" smtClean="0"/>
              <a:t>: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«Да» – 2 очка,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«</a:t>
            </a:r>
            <a:r>
              <a:rPr lang="ru-RU" dirty="0"/>
              <a:t>иногда» –  1 </a:t>
            </a:r>
            <a:r>
              <a:rPr lang="ru-RU" dirty="0" smtClean="0"/>
              <a:t>очко,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«нет» – 0 очков.</a:t>
            </a:r>
          </a:p>
          <a:p>
            <a:pPr marL="0" indent="0">
              <a:buNone/>
            </a:pPr>
            <a:r>
              <a:rPr lang="ru-RU" dirty="0"/>
              <a:t>Полученные очки суммируются, и по классификатору определяется, к какой категории людей относится испытуемый.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280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8296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dirty="0">
                <a:latin typeface="Monotype Corsiva" pitchFamily="66" charset="0"/>
              </a:rPr>
              <a:t>Конфликт (от лат. – столкновение) – это столкновение противоположно направленных целей, интересов, позиций, мнений, точек зрения, взглядов. Конфликты надолго разрушают систему взаимоотношений, вызывают глубокое стрессовое состояние, неудовлетворенность своей работой.</a:t>
            </a:r>
            <a:br>
              <a:rPr lang="ru-RU" sz="3200" dirty="0">
                <a:latin typeface="Monotype Corsiva" pitchFamily="66" charset="0"/>
              </a:rPr>
            </a:br>
            <a:endParaRPr lang="ru-RU" sz="3200" dirty="0"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657600"/>
            <a:ext cx="8229600" cy="28194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b="1" dirty="0" err="1">
                <a:latin typeface="Monotype Corsiva" pitchFamily="66" charset="0"/>
              </a:rPr>
              <a:t>В.А.Сухомлинский</a:t>
            </a:r>
            <a:r>
              <a:rPr lang="ru-RU" b="1" dirty="0">
                <a:latin typeface="Monotype Corsiva" pitchFamily="66" charset="0"/>
              </a:rPr>
              <a:t> так пишет о конфликтах в школе: «Конфликт между педагогом и ребенком, между учителем и родителями, педагогом и коллективом – большая беда школы. Умение избежать конфликт – одна из составных частей педагогической мудрости учителя. Предупреждая конфликт, педагог не только сохраняет, но и создает воспитательную силу коллектива».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118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4600" y="457200"/>
            <a:ext cx="6172200" cy="3886200"/>
          </a:xfrm>
        </p:spPr>
        <p:txBody>
          <a:bodyPr>
            <a:noAutofit/>
          </a:bodyPr>
          <a:lstStyle/>
          <a:p>
            <a:r>
              <a:rPr lang="ru-RU" sz="3600" dirty="0" err="1" smtClean="0">
                <a:latin typeface="Monotype Corsiva" pitchFamily="66" charset="0"/>
              </a:rPr>
              <a:t>Психогеометрический</a:t>
            </a:r>
            <a:r>
              <a:rPr lang="ru-RU" sz="3600" dirty="0" smtClean="0">
                <a:latin typeface="Monotype Corsiva" pitchFamily="66" charset="0"/>
              </a:rPr>
              <a:t> тест для исследования мотивационной сферы педагогов</a:t>
            </a:r>
            <a:endParaRPr lang="ru-RU" sz="3600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3288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Monotype Corsiva" pitchFamily="66" charset="0"/>
              </a:rPr>
              <a:t>Интерпретация фигур:</a:t>
            </a:r>
            <a:endParaRPr lang="ru-RU" dirty="0">
              <a:latin typeface="Monotype Corsiva" pitchFamily="66" charset="0"/>
            </a:endParaRPr>
          </a:p>
        </p:txBody>
      </p:sp>
      <p:graphicFrame>
        <p:nvGraphicFramePr>
          <p:cNvPr id="12" name="Объект 1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72548919"/>
              </p:ext>
            </p:extLst>
          </p:nvPr>
        </p:nvGraphicFramePr>
        <p:xfrm>
          <a:off x="533400" y="1143000"/>
          <a:ext cx="8229600" cy="51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5" name="Равнобедренный треугольник 14"/>
          <p:cNvSpPr/>
          <p:nvPr/>
        </p:nvSpPr>
        <p:spPr>
          <a:xfrm>
            <a:off x="1371600" y="1676400"/>
            <a:ext cx="1295400" cy="1676400"/>
          </a:xfrm>
          <a:prstGeom prst="triangle">
            <a:avLst>
              <a:gd name="adj" fmla="val 5078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3962400" y="2067560"/>
            <a:ext cx="1447800" cy="14376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6248400" y="2362200"/>
            <a:ext cx="2286000" cy="1143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2362200" y="4838700"/>
            <a:ext cx="1143000" cy="990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4800600" y="4724400"/>
            <a:ext cx="609600" cy="12192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H="1">
            <a:off x="5410200" y="4724400"/>
            <a:ext cx="685800" cy="12192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6134100" y="4724400"/>
            <a:ext cx="533400" cy="12192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H="1">
            <a:off x="6682740" y="4724400"/>
            <a:ext cx="533400" cy="121920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6836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>
                <a:latin typeface="Monotype Corsiva" pitchFamily="66" charset="0"/>
              </a:rPr>
              <a:t>Вам никогда не стать "пророком в своем отечестве". Вам никогда не быть полностью понятым окружающими. Поэтому не стоит закрепощать себя стремлением объясниться. Быть спокойным означает уметь смотреть на мир сквозь пальцы. Быть спокойным - значит тайно верить, что вы живете ради собственного счастья, что вы внутренне свободны и не должны об этом кому-нибудь рассказывать. Лишь покинув эту планету, вы сможете быть полностью довольными собой. Осознав это, вы избавитесь от необходимости нравиться и научитесь наслаждаться земной жизнью. </a:t>
            </a:r>
            <a:endParaRPr lang="ru-RU" dirty="0" smtClean="0">
              <a:latin typeface="Monotype Corsiva" pitchFamily="66" charset="0"/>
            </a:endParaRPr>
          </a:p>
          <a:p>
            <a:pPr marL="0" indent="0">
              <a:buNone/>
            </a:pPr>
            <a:r>
              <a:rPr lang="ru-RU" dirty="0" smtClean="0">
                <a:latin typeface="Monotype Corsiva" pitchFamily="66" charset="0"/>
              </a:rPr>
              <a:t>Это </a:t>
            </a:r>
            <a:r>
              <a:rPr lang="ru-RU" dirty="0">
                <a:latin typeface="Monotype Corsiva" pitchFamily="66" charset="0"/>
              </a:rPr>
              <a:t>хорошо понимал Достоевский. Он писал в "Братьях Карамазовых": "Люди отвергают своих пророков, они губят их, однако они любят мучеников и почитают того, кого погубили".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176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Monotype Corsiva" pitchFamily="66" charset="0"/>
              </a:rPr>
              <a:t>Проект решения:</a:t>
            </a:r>
            <a:endParaRPr lang="ru-RU" dirty="0"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2578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r>
              <a:rPr lang="ru-RU" dirty="0">
                <a:latin typeface="Monotype Corsiva" pitchFamily="66" charset="0"/>
              </a:rPr>
              <a:t>1. Каждому педагогу совершенствовать коммуникационную компетентность, находить конструктивный способ общения с учащимися, не используя отметку в целях наказания</a:t>
            </a:r>
            <a:r>
              <a:rPr lang="ru-RU" dirty="0" smtClean="0">
                <a:latin typeface="Monotype Corsiva" pitchFamily="66" charset="0"/>
              </a:rPr>
              <a:t>.</a:t>
            </a:r>
          </a:p>
          <a:p>
            <a:endParaRPr lang="ru-RU" dirty="0">
              <a:latin typeface="Monotype Corsiva" pitchFamily="66" charset="0"/>
            </a:endParaRPr>
          </a:p>
          <a:p>
            <a:r>
              <a:rPr lang="ru-RU" dirty="0">
                <a:latin typeface="Monotype Corsiva" pitchFamily="66" charset="0"/>
              </a:rPr>
              <a:t>2. Усилить взаимосвязь в работе педагога, психолога, социального педагога по профилактике возможных конфликтных ситуаций на основе диагностики межличностных отношений «учитель – ученик», «ученик – ученик</a:t>
            </a:r>
            <a:r>
              <a:rPr lang="ru-RU" dirty="0" smtClean="0">
                <a:latin typeface="Monotype Corsiva" pitchFamily="66" charset="0"/>
              </a:rPr>
              <a:t>».</a:t>
            </a:r>
          </a:p>
          <a:p>
            <a:endParaRPr lang="ru-RU" dirty="0">
              <a:latin typeface="Monotype Corsiva" pitchFamily="66" charset="0"/>
            </a:endParaRPr>
          </a:p>
          <a:p>
            <a:r>
              <a:rPr lang="ru-RU" dirty="0">
                <a:latin typeface="Monotype Corsiva" pitchFamily="66" charset="0"/>
              </a:rPr>
              <a:t>3. При анализе конфликтной ситуации рассматривать все факторы, способствующие ее возникновению, стремиться к поиску разрешения противоречия – выработке обеими сторонами соглашения</a:t>
            </a:r>
            <a:r>
              <a:rPr lang="ru-RU" dirty="0" smtClean="0">
                <a:latin typeface="Monotype Corsiva" pitchFamily="66" charset="0"/>
              </a:rPr>
              <a:t>.</a:t>
            </a:r>
          </a:p>
          <a:p>
            <a:endParaRPr lang="ru-RU" dirty="0">
              <a:latin typeface="Monotype Corsiva" pitchFamily="66" charset="0"/>
            </a:endParaRPr>
          </a:p>
          <a:p>
            <a:r>
              <a:rPr lang="ru-RU" dirty="0">
                <a:latin typeface="Monotype Corsiva" pitchFamily="66" charset="0"/>
              </a:rPr>
              <a:t>4. Стремиться к блокировке конфликта – переведению его из плоскости коммуникативных взаимодействий в плоскость предметно-</a:t>
            </a:r>
            <a:r>
              <a:rPr lang="ru-RU" dirty="0" err="1">
                <a:latin typeface="Monotype Corsiva" pitchFamily="66" charset="0"/>
              </a:rPr>
              <a:t>деятельностную</a:t>
            </a:r>
            <a:r>
              <a:rPr lang="ru-RU" dirty="0" smtClean="0">
                <a:latin typeface="Monotype Corsiva" pitchFamily="66" charset="0"/>
              </a:rPr>
              <a:t>.</a:t>
            </a:r>
          </a:p>
          <a:p>
            <a:pPr marL="0" indent="0">
              <a:buNone/>
            </a:pPr>
            <a:endParaRPr lang="ru-RU" dirty="0">
              <a:latin typeface="Monotype Corsiva" pitchFamily="66" charset="0"/>
            </a:endParaRPr>
          </a:p>
          <a:p>
            <a:r>
              <a:rPr lang="ru-RU" dirty="0">
                <a:latin typeface="Monotype Corsiva" pitchFamily="66" charset="0"/>
              </a:rPr>
              <a:t>5. Рекомендовать администрации осуществлять комплексный анализ посещения урока (мероприятия), выделяя отдельным –воспитательный аспект урока (мероприятия).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3526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45922652"/>
              </p:ext>
            </p:extLst>
          </p:nvPr>
        </p:nvGraphicFramePr>
        <p:xfrm>
          <a:off x="1600200" y="685800"/>
          <a:ext cx="6553199" cy="5897565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690126"/>
                <a:gridCol w="3678230"/>
                <a:gridCol w="2184843"/>
              </a:tblGrid>
              <a:tr h="1461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73" marR="476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                       Критерии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73" marR="476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Количество баллов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73" marR="47673" marT="0" marB="0"/>
                </a:tc>
              </a:tr>
              <a:tr h="5847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I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73" marR="476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      Целеполагание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800">
                          <a:effectLst/>
                        </a:rPr>
                        <a:t>Наличие воспитательной цели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800">
                          <a:effectLst/>
                        </a:rPr>
                        <a:t>Актуальность, соответствие возрасту и интересам детей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73" marR="476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   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         да – 1 б.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          нет – 0 б.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73" marR="47673" marT="0" marB="0"/>
                </a:tc>
              </a:tr>
              <a:tr h="8771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II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73" marR="476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 Влияние личностных качеств педагога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800">
                          <a:effectLst/>
                        </a:rPr>
                        <a:t>Внешность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800">
                          <a:effectLst/>
                        </a:rPr>
                        <a:t>Культура поведения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800">
                          <a:effectLst/>
                        </a:rPr>
                        <a:t>Речь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800">
                          <a:effectLst/>
                        </a:rPr>
                        <a:t>Убежденность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800">
                          <a:effectLst/>
                        </a:rPr>
                        <a:t>Эмоциональность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73" marR="476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     да – 1 б.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     нет – 0 б.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73" marR="47673" marT="0" marB="0"/>
                </a:tc>
              </a:tr>
              <a:tr h="1461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73" marR="47673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                                                Общее количество: 5 баллов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73" marR="4767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157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III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73" marR="476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Стиль взаимоотношений учителя и учащихся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800" dirty="0">
                          <a:effectLst/>
                        </a:rPr>
                        <a:t>Доброжелательность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800" dirty="0">
                          <a:effectLst/>
                        </a:rPr>
                        <a:t>Справедливость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800" dirty="0">
                          <a:effectLst/>
                        </a:rPr>
                        <a:t>Педагогический такт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800" dirty="0">
                          <a:effectLst/>
                        </a:rPr>
                        <a:t>Умение создать деловую атмосферу урока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800" dirty="0">
                          <a:effectLst/>
                        </a:rPr>
                        <a:t>Поддержка индивидуальных достижений ученика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ru-RU" sz="800" dirty="0">
                          <a:effectLst/>
                        </a:rPr>
                        <a:t>Эмоциональное приятие учащимися содержания урока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73" marR="476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     да – 1 б.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     нет – 0 б.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73" marR="47673" marT="0" marB="0"/>
                </a:tc>
              </a:tr>
              <a:tr h="1461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73" marR="47673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                                                 Общее количество: 6 баллов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73" marR="4767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847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IV</a:t>
                      </a:r>
                      <a:endParaRPr lang="ru-RU" sz="8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73" marR="476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Содержание материала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Воспитательная ценность подобранного материала (соответствие материала воспитательной цели)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73" marR="476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соответствует – 2 б.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не соответствует – 0 б.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73" marR="47673" marT="0" marB="0"/>
                </a:tc>
              </a:tr>
              <a:tr h="29239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73" marR="47673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854200" algn="l"/>
                          <a:tab pos="1968500" algn="l"/>
                          <a:tab pos="2095500" algn="l"/>
                          <a:tab pos="2171700" algn="l"/>
                          <a:tab pos="2286000" algn="l"/>
                          <a:tab pos="2649855" algn="ctr"/>
                          <a:tab pos="3035300" algn="l"/>
                        </a:tabLst>
                      </a:pPr>
                      <a:r>
                        <a:rPr lang="ru-RU" sz="800">
                          <a:effectLst/>
                        </a:rPr>
                        <a:t>	 		Общее количество: 2 балла              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73" marR="4767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82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   </a:t>
                      </a:r>
                      <a:r>
                        <a:rPr lang="en-US" sz="800">
                          <a:effectLst/>
                        </a:rPr>
                        <a:t>V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73" marR="476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Реализация воспитательных возможностей используемых форм, методов и технологий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73" marR="476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полностью реализовано – 2 б.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частично реализовано – 1 б.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не реализовано – 0 б.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73" marR="47673" marT="0" marB="0"/>
                </a:tc>
              </a:tr>
              <a:tr h="1461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73" marR="47673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82800" algn="l"/>
                        </a:tabLst>
                      </a:pPr>
                      <a:r>
                        <a:rPr lang="ru-RU" sz="800">
                          <a:effectLst/>
                        </a:rPr>
                        <a:t>	Общее количество: 2 балла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73" marR="4767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847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</a:rPr>
                        <a:t>VI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73" marR="476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Внешние и внутренние  условия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1. Эмоциональный фон урока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73" marR="476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полностью способствует – 2 б.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частично способствует – 1 б.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неблагоприятный – 0 б.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73" marR="47673" marT="0" marB="0"/>
                </a:tc>
              </a:tr>
              <a:tr h="2923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73" marR="476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2. Подготовленность к уроку классного помещения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73" marR="4767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 да – 1 б.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 нет – 0 б.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73" marR="47673" marT="0" marB="0"/>
                </a:tc>
              </a:tr>
              <a:tr h="1461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73" marR="47673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                                     Общее количество: 3 балла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73" marR="4767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61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 </a:t>
                      </a:r>
                      <a:endParaRPr lang="ru-RU" sz="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73" marR="47673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90700" algn="l"/>
                        </a:tabLst>
                      </a:pPr>
                      <a:r>
                        <a:rPr lang="ru-RU" sz="800" dirty="0">
                          <a:effectLst/>
                        </a:rPr>
                        <a:t>	                         Итого:  20 баллов</a:t>
                      </a:r>
                      <a:endParaRPr lang="ru-RU" sz="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73" marR="4767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398713" y="2286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89000" algn="l"/>
                <a:tab pos="4838700" algn="l"/>
              </a:tabLst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3479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62200" y="274638"/>
            <a:ext cx="6324600" cy="1143000"/>
          </a:xfrm>
        </p:spPr>
        <p:txBody>
          <a:bodyPr>
            <a:normAutofit/>
          </a:bodyPr>
          <a:lstStyle/>
          <a:p>
            <a:r>
              <a:rPr lang="ru-RU" sz="3200" i="1" dirty="0" smtClean="0"/>
              <a:t>Предполагаемые результаты:</a:t>
            </a:r>
            <a:endParaRPr lang="ru-RU" sz="3200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0" y="1295400"/>
            <a:ext cx="5638800" cy="4830763"/>
          </a:xfrm>
        </p:spPr>
        <p:txBody>
          <a:bodyPr/>
          <a:lstStyle/>
          <a:p>
            <a:endParaRPr lang="ru-RU" dirty="0" smtClean="0">
              <a:latin typeface="Monotype Corsiva" pitchFamily="66" charset="0"/>
            </a:endParaRPr>
          </a:p>
          <a:p>
            <a:r>
              <a:rPr lang="ru-RU" dirty="0" smtClean="0">
                <a:latin typeface="Monotype Corsiva" pitchFamily="66" charset="0"/>
              </a:rPr>
              <a:t> применение в работе полученных психологических знаний;</a:t>
            </a:r>
          </a:p>
          <a:p>
            <a:r>
              <a:rPr lang="ru-RU" dirty="0" smtClean="0">
                <a:latin typeface="Monotype Corsiva" pitchFamily="66" charset="0"/>
              </a:rPr>
              <a:t> улучшение взаимоотношений между педагогами и обучающимися, педагогами и родителями.</a:t>
            </a:r>
            <a:endParaRPr lang="ru-RU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9462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1176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6</a:t>
            </a:r>
            <a:r>
              <a:rPr lang="ru-RU" dirty="0">
                <a:latin typeface="Monotype Corsiva" pitchFamily="66" charset="0"/>
              </a:rPr>
              <a:t>. Использовать в деятельности учителя рекомендации данного педагогического </a:t>
            </a:r>
            <a:r>
              <a:rPr lang="ru-RU" dirty="0" smtClean="0">
                <a:latin typeface="Monotype Corsiva" pitchFamily="66" charset="0"/>
              </a:rPr>
              <a:t>совета</a:t>
            </a:r>
            <a:r>
              <a:rPr lang="ru-RU" dirty="0">
                <a:latin typeface="Monotype Corsiva" pitchFamily="66" charset="0"/>
              </a:rPr>
              <a:t> </a:t>
            </a:r>
            <a:r>
              <a:rPr lang="ru-RU" dirty="0" smtClean="0">
                <a:latin typeface="Monotype Corsiva" pitchFamily="66" charset="0"/>
              </a:rPr>
              <a:t>-</a:t>
            </a:r>
            <a:r>
              <a:rPr lang="ru-RU" i="1" dirty="0" smtClean="0">
                <a:latin typeface="Monotype Corsiva" pitchFamily="66" charset="0"/>
              </a:rPr>
              <a:t>«Заповеди </a:t>
            </a:r>
            <a:r>
              <a:rPr lang="ru-RU" i="1" dirty="0">
                <a:latin typeface="Monotype Corsiva" pitchFamily="66" charset="0"/>
              </a:rPr>
              <a:t>учителя».</a:t>
            </a:r>
            <a:endParaRPr lang="ru-RU" dirty="0">
              <a:latin typeface="Monotype Corsiva" pitchFamily="66" charset="0"/>
            </a:endParaRPr>
          </a:p>
          <a:p>
            <a:pPr lvl="0"/>
            <a:r>
              <a:rPr lang="ru-RU" dirty="0">
                <a:solidFill>
                  <a:srgbClr val="C00000"/>
                </a:solidFill>
                <a:latin typeface="Monotype Corsiva" pitchFamily="66" charset="0"/>
              </a:rPr>
              <a:t>Мы любим свою профессию.</a:t>
            </a:r>
          </a:p>
          <a:p>
            <a:pPr lvl="0"/>
            <a:r>
              <a:rPr lang="ru-RU" dirty="0">
                <a:solidFill>
                  <a:srgbClr val="C00000"/>
                </a:solidFill>
                <a:latin typeface="Monotype Corsiva" pitchFamily="66" charset="0"/>
              </a:rPr>
              <a:t>Всякое дело – в интересах </a:t>
            </a:r>
            <a:r>
              <a:rPr lang="ru-RU" dirty="0" smtClean="0">
                <a:solidFill>
                  <a:srgbClr val="C00000"/>
                </a:solidFill>
                <a:latin typeface="Monotype Corsiva" pitchFamily="66" charset="0"/>
              </a:rPr>
              <a:t> обучающихся </a:t>
            </a:r>
            <a:r>
              <a:rPr lang="ru-RU" dirty="0">
                <a:solidFill>
                  <a:srgbClr val="C00000"/>
                </a:solidFill>
                <a:latin typeface="Monotype Corsiva" pitchFamily="66" charset="0"/>
              </a:rPr>
              <a:t>и ничего во вред.</a:t>
            </a:r>
          </a:p>
          <a:p>
            <a:pPr lvl="0"/>
            <a:r>
              <a:rPr lang="ru-RU" dirty="0">
                <a:solidFill>
                  <a:srgbClr val="C00000"/>
                </a:solidFill>
                <a:latin typeface="Monotype Corsiva" pitchFamily="66" charset="0"/>
              </a:rPr>
              <a:t>Будь вместе с учениками, рядом с ними и впереди них.</a:t>
            </a:r>
          </a:p>
          <a:p>
            <a:pPr lvl="0"/>
            <a:r>
              <a:rPr lang="ru-RU" dirty="0">
                <a:solidFill>
                  <a:srgbClr val="C00000"/>
                </a:solidFill>
                <a:latin typeface="Monotype Corsiva" pitchFamily="66" charset="0"/>
              </a:rPr>
              <a:t>Винить легче, чем разделять вину.</a:t>
            </a:r>
          </a:p>
          <a:p>
            <a:pPr lvl="0"/>
            <a:r>
              <a:rPr lang="ru-RU" dirty="0">
                <a:solidFill>
                  <a:srgbClr val="C00000"/>
                </a:solidFill>
                <a:latin typeface="Monotype Corsiva" pitchFamily="66" charset="0"/>
              </a:rPr>
              <a:t>Не приписывай успех себе, а вину учащимся.</a:t>
            </a:r>
          </a:p>
          <a:p>
            <a:pPr lvl="0"/>
            <a:r>
              <a:rPr lang="ru-RU" dirty="0">
                <a:solidFill>
                  <a:srgbClr val="C00000"/>
                </a:solidFill>
                <a:latin typeface="Monotype Corsiva" pitchFamily="66" charset="0"/>
              </a:rPr>
              <a:t>Не торопись с решением, но и не медли.</a:t>
            </a:r>
          </a:p>
          <a:p>
            <a:endParaRPr lang="ru-RU" i="1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3017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5821363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55000" lnSpcReduction="20000"/>
          </a:bodyPr>
          <a:lstStyle/>
          <a:p>
            <a:pPr marL="0" indent="0" algn="ctr">
              <a:buNone/>
            </a:pPr>
            <a:r>
              <a:rPr lang="ru-RU" sz="5100" dirty="0">
                <a:latin typeface="Monotype Corsiva" pitchFamily="66" charset="0"/>
              </a:rPr>
              <a:t>Использовать в деятельности учителя </a:t>
            </a:r>
            <a:r>
              <a:rPr lang="ru-RU" sz="5100" dirty="0" smtClean="0">
                <a:latin typeface="Monotype Corsiva" pitchFamily="66" charset="0"/>
              </a:rPr>
              <a:t>формы </a:t>
            </a:r>
            <a:r>
              <a:rPr lang="ru-RU" sz="5100" dirty="0">
                <a:latin typeface="Monotype Corsiva" pitchFamily="66" charset="0"/>
              </a:rPr>
              <a:t>вербального и невербального </a:t>
            </a:r>
            <a:r>
              <a:rPr lang="ru-RU" sz="5100" dirty="0" smtClean="0">
                <a:latin typeface="Monotype Corsiva" pitchFamily="66" charset="0"/>
              </a:rPr>
              <a:t>общения:</a:t>
            </a:r>
          </a:p>
          <a:p>
            <a:pPr algn="ctr"/>
            <a:endParaRPr lang="ru-RU" sz="2800" i="1" dirty="0" smtClean="0"/>
          </a:p>
          <a:p>
            <a:pPr lvl="0"/>
            <a: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  <a:t>Здорово</a:t>
            </a:r>
            <a:r>
              <a:rPr lang="ru-RU" sz="2800" dirty="0">
                <a:solidFill>
                  <a:srgbClr val="002060"/>
                </a:solidFill>
                <a:latin typeface="Monotype Corsiva" pitchFamily="66" charset="0"/>
              </a:rPr>
              <a:t>! Молодец!</a:t>
            </a:r>
          </a:p>
          <a:p>
            <a:pPr lvl="0"/>
            <a:r>
              <a:rPr lang="ru-RU" sz="2800" dirty="0">
                <a:solidFill>
                  <a:srgbClr val="002060"/>
                </a:solidFill>
                <a:latin typeface="Monotype Corsiva" pitchFamily="66" charset="0"/>
              </a:rPr>
              <a:t>Гениально!</a:t>
            </a:r>
          </a:p>
          <a:p>
            <a:pPr lvl="0"/>
            <a:r>
              <a:rPr lang="ru-RU" sz="2800" dirty="0">
                <a:solidFill>
                  <a:srgbClr val="002060"/>
                </a:solidFill>
                <a:latin typeface="Monotype Corsiva" pitchFamily="66" charset="0"/>
              </a:rPr>
              <a:t>Прекрасно!</a:t>
            </a:r>
          </a:p>
          <a:p>
            <a:pPr lvl="0"/>
            <a:r>
              <a:rPr lang="ru-RU" sz="2800" dirty="0">
                <a:solidFill>
                  <a:srgbClr val="002060"/>
                </a:solidFill>
                <a:latin typeface="Monotype Corsiva" pitchFamily="66" charset="0"/>
              </a:rPr>
              <a:t>Замечательно!</a:t>
            </a:r>
          </a:p>
          <a:p>
            <a:pPr lvl="0"/>
            <a:r>
              <a:rPr lang="ru-RU" sz="2800" dirty="0">
                <a:solidFill>
                  <a:srgbClr val="002060"/>
                </a:solidFill>
                <a:latin typeface="Monotype Corsiva" pitchFamily="66" charset="0"/>
              </a:rPr>
              <a:t>Великолепно!</a:t>
            </a:r>
          </a:p>
          <a:p>
            <a:pPr lvl="0"/>
            <a:r>
              <a:rPr lang="ru-RU" sz="2800" dirty="0">
                <a:solidFill>
                  <a:srgbClr val="002060"/>
                </a:solidFill>
                <a:latin typeface="Monotype Corsiva" pitchFamily="66" charset="0"/>
              </a:rPr>
              <a:t>Золотце моё!</a:t>
            </a:r>
          </a:p>
          <a:p>
            <a:pPr lvl="0"/>
            <a:r>
              <a:rPr lang="ru-RU" sz="2800" dirty="0">
                <a:solidFill>
                  <a:srgbClr val="002060"/>
                </a:solidFill>
                <a:latin typeface="Monotype Corsiva" pitchFamily="66" charset="0"/>
              </a:rPr>
              <a:t>Очень хорошо!</a:t>
            </a:r>
          </a:p>
          <a:p>
            <a:pPr lvl="0"/>
            <a:r>
              <a:rPr lang="ru-RU" sz="2800" dirty="0" err="1">
                <a:solidFill>
                  <a:srgbClr val="002060"/>
                </a:solidFill>
                <a:latin typeface="Monotype Corsiva" pitchFamily="66" charset="0"/>
              </a:rPr>
              <a:t>Умничка</a:t>
            </a:r>
            <a:r>
              <a:rPr lang="ru-RU" sz="2800" dirty="0">
                <a:solidFill>
                  <a:srgbClr val="002060"/>
                </a:solidFill>
                <a:latin typeface="Monotype Corsiva" pitchFamily="66" charset="0"/>
              </a:rPr>
              <a:t>!</a:t>
            </a:r>
          </a:p>
          <a:p>
            <a:pPr lvl="0"/>
            <a:r>
              <a:rPr lang="ru-RU" sz="2800" dirty="0">
                <a:solidFill>
                  <a:srgbClr val="002060"/>
                </a:solidFill>
                <a:latin typeface="Monotype Corsiva" pitchFamily="66" charset="0"/>
              </a:rPr>
              <a:t>Талантище!</a:t>
            </a:r>
          </a:p>
          <a:p>
            <a:pPr lvl="0"/>
            <a:r>
              <a:rPr lang="ru-RU" sz="2800" dirty="0">
                <a:solidFill>
                  <a:srgbClr val="002060"/>
                </a:solidFill>
                <a:latin typeface="Monotype Corsiva" pitchFamily="66" charset="0"/>
              </a:rPr>
              <a:t>Спасибо!</a:t>
            </a:r>
          </a:p>
          <a:p>
            <a:pPr lvl="0"/>
            <a:r>
              <a:rPr lang="ru-RU" sz="2800" dirty="0">
                <a:solidFill>
                  <a:srgbClr val="002060"/>
                </a:solidFill>
                <a:latin typeface="Monotype Corsiva" pitchFamily="66" charset="0"/>
              </a:rPr>
              <a:t>Танечка! Ванечка! </a:t>
            </a:r>
            <a:r>
              <a:rPr lang="ru-RU" sz="2800" dirty="0" err="1">
                <a:solidFill>
                  <a:srgbClr val="002060"/>
                </a:solidFill>
                <a:latin typeface="Monotype Corsiva" pitchFamily="66" charset="0"/>
              </a:rPr>
              <a:t>Манечка</a:t>
            </a:r>
            <a:r>
              <a:rPr lang="ru-RU" sz="2800" dirty="0">
                <a:solidFill>
                  <a:srgbClr val="002060"/>
                </a:solidFill>
                <a:latin typeface="Monotype Corsiva" pitchFamily="66" charset="0"/>
              </a:rPr>
              <a:t>! И т.д.</a:t>
            </a:r>
          </a:p>
          <a:p>
            <a:pPr lvl="0"/>
            <a:r>
              <a:rPr lang="ru-RU" sz="2800" dirty="0">
                <a:solidFill>
                  <a:srgbClr val="002060"/>
                </a:solidFill>
                <a:latin typeface="Monotype Corsiva" pitchFamily="66" charset="0"/>
              </a:rPr>
              <a:t>Правильно, верно.</a:t>
            </a:r>
          </a:p>
          <a:p>
            <a:pPr lvl="0"/>
            <a:r>
              <a:rPr lang="ru-RU" sz="2800" dirty="0">
                <a:solidFill>
                  <a:srgbClr val="002060"/>
                </a:solidFill>
                <a:latin typeface="Monotype Corsiva" pitchFamily="66" charset="0"/>
              </a:rPr>
              <a:t>Славно.</a:t>
            </a:r>
          </a:p>
          <a:p>
            <a:pPr lvl="0"/>
            <a:r>
              <a:rPr lang="ru-RU" sz="2800" dirty="0">
                <a:solidFill>
                  <a:srgbClr val="002060"/>
                </a:solidFill>
                <a:latin typeface="Monotype Corsiva" pitchFamily="66" charset="0"/>
              </a:rPr>
              <a:t>Ломоносов!</a:t>
            </a:r>
          </a:p>
          <a:p>
            <a:pPr lvl="0"/>
            <a:r>
              <a:rPr lang="ru-RU" sz="2800" dirty="0">
                <a:solidFill>
                  <a:srgbClr val="002060"/>
                </a:solidFill>
                <a:latin typeface="Monotype Corsiva" pitchFamily="66" charset="0"/>
              </a:rPr>
              <a:t>Отлично!</a:t>
            </a:r>
          </a:p>
          <a:p>
            <a:pPr lvl="0"/>
            <a:r>
              <a:rPr lang="ru-RU" sz="2800" dirty="0">
                <a:solidFill>
                  <a:srgbClr val="002060"/>
                </a:solidFill>
                <a:latin typeface="Monotype Corsiva" pitchFamily="66" charset="0"/>
              </a:rPr>
              <a:t>Продолжай в том же духе!</a:t>
            </a:r>
          </a:p>
          <a:p>
            <a:pPr lvl="0"/>
            <a:r>
              <a:rPr lang="ru-RU" sz="2800" dirty="0">
                <a:solidFill>
                  <a:srgbClr val="002060"/>
                </a:solidFill>
                <a:latin typeface="Monotype Corsiva" pitchFamily="66" charset="0"/>
              </a:rPr>
              <a:t>Я горжусь тобой!</a:t>
            </a:r>
          </a:p>
          <a:p>
            <a:pPr lvl="0"/>
            <a:r>
              <a:rPr lang="ru-RU" sz="2800" dirty="0">
                <a:solidFill>
                  <a:srgbClr val="002060"/>
                </a:solidFill>
                <a:latin typeface="Monotype Corsiva" pitchFamily="66" charset="0"/>
              </a:rPr>
              <a:t>Как вы меня радуете.</a:t>
            </a:r>
          </a:p>
          <a:p>
            <a:pPr lvl="0"/>
            <a:r>
              <a:rPr lang="ru-RU" sz="2800" dirty="0">
                <a:solidFill>
                  <a:srgbClr val="002060"/>
                </a:solidFill>
                <a:latin typeface="Monotype Corsiva" pitchFamily="66" charset="0"/>
              </a:rPr>
              <a:t>Своим ответом ты поднял мне настроение.</a:t>
            </a:r>
          </a:p>
          <a:p>
            <a:pPr lvl="0"/>
            <a:r>
              <a:rPr lang="ru-RU" sz="2800" dirty="0">
                <a:solidFill>
                  <a:srgbClr val="002060"/>
                </a:solidFill>
                <a:latin typeface="Monotype Corsiva" pitchFamily="66" charset="0"/>
              </a:rPr>
              <a:t>Как я рад(а), что вы меня понимаете.</a:t>
            </a:r>
          </a:p>
          <a:p>
            <a:pPr marL="0" indent="0" algn="ctr">
              <a:buNone/>
            </a:pPr>
            <a:endParaRPr lang="ru-RU" sz="2800" dirty="0">
              <a:latin typeface="Monotype Corsiva" pitchFamily="66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6405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381000"/>
            <a:ext cx="7543800" cy="566896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endParaRPr lang="ru-RU" dirty="0" smtClean="0">
              <a:latin typeface="Monotype Corsiva" pitchFamily="66" charset="0"/>
            </a:endParaRPr>
          </a:p>
          <a:p>
            <a:pPr marL="0" indent="0">
              <a:buNone/>
            </a:pPr>
            <a:endParaRPr lang="ru-RU" dirty="0">
              <a:latin typeface="Monotype Corsiva" pitchFamily="66" charset="0"/>
            </a:endParaRPr>
          </a:p>
          <a:p>
            <a:pPr marL="0" indent="0">
              <a:buNone/>
            </a:pPr>
            <a:endParaRPr lang="ru-RU" dirty="0" smtClean="0">
              <a:latin typeface="Monotype Corsiva" pitchFamily="66" charset="0"/>
            </a:endParaRPr>
          </a:p>
          <a:p>
            <a:pPr marL="0" indent="0">
              <a:buNone/>
            </a:pPr>
            <a:r>
              <a:rPr lang="ru-RU" dirty="0" smtClean="0">
                <a:latin typeface="Monotype Corsiva" pitchFamily="66" charset="0"/>
              </a:rPr>
              <a:t>7</a:t>
            </a:r>
            <a:r>
              <a:rPr lang="ru-RU" dirty="0">
                <a:latin typeface="Monotype Corsiva" pitchFamily="66" charset="0"/>
              </a:rPr>
              <a:t>. При инновационном конфликте, не включать сразу всех в эксперимент, а делать это постепенно, опираясь на инициативную группу.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5757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74638"/>
            <a:ext cx="7467600" cy="5516562"/>
          </a:xfrm>
        </p:spPr>
        <p:txBody>
          <a:bodyPr>
            <a:normAutofit fontScale="90000"/>
          </a:bodyPr>
          <a:lstStyle/>
          <a:p>
            <a:r>
              <a:rPr lang="ru-RU" sz="6700" dirty="0" smtClean="0">
                <a:solidFill>
                  <a:srgbClr val="7030A0"/>
                </a:solidFill>
                <a:latin typeface="Monotype Corsiva" pitchFamily="66" charset="0"/>
              </a:rPr>
              <a:t/>
            </a:r>
            <a:br>
              <a:rPr lang="ru-RU" sz="6700" dirty="0" smtClean="0">
                <a:solidFill>
                  <a:srgbClr val="7030A0"/>
                </a:solidFill>
                <a:latin typeface="Monotype Corsiva" pitchFamily="66" charset="0"/>
              </a:rPr>
            </a:br>
            <a:r>
              <a:rPr lang="ru-RU" sz="6000" dirty="0" smtClean="0">
                <a:solidFill>
                  <a:srgbClr val="7030A0"/>
                </a:solidFill>
                <a:latin typeface="Monotype Corsiva" pitchFamily="66" charset="0"/>
              </a:rPr>
              <a:t>« И нам надо предугадать, </a:t>
            </a:r>
            <a:r>
              <a:rPr lang="ru-RU" sz="6000" dirty="0">
                <a:solidFill>
                  <a:srgbClr val="7030A0"/>
                </a:solidFill>
                <a:latin typeface="Monotype Corsiva" pitchFamily="66" charset="0"/>
              </a:rPr>
              <a:t/>
            </a:r>
            <a:br>
              <a:rPr lang="ru-RU" sz="6000" dirty="0">
                <a:solidFill>
                  <a:srgbClr val="7030A0"/>
                </a:solidFill>
                <a:latin typeface="Monotype Corsiva" pitchFamily="66" charset="0"/>
              </a:rPr>
            </a:br>
            <a:r>
              <a:rPr lang="ru-RU" sz="6000" dirty="0" smtClean="0">
                <a:solidFill>
                  <a:srgbClr val="7030A0"/>
                </a:solidFill>
                <a:latin typeface="Monotype Corsiva" pitchFamily="66" charset="0"/>
              </a:rPr>
              <a:t>как наше слово отзовется?..</a:t>
            </a:r>
            <a:br>
              <a:rPr lang="ru-RU" sz="6000" dirty="0" smtClean="0">
                <a:solidFill>
                  <a:srgbClr val="7030A0"/>
                </a:solidFill>
                <a:latin typeface="Monotype Corsiva" pitchFamily="66" charset="0"/>
              </a:rPr>
            </a:br>
            <a:r>
              <a:rPr lang="ru-RU" sz="6000" dirty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/>
            </a:r>
            <a:br>
              <a:rPr lang="ru-RU" sz="6000" dirty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</a:b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Спасибо за внимание!</a:t>
            </a:r>
            <a:b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</a:b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/>
            </a:r>
            <a:b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</a:b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   С уважением социальный педагог</a:t>
            </a:r>
            <a:b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</a:b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учитель</a:t>
            </a:r>
            <a:b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</a:b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Долгова Любовь Георгиевна</a:t>
            </a:r>
            <a:r>
              <a:rPr lang="ru-RU" sz="5400" dirty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/>
            </a:r>
            <a:br>
              <a:rPr lang="ru-RU" sz="5400" dirty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</a:br>
            <a:endParaRPr lang="ru-RU" sz="5400" dirty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2546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43200" y="1600200"/>
            <a:ext cx="5943600" cy="452596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ru-RU" sz="4400" b="1" dirty="0" smtClean="0">
                <a:latin typeface="Monotype Corsiva" pitchFamily="66" charset="0"/>
              </a:rPr>
              <a:t>1. Миссия школы может быть реализована только в условиях личностного подхода в образовании:</a:t>
            </a:r>
          </a:p>
          <a:p>
            <a:pPr marL="0" indent="0">
              <a:buNone/>
            </a:pPr>
            <a:endParaRPr lang="ru-RU" b="1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998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8200" y="457200"/>
            <a:ext cx="7848600" cy="609600"/>
          </a:xfrm>
        </p:spPr>
        <p:txBody>
          <a:bodyPr>
            <a:normAutofit fontScale="90000"/>
          </a:bodyPr>
          <a:lstStyle/>
          <a:p>
            <a:pPr lvl="0">
              <a:spcBef>
                <a:spcPct val="20000"/>
              </a:spcBef>
            </a:pPr>
            <a:r>
              <a:rPr lang="ru-RU" sz="4000" dirty="0">
                <a:solidFill>
                  <a:prstClr val="black"/>
                </a:solidFill>
                <a:latin typeface="Monotype Corsiva" pitchFamily="66" charset="0"/>
                <a:ea typeface="+mn-ea"/>
                <a:cs typeface="+mn-cs"/>
              </a:rPr>
              <a:t>А) ученик-основной объект заботы учителя;</a:t>
            </a:r>
            <a:r>
              <a:rPr lang="ru-RU" sz="3200" dirty="0">
                <a:solidFill>
                  <a:prstClr val="black"/>
                </a:solidFill>
                <a:ea typeface="+mn-ea"/>
                <a:cs typeface="+mn-cs"/>
              </a:rPr>
              <a:t/>
            </a:r>
            <a:br>
              <a:rPr lang="ru-RU" sz="3200" dirty="0">
                <a:solidFill>
                  <a:prstClr val="black"/>
                </a:solidFill>
                <a:ea typeface="+mn-ea"/>
                <a:cs typeface="+mn-cs"/>
              </a:rPr>
            </a:b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307" y="1066800"/>
            <a:ext cx="7647693" cy="5059363"/>
          </a:xfrm>
        </p:spPr>
      </p:pic>
    </p:spTree>
    <p:extLst>
      <p:ext uri="{BB962C8B-B14F-4D97-AF65-F5344CB8AC3E}">
        <p14:creationId xmlns:p14="http://schemas.microsoft.com/office/powerpoint/2010/main" val="2420878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>
                <a:latin typeface="Monotype Corsiva" pitchFamily="66" charset="0"/>
              </a:rPr>
              <a:t>Б) Воспитание и обучение без уважения к ученику – </a:t>
            </a:r>
            <a:r>
              <a:rPr lang="ru-RU" sz="3600" b="1" dirty="0" smtClean="0">
                <a:latin typeface="Monotype Corsiva" pitchFamily="66" charset="0"/>
              </a:rPr>
              <a:t>подавление!</a:t>
            </a:r>
            <a:endParaRPr lang="ru-RU" sz="3600" b="1" dirty="0">
              <a:latin typeface="Monotype Corsiva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1600200"/>
            <a:ext cx="6788944" cy="4525963"/>
          </a:xfrm>
        </p:spPr>
      </p:pic>
    </p:spTree>
    <p:extLst>
      <p:ext uri="{BB962C8B-B14F-4D97-AF65-F5344CB8AC3E}">
        <p14:creationId xmlns:p14="http://schemas.microsoft.com/office/powerpoint/2010/main" val="866052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555</TotalTime>
  <Words>1375</Words>
  <Application>Microsoft Office PowerPoint</Application>
  <PresentationFormat>Экран (4:3)</PresentationFormat>
  <Paragraphs>253</Paragraphs>
  <Slides>63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63</vt:i4>
      </vt:variant>
    </vt:vector>
  </HeadingPairs>
  <TitlesOfParts>
    <vt:vector size="64" baseType="lpstr">
      <vt:lpstr>Office Theme</vt:lpstr>
      <vt:lpstr>Муниципальное  бюджетное  общеобразовательное учреждение «Лицей  Климовска» (МБОУ  «Лицей  Климовска»)   142180, Московская область, Г.о. Подольск,                                               Тел.: 8(4967) 60-44-14, 61-66-15  г.Подольск, микрорайон Климовск, ул.Рожкова, д.6                                  e-mail: klimovsk-licey@mail.ru  Методический материал  Составитель: Долгова Любовь Георгиевна Социальный педагог Учитель   2021</vt:lpstr>
      <vt:lpstr>Педагогический совет « Педагогическое общение как особый вид творчества»</vt:lpstr>
      <vt:lpstr>Презентация PowerPoint</vt:lpstr>
      <vt:lpstr>Цель:</vt:lpstr>
      <vt:lpstr>Задачи:</vt:lpstr>
      <vt:lpstr>Предполагаемые результаты:</vt:lpstr>
      <vt:lpstr>Презентация PowerPoint</vt:lpstr>
      <vt:lpstr>А) ученик-основной объект заботы учителя; </vt:lpstr>
      <vt:lpstr>Б) Воспитание и обучение без уважения к ученику – подавление!</vt:lpstr>
      <vt:lpstr>В) школа хороша, если в ней хорошо каждому ребёнку!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Знакомая картинка?!</vt:lpstr>
      <vt:lpstr>Педагогическое общение-это особое общение!</vt:lpstr>
      <vt:lpstr>Презентация PowerPoint</vt:lpstr>
      <vt:lpstr>Презентация PowerPoint</vt:lpstr>
      <vt:lpstr>Презентация PowerPoint</vt:lpstr>
      <vt:lpstr>Презентация PowerPoint</vt:lpstr>
      <vt:lpstr>Применимо ли к нам понятие  « культура общения?»</vt:lpstr>
      <vt:lpstr>Варианты представлений наших педагогов понятие  « культура общения» </vt:lpstr>
      <vt:lpstr>Презентация PowerPoint</vt:lpstr>
      <vt:lpstr>«Каким я хочу видеть своего учителя?»</vt:lpstr>
      <vt:lpstr>Презентация PowerPoint</vt:lpstr>
      <vt:lpstr>Презентация PowerPoint</vt:lpstr>
      <vt:lpstr>Вывод:</vt:lpstr>
      <vt:lpstr>Педагогическое общение-</vt:lpstr>
      <vt:lpstr>Сравнительная таблица ругательств и похвалы, употребляемых учителями:</vt:lpstr>
      <vt:lpstr>Позиция педагога-</vt:lpstr>
      <vt:lpstr>Стили руководства:</vt:lpstr>
      <vt:lpstr>Презентация PowerPoint</vt:lpstr>
      <vt:lpstr>Презентация PowerPoint</vt:lpstr>
      <vt:lpstr>Презентация PowerPoint</vt:lpstr>
      <vt:lpstr>Тест В.Ф. Ряховского   « Оценка общительности учителя»  (да, нет, иногда)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Конфликт (от лат. – столкновение) – это столкновение противоположно направленных целей, интересов, позиций, мнений, точек зрения, взглядов. Конфликты надолго разрушают систему взаимоотношений, вызывают глубокое стрессовое состояние, неудовлетворенность своей работой. </vt:lpstr>
      <vt:lpstr>Психогеометрический тест для исследования мотивационной сферы педагогов</vt:lpstr>
      <vt:lpstr>Интерпретация фигур:</vt:lpstr>
      <vt:lpstr>Презентация PowerPoint</vt:lpstr>
      <vt:lpstr>Проект решения:</vt:lpstr>
      <vt:lpstr>Презентация PowerPoint</vt:lpstr>
      <vt:lpstr>Презентация PowerPoint</vt:lpstr>
      <vt:lpstr>Презентация PowerPoint</vt:lpstr>
      <vt:lpstr>Презентация PowerPoint</vt:lpstr>
      <vt:lpstr> « И нам надо предугадать,  как наше слово отзовется?..  Спасибо за внимание!     С уважением социальный педагог учитель Долгова Любовь Георгиевна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 использовании шаблона ссылка на Pedsovet.su обязательна</dc:title>
  <dc:creator>Катенок</dc:creator>
  <cp:lastModifiedBy>ROBOTOTECHNIKA</cp:lastModifiedBy>
  <cp:revision>42</cp:revision>
  <dcterms:created xsi:type="dcterms:W3CDTF">2013-10-20T14:43:13Z</dcterms:created>
  <dcterms:modified xsi:type="dcterms:W3CDTF">2021-10-22T06:27:38Z</dcterms:modified>
</cp:coreProperties>
</file>