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8"/>
  </p:notesMasterIdLst>
  <p:handoutMasterIdLst>
    <p:handoutMasterId r:id="rId39"/>
  </p:handoutMasterIdLst>
  <p:sldIdLst>
    <p:sldId id="430" r:id="rId2"/>
    <p:sldId id="291" r:id="rId3"/>
    <p:sldId id="258" r:id="rId4"/>
    <p:sldId id="546" r:id="rId5"/>
    <p:sldId id="547" r:id="rId6"/>
    <p:sldId id="548" r:id="rId7"/>
    <p:sldId id="549" r:id="rId8"/>
    <p:sldId id="550" r:id="rId9"/>
    <p:sldId id="553" r:id="rId10"/>
    <p:sldId id="554" r:id="rId11"/>
    <p:sldId id="552" r:id="rId12"/>
    <p:sldId id="551" r:id="rId13"/>
    <p:sldId id="592" r:id="rId14"/>
    <p:sldId id="603" r:id="rId15"/>
    <p:sldId id="594" r:id="rId16"/>
    <p:sldId id="595" r:id="rId17"/>
    <p:sldId id="596" r:id="rId18"/>
    <p:sldId id="597" r:id="rId19"/>
    <p:sldId id="598" r:id="rId20"/>
    <p:sldId id="599" r:id="rId21"/>
    <p:sldId id="600" r:id="rId22"/>
    <p:sldId id="601" r:id="rId23"/>
    <p:sldId id="602" r:id="rId24"/>
    <p:sldId id="450" r:id="rId25"/>
    <p:sldId id="409" r:id="rId26"/>
    <p:sldId id="582" r:id="rId27"/>
    <p:sldId id="583" r:id="rId28"/>
    <p:sldId id="584" r:id="rId29"/>
    <p:sldId id="585" r:id="rId30"/>
    <p:sldId id="586" r:id="rId31"/>
    <p:sldId id="587" r:id="rId32"/>
    <p:sldId id="588" r:id="rId33"/>
    <p:sldId id="589" r:id="rId34"/>
    <p:sldId id="590" r:id="rId35"/>
    <p:sldId id="429" r:id="rId36"/>
    <p:sldId id="591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AEDC0"/>
    <a:srgbClr val="EDE3BB"/>
    <a:srgbClr val="589DC4"/>
    <a:srgbClr val="1E3038"/>
    <a:srgbClr val="090E12"/>
    <a:srgbClr val="8C8D7A"/>
    <a:srgbClr val="EADBC8"/>
    <a:srgbClr val="7E5239"/>
    <a:srgbClr val="5529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433" autoAdjust="0"/>
    <p:restoredTop sz="94660"/>
  </p:normalViewPr>
  <p:slideViewPr>
    <p:cSldViewPr snapToGrid="0">
      <p:cViewPr>
        <p:scale>
          <a:sx n="81" d="100"/>
          <a:sy n="81" d="100"/>
        </p:scale>
        <p:origin x="-822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B528C7-67EF-4BA8-A255-FF8AD01CF79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35B0F-8BFB-44FF-B92F-99048B81FD0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172763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0B9850-DE9D-43CC-AEDE-330956D49F31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10530-7F78-41F2-9567-A828CBCEE88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484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68637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1456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33022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9148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6189516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212723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804417"/>
      </p:ext>
    </p:extLst>
  </p:cSld>
  <p:clrMapOvr>
    <a:masterClrMapping/>
  </p:clrMapOvr>
  <p:extLst>
    <p:ext uri="{DCECCB84-F9BA-43D5-87BE-67443E8EF086}">
      <p15:sldGuideLst xmlns=""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1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053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472464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88120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FCF4F3E3-2401-4B84-86A4-3F09C0198478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DCB1BEB-B74D-4DEF-9615-47D0442BE1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88692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0" pos="594">
          <p15:clr>
            <a:srgbClr val="F26B43"/>
          </p15:clr>
        </p15:guide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pos="5400">
          <p15:clr>
            <a:srgbClr val="F26B43"/>
          </p15:clr>
        </p15:guide>
        <p15:guide id="4" orient="horz" pos="400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720">
          <p15:clr>
            <a:srgbClr val="F26B43"/>
          </p15:clr>
        </p15:guide>
        <p15:guide id="7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ИГРА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КО ДНЮ МАМЫ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4417" y="0"/>
            <a:ext cx="10287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21051678">
            <a:off x="-67002" y="1330144"/>
            <a:ext cx="9045279" cy="2123658"/>
          </a:xfrm>
          <a:prstGeom prst="rect">
            <a:avLst/>
          </a:prstGeom>
          <a:solidFill>
            <a:srgbClr val="FAEDC0"/>
          </a:solidFill>
          <a:ln w="38100">
            <a:solidFill>
              <a:schemeClr val="tx1"/>
            </a:solidFill>
          </a:ln>
        </p:spPr>
        <p:txBody>
          <a:bodyPr wrap="square" rtlCol="0" anchor="ctr" anchorCtr="1">
            <a:spAutoFit/>
          </a:bodyPr>
          <a:lstStyle/>
          <a:p>
            <a:pPr algn="ctr">
              <a:spcBef>
                <a:spcPts val="300"/>
              </a:spcBef>
            </a:pPr>
            <a:r>
              <a:rPr lang="ru-RU" sz="6600" b="1" smtClean="0">
                <a:latin typeface="Academy Ho" pitchFamily="2" charset="0"/>
              </a:rPr>
              <a:t>Про </a:t>
            </a:r>
            <a:r>
              <a:rPr lang="ru-RU" sz="6600" b="1" smtClean="0">
                <a:latin typeface="Academy Ho" pitchFamily="2" charset="0"/>
              </a:rPr>
              <a:t>Зайку</a:t>
            </a:r>
            <a:r>
              <a:rPr lang="ru-RU" sz="6600" b="1" dirty="0" smtClean="0">
                <a:latin typeface="Academy Ho" pitchFamily="2" charset="0"/>
              </a:rPr>
              <a:t>… И не только!</a:t>
            </a:r>
            <a:endParaRPr lang="ru-RU" sz="6600" b="1" dirty="0">
              <a:latin typeface="Academy H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17349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8</a:t>
            </a:r>
          </a:p>
        </p:txBody>
      </p:sp>
      <p:pic>
        <p:nvPicPr>
          <p:cNvPr id="9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CB3A1300-CF2D-4245-8D1A-5DDA6C1D57F1}"/>
              </a:ext>
            </a:extLst>
          </p:cNvPr>
          <p:cNvSpPr txBox="1"/>
          <p:nvPr/>
        </p:nvSpPr>
        <p:spPr>
          <a:xfrm>
            <a:off x="1693735" y="2143606"/>
            <a:ext cx="6308435" cy="243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на уроке в первый раз.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Теперь я ученица.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Вошла учительница в класс,-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054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9</a:t>
            </a:r>
          </a:p>
        </p:txBody>
      </p:sp>
      <p:pic>
        <p:nvPicPr>
          <p:cNvPr id="15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061FED22-F106-4385-ABDA-DC3BAC782B05}"/>
              </a:ext>
            </a:extLst>
          </p:cNvPr>
          <p:cNvSpPr txBox="1"/>
          <p:nvPr/>
        </p:nvSpPr>
        <p:spPr>
          <a:xfrm>
            <a:off x="1704703" y="1827187"/>
            <a:ext cx="6286500" cy="32306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свою сестренку Лиду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Никому не дам в обиду!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живу с ней очень дружно,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Очень я ее люблю.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 когда мне будет нужно,</a:t>
            </a:r>
            <a:b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……..</a:t>
            </a:r>
          </a:p>
        </p:txBody>
      </p:sp>
    </p:spTree>
    <p:extLst>
      <p:ext uri="{BB962C8B-B14F-4D97-AF65-F5344CB8AC3E}">
        <p14:creationId xmlns:p14="http://schemas.microsoft.com/office/powerpoint/2010/main" val="36623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10</a:t>
            </a:r>
          </a:p>
        </p:txBody>
      </p:sp>
      <p:pic>
        <p:nvPicPr>
          <p:cNvPr id="15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F893C9C4-6E0E-4ACE-AE1F-71329FB3991E}"/>
              </a:ext>
            </a:extLst>
          </p:cNvPr>
          <p:cNvSpPr txBox="1"/>
          <p:nvPr/>
        </p:nvSpPr>
        <p:spPr>
          <a:xfrm>
            <a:off x="1620981" y="1588625"/>
            <a:ext cx="6691745" cy="3622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 меня живет козленок,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сама его пасу.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козленка в сад зеленый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Рано утром отнесу.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 заблудится в саду –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2776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250" y="452723"/>
            <a:ext cx="8159260" cy="6713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</a:t>
            </a:r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 тур. Ребусы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8758" y="1266092"/>
            <a:ext cx="7633742" cy="51816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</a:rPr>
              <a:t>Мы зашифровали известных героев из произведений Агнии Барто.</a:t>
            </a:r>
            <a:br>
              <a:rPr lang="ru-RU" sz="4800" b="1" dirty="0">
                <a:solidFill>
                  <a:srgbClr val="002060"/>
                </a:solidFill>
              </a:rPr>
            </a:br>
            <a:r>
              <a:rPr lang="ru-RU" sz="4800" b="1" dirty="0">
                <a:solidFill>
                  <a:srgbClr val="002060"/>
                </a:solidFill>
              </a:rPr>
              <a:t>Ваша задача разгадать ребус и записать героя.</a:t>
            </a:r>
            <a:br>
              <a:rPr lang="ru-RU" sz="4800" b="1" dirty="0">
                <a:solidFill>
                  <a:srgbClr val="002060"/>
                </a:solidFill>
              </a:rPr>
            </a:br>
            <a:r>
              <a:rPr lang="ru-RU" sz="4800" b="1" dirty="0">
                <a:solidFill>
                  <a:srgbClr val="002060"/>
                </a:solidFill>
              </a:rPr>
              <a:t>Правильный ответ – 1 балл.</a:t>
            </a:r>
          </a:p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</a:rPr>
              <a:t>На ответ 30 секунд.</a:t>
            </a:r>
          </a:p>
          <a:p>
            <a:pPr marL="0" indent="0" algn="ctr">
              <a:buNone/>
            </a:pPr>
            <a:endParaRPr lang="ru-RU" sz="48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endParaRPr lang="ru-RU" sz="48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0144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1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399409" y="5826297"/>
            <a:ext cx="609600" cy="6096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FB851D10-44F2-44DF-B875-EF9EAED5F16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41702" y="2225905"/>
            <a:ext cx="5944553" cy="2567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2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="" xmlns:a16="http://schemas.microsoft.com/office/drawing/2014/main" id="{C531B148-CB7B-4375-BCAB-77D4D070D51E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533931" y="2079625"/>
            <a:ext cx="6628044" cy="3129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3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5FB13A88-BB9B-4094-B993-94DC4101FD9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85473" y="1934152"/>
            <a:ext cx="5373053" cy="2850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4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4BE9B4DD-B79F-4071-B040-5098D64D974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43349" y="1921481"/>
            <a:ext cx="6009208" cy="342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5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="" xmlns:a16="http://schemas.microsoft.com/office/drawing/2014/main" id="{BA6D58A1-5AB7-4985-9463-8C36F4AEA51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382982" y="2133600"/>
            <a:ext cx="4753061" cy="244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6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68DA8F25-43EE-4B64-BE3C-AEF5C25C560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85473" y="2143472"/>
            <a:ext cx="5373053" cy="2881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250" y="452723"/>
            <a:ext cx="8159260" cy="6713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 тур. Неизвестная строчка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8758" y="1266092"/>
            <a:ext cx="7633742" cy="5181600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</a:rPr>
              <a:t>Вам будут представлены известные стихотворения Агнии Барто. Ваша задача </a:t>
            </a:r>
            <a:r>
              <a:rPr lang="ru-RU" sz="4800" b="1" dirty="0" smtClean="0">
                <a:solidFill>
                  <a:srgbClr val="002060"/>
                </a:solidFill>
              </a:rPr>
              <a:t>вспомнить последнюю строчку и записать ее </a:t>
            </a:r>
            <a:r>
              <a:rPr lang="ru-RU" sz="4800" b="1" dirty="0">
                <a:solidFill>
                  <a:srgbClr val="002060"/>
                </a:solidFill>
              </a:rPr>
              <a:t>в </a:t>
            </a:r>
            <a:r>
              <a:rPr lang="ru-RU" sz="4800" b="1" dirty="0" smtClean="0">
                <a:solidFill>
                  <a:srgbClr val="002060"/>
                </a:solidFill>
              </a:rPr>
              <a:t>бланк ответа.</a:t>
            </a:r>
            <a:endParaRPr lang="ru-RU" sz="4800" b="1" dirty="0">
              <a:solidFill>
                <a:srgbClr val="002060"/>
              </a:solidFill>
            </a:endParaRPr>
          </a:p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</a:rPr>
              <a:t>За каждый правильный ответ - 1 балл. </a:t>
            </a:r>
          </a:p>
          <a:p>
            <a:pPr marL="0" indent="0" algn="ctr">
              <a:buNone/>
            </a:pPr>
            <a:r>
              <a:rPr lang="ru-RU" sz="4800" b="1" dirty="0">
                <a:solidFill>
                  <a:srgbClr val="002060"/>
                </a:solidFill>
              </a:rPr>
              <a:t>На ответ 30 секунд.</a:t>
            </a:r>
          </a:p>
          <a:p>
            <a:pPr marL="0" indent="0" algn="ctr">
              <a:buNone/>
            </a:pPr>
            <a:endParaRPr lang="ru-RU" sz="4800" b="1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31475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7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D77766B5-A70B-49A6-B9E7-8B6AA408884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08430" y="2078182"/>
            <a:ext cx="5950115" cy="279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8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AAD10D6E-27E3-41D6-BFFB-6594CAB65ED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469399" y="1483360"/>
            <a:ext cx="4205201" cy="404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9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127B99E9-3A5E-4EB4-A63E-1909712D401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749338" y="2060949"/>
            <a:ext cx="5491971" cy="304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</a:rPr>
              <a:t>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10</a:t>
            </a:r>
          </a:p>
        </p:txBody>
      </p:sp>
      <p:pic>
        <p:nvPicPr>
          <p:cNvPr id="8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227959" y="5997747"/>
            <a:ext cx="609600" cy="609600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="" xmlns:a16="http://schemas.microsoft.com/office/drawing/2014/main" id="{49980E6C-FD7D-498F-8888-CD236310917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30632" y="2013210"/>
            <a:ext cx="5482735" cy="283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515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671352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III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БЛИЦ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8758" y="1053737"/>
            <a:ext cx="7633742" cy="4825857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>
                <a:solidFill>
                  <a:srgbClr val="002060"/>
                </a:solidFill>
              </a:rPr>
              <a:t>В этом туре вы можете сделать ставку на свой ответ, поставив «+» или «</a:t>
            </a:r>
            <a:r>
              <a:rPr lang="en-US" sz="3200" b="1" dirty="0">
                <a:solidFill>
                  <a:srgbClr val="002060"/>
                </a:solidFill>
              </a:rPr>
              <a:t>v</a:t>
            </a:r>
            <a:r>
              <a:rPr lang="ru-RU" sz="3200" b="1" dirty="0">
                <a:solidFill>
                  <a:srgbClr val="002060"/>
                </a:solidFill>
              </a:rPr>
              <a:t>».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>
                <a:solidFill>
                  <a:srgbClr val="002060"/>
                </a:solidFill>
              </a:rPr>
              <a:t>При сделанной ставке, если ответ  правильный, вы получите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3200" b="1" dirty="0">
                <a:solidFill>
                  <a:srgbClr val="002060"/>
                </a:solidFill>
              </a:rPr>
              <a:t> балла, если ответ неправильный – минус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3200" b="1" dirty="0">
                <a:solidFill>
                  <a:srgbClr val="002060"/>
                </a:solidFill>
              </a:rPr>
              <a:t> балла.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>
                <a:solidFill>
                  <a:srgbClr val="002060"/>
                </a:solidFill>
              </a:rPr>
              <a:t>Если ставка не сделана: правильный ответ –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3200" b="1" dirty="0">
                <a:solidFill>
                  <a:srgbClr val="002060"/>
                </a:solidFill>
              </a:rPr>
              <a:t> балл, неправильный ответ или нет ответа – </a:t>
            </a:r>
            <a:r>
              <a:rPr lang="ru-RU" sz="2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r>
              <a:rPr lang="ru-RU" sz="3200" b="1" dirty="0">
                <a:solidFill>
                  <a:srgbClr val="002060"/>
                </a:solidFill>
              </a:rPr>
              <a:t> баллов.</a:t>
            </a:r>
          </a:p>
          <a:p>
            <a:pPr marL="0" indent="0" algn="ctr">
              <a:lnSpc>
                <a:spcPct val="100000"/>
              </a:lnSpc>
              <a:buNone/>
            </a:pPr>
            <a:r>
              <a:rPr lang="ru-RU" sz="3200" b="1" dirty="0">
                <a:solidFill>
                  <a:srgbClr val="002060"/>
                </a:solidFill>
              </a:rPr>
              <a:t>На ответ 30 секунд.</a:t>
            </a:r>
          </a:p>
        </p:txBody>
      </p:sp>
    </p:spTree>
    <p:extLst>
      <p:ext uri="{BB962C8B-B14F-4D97-AF65-F5344CB8AC3E}">
        <p14:creationId xmlns:p14="http://schemas.microsoft.com/office/powerpoint/2010/main" val="4126093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 Вопрос 1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748937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sz="3200" dirty="0"/>
          </a:p>
        </p:txBody>
      </p:sp>
      <p:pic>
        <p:nvPicPr>
          <p:cNvPr id="7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6E4B5DE-5793-4675-9B1F-46991C025A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92" y="1394127"/>
            <a:ext cx="7633742" cy="3593591"/>
          </a:xfrm>
        </p:spPr>
        <p:txBody>
          <a:bodyPr/>
          <a:lstStyle/>
          <a:p>
            <a:pPr indent="0">
              <a:lnSpc>
                <a:spcPct val="107000"/>
              </a:lnSpc>
              <a:buNone/>
            </a:pPr>
            <a:r>
              <a:rPr lang="ru-RU" sz="2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каком году родилась Агния Львовна Барто? </a:t>
            </a:r>
          </a:p>
          <a:p>
            <a:pPr marL="457200">
              <a:lnSpc>
                <a:spcPct val="107000"/>
              </a:lnSpc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1906</a:t>
            </a:r>
          </a:p>
          <a:p>
            <a:pPr marL="457200">
              <a:lnSpc>
                <a:spcPct val="107000"/>
              </a:lnSpc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1900</a:t>
            </a:r>
          </a:p>
          <a:p>
            <a:pPr marL="457200">
              <a:lnSpc>
                <a:spcPct val="107000"/>
              </a:lnSpc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1910</a:t>
            </a:r>
          </a:p>
          <a:p>
            <a:pPr marL="457200">
              <a:lnSpc>
                <a:spcPct val="107000"/>
              </a:lnSpc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1915</a:t>
            </a:r>
          </a:p>
          <a:p>
            <a:pPr indent="0">
              <a:lnSpc>
                <a:spcPct val="107000"/>
              </a:lnSpc>
              <a:spcAft>
                <a:spcPts val="800"/>
              </a:spcAft>
              <a:buNone/>
            </a:pP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937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2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None/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самый первый сборник стихов поэтессы? 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В гостях у сказки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Розовые сны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Стихи детям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Записки детского поэта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7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13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 Вопрос 3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None/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каком городе жила и работала писательница?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Санкт-Петербург 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Москва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Краснодар  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Париж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66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4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869816" y="1024221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None/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Заполните пропуск: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люблю свою </a:t>
            </a:r>
            <a:r>
              <a:rPr lang="ru-RU" sz="36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*******</a:t>
            </a: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Причешу ей шёрстку гладко,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Гребешком приглажу хвостик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верхом поеду в гости.</a:t>
            </a: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74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5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None/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Какую игрушку уронили на пол в самом известном стишке Агнии Барто ?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Мишку 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Мышку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Книжку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633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1</a:t>
            </a:r>
          </a:p>
        </p:txBody>
      </p:sp>
      <p:pic>
        <p:nvPicPr>
          <p:cNvPr id="12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86BB65A3-7F15-4BDF-9FC9-0305038EB171}"/>
              </a:ext>
            </a:extLst>
          </p:cNvPr>
          <p:cNvSpPr txBox="1"/>
          <p:nvPr/>
        </p:nvSpPr>
        <p:spPr>
          <a:xfrm>
            <a:off x="2027381" y="1953644"/>
            <a:ext cx="628650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400" dirty="0"/>
              <a:t>Идет бычок, качается,</a:t>
            </a:r>
          </a:p>
          <a:p>
            <a:r>
              <a:rPr lang="ru-RU" sz="4400" dirty="0"/>
              <a:t>Вздыхает на ходу:</a:t>
            </a:r>
          </a:p>
          <a:p>
            <a:r>
              <a:rPr lang="ru-RU" sz="4400" dirty="0"/>
              <a:t>- Ох, доска кончается,</a:t>
            </a:r>
            <a:br>
              <a:rPr lang="ru-RU" sz="4400" dirty="0"/>
            </a:br>
            <a:r>
              <a:rPr lang="ru-RU" sz="4400" dirty="0"/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423342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6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61EC985D-7B37-4E9A-A0B2-074927A21724}"/>
              </a:ext>
            </a:extLst>
          </p:cNvPr>
          <p:cNvSpPr txBox="1"/>
          <p:nvPr/>
        </p:nvSpPr>
        <p:spPr>
          <a:xfrm>
            <a:off x="1058735" y="2210397"/>
            <a:ext cx="7578436" cy="243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Стих «Наша Таня громко плачет, уронила в речку мячик» посвящён дочери? </a:t>
            </a: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Да/Нет</a:t>
            </a:r>
          </a:p>
        </p:txBody>
      </p:sp>
    </p:spTree>
    <p:extLst>
      <p:ext uri="{BB962C8B-B14F-4D97-AF65-F5344CB8AC3E}">
        <p14:creationId xmlns:p14="http://schemas.microsoft.com/office/powerpoint/2010/main" val="12321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7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None/>
            </a:pPr>
            <a:r>
              <a:rPr lang="ru-RU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 какого материала была сделана кукла Зина?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Резина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Пластмасса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Фарфор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Дерево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2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8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623581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buNone/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носил синюю юбку?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Юлечка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Любочка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Людочка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393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9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spcBef>
                <a:spcPts val="1200"/>
              </a:spcBef>
              <a:buNone/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Откуда не смог слезть Зайка?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С лестницы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С качели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Со скамейки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Со стула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74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Вопрос 10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616226" y="1007355"/>
            <a:ext cx="7956274" cy="49894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6858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07000"/>
              </a:lnSpc>
              <a:spcBef>
                <a:spcPts val="1200"/>
              </a:spcBef>
              <a:buNone/>
            </a:pPr>
            <a:r>
              <a:rPr lang="ru-RU" sz="36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Кто, шагая, постоянно качается и вздыхает: 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А. Козленок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Б. Лошадка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В. Мишка</a:t>
            </a:r>
          </a:p>
          <a:p>
            <a:pPr marL="45720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Г. Бычок</a:t>
            </a:r>
          </a:p>
          <a:p>
            <a:pPr marL="0" indent="0" algn="ctr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5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4"/>
          <p:cNvPicPr>
            <a:picLocks noChangeAspect="1"/>
          </p:cNvPicPr>
          <p:nvPr/>
        </p:nvPicPr>
        <p:blipFill rotWithShape="1">
          <a:blip r:embed="rId4" cstate="print"/>
          <a:srcRect t="12113"/>
          <a:stretch/>
        </p:blipFill>
        <p:spPr>
          <a:xfrm>
            <a:off x="1721759" y="229379"/>
            <a:ext cx="5364481" cy="314219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129" y="3473440"/>
            <a:ext cx="7633742" cy="404771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</a:rPr>
              <a:t>ПРОВЕРЯЙТЕ ОТВЕТЫ!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</a:rPr>
              <a:t>ДЕЛАЙТЕ СТАВКИ!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1"/>
                </a:solidFill>
              </a:rPr>
              <a:t>У ВАС </a:t>
            </a:r>
            <a:r>
              <a:rPr lang="ru-RU" sz="3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3200" b="1" dirty="0">
                <a:solidFill>
                  <a:schemeClr val="tx1"/>
                </a:solidFill>
              </a:rPr>
              <a:t> МИНУТЫ!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" name="минута на размышле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22811" y="3480869"/>
            <a:ext cx="609600" cy="609600"/>
          </a:xfrm>
          <a:prstGeom prst="rect">
            <a:avLst/>
          </a:prstGeom>
        </p:spPr>
      </p:pic>
      <p:pic>
        <p:nvPicPr>
          <p:cNvPr id="10" name="минута на размышление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722811" y="44126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77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8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8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ИГРА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КО ДНЮ МАМЫ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597" y="0"/>
            <a:ext cx="10919792" cy="6858000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82073" y="-686257"/>
            <a:ext cx="8192452" cy="329624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algn="ctr" defTabSz="514350">
              <a:lnSpc>
                <a:spcPct val="90000"/>
              </a:lnSpc>
              <a:spcBef>
                <a:spcPct val="0"/>
              </a:spcBef>
              <a:defRPr/>
            </a:pPr>
            <a:r>
              <a:rPr lang="ru-RU" sz="4950" b="1" cap="all" spc="113" dirty="0">
                <a:solidFill>
                  <a:srgbClr val="FF0000"/>
                </a:solidFill>
              </a:rPr>
              <a:t>Спасибо             за игру!</a:t>
            </a:r>
          </a:p>
        </p:txBody>
      </p:sp>
    </p:spTree>
    <p:extLst>
      <p:ext uri="{BB962C8B-B14F-4D97-AF65-F5344CB8AC3E}">
        <p14:creationId xmlns:p14="http://schemas.microsoft.com/office/powerpoint/2010/main" val="2180897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2</a:t>
            </a:r>
          </a:p>
        </p:txBody>
      </p:sp>
      <p:pic>
        <p:nvPicPr>
          <p:cNvPr id="12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="" xmlns:a16="http://schemas.microsoft.com/office/drawing/2014/main" id="{B559DACC-3CBF-438C-AFB8-7BDA00EBB21C}"/>
              </a:ext>
            </a:extLst>
          </p:cNvPr>
          <p:cNvSpPr txBox="1"/>
          <p:nvPr/>
        </p:nvSpPr>
        <p:spPr>
          <a:xfrm>
            <a:off x="1308116" y="1753331"/>
            <a:ext cx="7079673" cy="2697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Зайку бросила хозяйка -</a:t>
            </a:r>
          </a:p>
          <a:p>
            <a:pPr marL="457200">
              <a:lnSpc>
                <a:spcPct val="107000"/>
              </a:lnSpc>
            </a:pPr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 дождем остался зайка.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 скамейки слезть не мог,</a:t>
            </a:r>
            <a:b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</a:t>
            </a:r>
          </a:p>
        </p:txBody>
      </p:sp>
    </p:spTree>
    <p:extLst>
      <p:ext uri="{BB962C8B-B14F-4D97-AF65-F5344CB8AC3E}">
        <p14:creationId xmlns:p14="http://schemas.microsoft.com/office/powerpoint/2010/main" val="128969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3</a:t>
            </a:r>
          </a:p>
        </p:txBody>
      </p:sp>
      <p:pic>
        <p:nvPicPr>
          <p:cNvPr id="12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78A9665D-51B0-42C1-8BFE-70F67516C602}"/>
              </a:ext>
            </a:extLst>
          </p:cNvPr>
          <p:cNvSpPr txBox="1"/>
          <p:nvPr/>
        </p:nvSpPr>
        <p:spPr>
          <a:xfrm>
            <a:off x="2350654" y="1071243"/>
            <a:ext cx="6137564" cy="48083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Матросская шапка,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Веревка в руке,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Тяну я кораблик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быстрой реке,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скачут лягушки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мной по пятам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просят меня: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……..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799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4</a:t>
            </a:r>
          </a:p>
        </p:txBody>
      </p:sp>
      <p:pic>
        <p:nvPicPr>
          <p:cNvPr id="12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93FB7C6C-E78B-4676-ABEC-971AC2520C45}"/>
              </a:ext>
            </a:extLst>
          </p:cNvPr>
          <p:cNvSpPr txBox="1"/>
          <p:nvPr/>
        </p:nvSpPr>
        <p:spPr>
          <a:xfrm>
            <a:off x="2101273" y="1875752"/>
            <a:ext cx="5176982" cy="2437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Синенькая юбочка,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Ленточка в косе.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Кто не знает Любочку?</a:t>
            </a:r>
            <a:b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……..</a:t>
            </a:r>
          </a:p>
        </p:txBody>
      </p:sp>
    </p:spTree>
    <p:extLst>
      <p:ext uri="{BB962C8B-B14F-4D97-AF65-F5344CB8AC3E}">
        <p14:creationId xmlns:p14="http://schemas.microsoft.com/office/powerpoint/2010/main" val="2484173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5</a:t>
            </a:r>
          </a:p>
        </p:txBody>
      </p:sp>
      <p:pic>
        <p:nvPicPr>
          <p:cNvPr id="12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102EA982-2F6B-48D2-B8B4-66FD848F2809}"/>
              </a:ext>
            </a:extLst>
          </p:cNvPr>
          <p:cNvSpPr txBox="1"/>
          <p:nvPr/>
        </p:nvSpPr>
        <p:spPr>
          <a:xfrm>
            <a:off x="1954662" y="2078951"/>
            <a:ext cx="5786582" cy="2539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Уронили мишку на пол,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Оторвали мишке лапу.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Все равно его не брошу –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587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6</a:t>
            </a:r>
          </a:p>
        </p:txBody>
      </p:sp>
      <p:pic>
        <p:nvPicPr>
          <p:cNvPr id="14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C2EB7DAB-13E7-45BA-8F39-7B23BA7A857E}"/>
              </a:ext>
            </a:extLst>
          </p:cNvPr>
          <p:cNvSpPr txBox="1"/>
          <p:nvPr/>
        </p:nvSpPr>
        <p:spPr>
          <a:xfrm>
            <a:off x="1558636" y="2060479"/>
            <a:ext cx="6026728" cy="2539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Наша Таня громко плачет:</a:t>
            </a:r>
          </a:p>
          <a:p>
            <a:pPr marL="457200">
              <a:lnSpc>
                <a:spcPct val="107000"/>
              </a:lnSpc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Уронила в речку мячик.</a:t>
            </a:r>
          </a:p>
          <a:p>
            <a:pPr marL="1028700" indent="-571500">
              <a:lnSpc>
                <a:spcPct val="107000"/>
              </a:lnSpc>
              <a:spcAft>
                <a:spcPts val="800"/>
              </a:spcAft>
              <a:buFontTx/>
              <a:buChar char="-"/>
            </a:pPr>
            <a:r>
              <a:rPr lang="ru-RU" sz="3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Тише, Танечка, не плачь: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</a:t>
            </a:r>
            <a:endParaRPr lang="ru-R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837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406" y="382385"/>
            <a:ext cx="7449094" cy="366552"/>
          </a:xfrm>
        </p:spPr>
        <p:txBody>
          <a:bodyPr>
            <a:no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I </a:t>
            </a:r>
            <a:r>
              <a:rPr lang="ru-RU" sz="3200" b="1" dirty="0">
                <a:solidFill>
                  <a:srgbClr val="FF0000"/>
                </a:solidFill>
                <a:latin typeface="Adobe Caslon Pro" panose="0205050205050A020403" pitchFamily="18" charset="0"/>
                <a:ea typeface="+mn-ea"/>
                <a:cs typeface="+mn-cs"/>
              </a:rPr>
              <a:t>тур. Вопрос 7</a:t>
            </a:r>
          </a:p>
        </p:txBody>
      </p:sp>
      <p:pic>
        <p:nvPicPr>
          <p:cNvPr id="10" name="30 секунд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902329" y="5609127"/>
            <a:ext cx="609600" cy="609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AE4137A3-F06D-444A-B0A3-B346284D6689}"/>
              </a:ext>
            </a:extLst>
          </p:cNvPr>
          <p:cNvSpPr txBox="1"/>
          <p:nvPr/>
        </p:nvSpPr>
        <p:spPr>
          <a:xfrm>
            <a:off x="2027382" y="1690226"/>
            <a:ext cx="7116618" cy="333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Спать пора! Уснул бычок,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Лёг в коробку на бочок.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Сонный мишка лёг в кровать,</a:t>
            </a:r>
          </a:p>
          <a:p>
            <a:pPr marL="457200">
              <a:lnSpc>
                <a:spcPct val="107000"/>
              </a:lnSpc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Только слон не хочет спать.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Головой кивает слон,</a:t>
            </a: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………..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809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4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Badge">
  <a:themeElements>
    <a:clrScheme name="Другая 3">
      <a:dk1>
        <a:sysClr val="windowText" lastClr="000000"/>
      </a:dk1>
      <a:lt1>
        <a:sysClr val="window" lastClr="FFFFFF"/>
      </a:lt1>
      <a:dk2>
        <a:srgbClr val="EDE3BB"/>
      </a:dk2>
      <a:lt2>
        <a:srgbClr val="F3F3F2"/>
      </a:lt2>
      <a:accent1>
        <a:srgbClr val="EDE3BB"/>
      </a:accent1>
      <a:accent2>
        <a:srgbClr val="D3BA55"/>
      </a:accent2>
      <a:accent3>
        <a:srgbClr val="9EBE55"/>
      </a:accent3>
      <a:accent4>
        <a:srgbClr val="C65E5E"/>
      </a:accent4>
      <a:accent5>
        <a:srgbClr val="D3BA55"/>
      </a:accent5>
      <a:accent6>
        <a:srgbClr val="96648A"/>
      </a:accent6>
      <a:hlink>
        <a:srgbClr val="E4D598"/>
      </a:hlink>
      <a:folHlink>
        <a:srgbClr val="96648A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Badge" id="{71A07785-5930-41D4-9A83-E23602B48E98}" vid="{D71F8F05-6246-47AF-9E68-E57F6C93F79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Эмблема</Template>
  <TotalTime>7943</TotalTime>
  <Words>630</Words>
  <Application>Microsoft Office PowerPoint</Application>
  <PresentationFormat>Экран (4:3)</PresentationFormat>
  <Paragraphs>138</Paragraphs>
  <Slides>36</Slides>
  <Notes>0</Notes>
  <HiddenSlides>0</HiddenSlides>
  <MMClips>32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Badge</vt:lpstr>
      <vt:lpstr>ИГРА</vt:lpstr>
      <vt:lpstr>I тур. Неизвестная строчка</vt:lpstr>
      <vt:lpstr>I тур. Вопрос 1</vt:lpstr>
      <vt:lpstr>I тур. Вопрос 2</vt:lpstr>
      <vt:lpstr>I тур. Вопрос 3</vt:lpstr>
      <vt:lpstr>I тур. Вопрос 4</vt:lpstr>
      <vt:lpstr>I тур. Вопрос 5</vt:lpstr>
      <vt:lpstr>I тур. Вопрос 6</vt:lpstr>
      <vt:lpstr>I тур. Вопрос 7</vt:lpstr>
      <vt:lpstr>I тур. Вопрос 8</vt:lpstr>
      <vt:lpstr>I тур. Вопрос 9</vt:lpstr>
      <vt:lpstr>I тур. Вопрос 10</vt:lpstr>
      <vt:lpstr>II тур. Ребусы</vt:lpstr>
      <vt:lpstr>II тур. Вопрос 1</vt:lpstr>
      <vt:lpstr>II тур. Вопрос 2</vt:lpstr>
      <vt:lpstr>II тур. Вопрос 3</vt:lpstr>
      <vt:lpstr>II тур. Вопрос 4</vt:lpstr>
      <vt:lpstr>II тур. Вопрос 5</vt:lpstr>
      <vt:lpstr>II тур. Вопрос 6</vt:lpstr>
      <vt:lpstr>II тур. Вопрос 7</vt:lpstr>
      <vt:lpstr>II тур. Вопрос 8</vt:lpstr>
      <vt:lpstr>II тур. Вопрос 9</vt:lpstr>
      <vt:lpstr>II тур. Вопрос 10</vt:lpstr>
      <vt:lpstr>III тур. БЛИЦ</vt:lpstr>
      <vt:lpstr> Вопрос 1</vt:lpstr>
      <vt:lpstr>Вопрос 2</vt:lpstr>
      <vt:lpstr> Вопрос 3</vt:lpstr>
      <vt:lpstr>Вопрос 4</vt:lpstr>
      <vt:lpstr>Вопрос 5</vt:lpstr>
      <vt:lpstr>Вопрос 6</vt:lpstr>
      <vt:lpstr>Вопрос 7</vt:lpstr>
      <vt:lpstr>Вопрос 8</vt:lpstr>
      <vt:lpstr>Вопрос 9</vt:lpstr>
      <vt:lpstr>Вопрос 10</vt:lpstr>
      <vt:lpstr>Презентация PowerPoint</vt:lpstr>
      <vt:lpstr>ИГРА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</dc:title>
  <dc:creator>Кира</dc:creator>
  <cp:lastModifiedBy>ASUS</cp:lastModifiedBy>
  <cp:revision>308</cp:revision>
  <dcterms:created xsi:type="dcterms:W3CDTF">2017-11-19T10:20:55Z</dcterms:created>
  <dcterms:modified xsi:type="dcterms:W3CDTF">2021-02-18T12:07:22Z</dcterms:modified>
</cp:coreProperties>
</file>