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0" r:id="rId3"/>
    <p:sldId id="266" r:id="rId4"/>
    <p:sldId id="272" r:id="rId5"/>
    <p:sldId id="279" r:id="rId6"/>
    <p:sldId id="274" r:id="rId7"/>
    <p:sldId id="275" r:id="rId8"/>
    <p:sldId id="276" r:id="rId9"/>
    <p:sldId id="261" r:id="rId10"/>
    <p:sldId id="278" r:id="rId11"/>
    <p:sldId id="262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6.gif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013176"/>
            <a:ext cx="8229600" cy="1656184"/>
          </a:xfrm>
        </p:spPr>
        <p:txBody>
          <a:bodyPr>
            <a:normAutofit fontScale="90000"/>
          </a:bodyPr>
          <a:lstStyle/>
          <a:p>
            <a:pPr algn="r"/>
            <a:r>
              <a:rPr lang="ru-RU" sz="3100" b="1" i="1" dirty="0" smtClean="0"/>
              <a:t>Ценности человека во многом</a:t>
            </a:r>
            <a:br>
              <a:rPr lang="ru-RU" sz="3100" b="1" i="1" dirty="0" smtClean="0"/>
            </a:br>
            <a:r>
              <a:rPr lang="ru-RU" sz="3100" b="1" i="1" dirty="0" smtClean="0"/>
              <a:t>определяют его жизненный путь...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404664"/>
            <a:ext cx="770485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a-RU" sz="4400" b="1" i="1" dirty="0" smtClean="0"/>
              <a:t>Классный час </a:t>
            </a:r>
          </a:p>
          <a:p>
            <a:pPr algn="ctr"/>
            <a:r>
              <a:rPr lang="ru-RU" sz="4400" i="1" dirty="0" smtClean="0"/>
              <a:t>«Мои жизненные ценности» </a:t>
            </a:r>
          </a:p>
          <a:p>
            <a:pPr algn="ctr"/>
            <a:r>
              <a:rPr lang="ru-RU" sz="4400" i="1" dirty="0" smtClean="0"/>
              <a:t>или </a:t>
            </a:r>
          </a:p>
          <a:p>
            <a:pPr algn="ctr"/>
            <a:r>
              <a:rPr lang="ru-RU" sz="4400" i="1" dirty="0" smtClean="0"/>
              <a:t>«Ценности, которым нет цены»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692696"/>
            <a:ext cx="8229600" cy="5184576"/>
          </a:xfrm>
        </p:spPr>
        <p:txBody>
          <a:bodyPr>
            <a:normAutofit/>
          </a:bodyPr>
          <a:lstStyle/>
          <a:p>
            <a:r>
              <a:rPr lang="ru-RU" sz="3000" dirty="0" smtClean="0">
                <a:latin typeface="Comic Sans MS" pitchFamily="66" charset="0"/>
              </a:rPr>
              <a:t>1 поле -  изобразить то, что вы умеете делать лучше всего;</a:t>
            </a:r>
          </a:p>
          <a:p>
            <a:r>
              <a:rPr lang="ru-RU" sz="3000" dirty="0" smtClean="0">
                <a:latin typeface="Comic Sans MS" pitchFamily="66" charset="0"/>
              </a:rPr>
              <a:t>2 поле – место, где вы чувствуете себя хорошо: уютно и безопасно;</a:t>
            </a:r>
          </a:p>
          <a:p>
            <a:r>
              <a:rPr lang="ru-RU" sz="3000" dirty="0" smtClean="0">
                <a:latin typeface="Comic Sans MS" pitchFamily="66" charset="0"/>
              </a:rPr>
              <a:t>3 поле – самое большое свое достижение;</a:t>
            </a:r>
          </a:p>
          <a:p>
            <a:r>
              <a:rPr lang="ru-RU" sz="3000" dirty="0" smtClean="0">
                <a:latin typeface="Comic Sans MS" pitchFamily="66" charset="0"/>
              </a:rPr>
              <a:t>4 поле – трех человек, которым вы можете доверять;</a:t>
            </a:r>
          </a:p>
          <a:p>
            <a:r>
              <a:rPr lang="ru-RU" sz="3000" dirty="0" smtClean="0">
                <a:latin typeface="Comic Sans MS" pitchFamily="66" charset="0"/>
              </a:rPr>
              <a:t>5 поле – три слова, которые хотели бы услышать о себе.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crimea.kz/data/posts/2013/04/23/1366697649_Zavtra-v-Sevastopol-privezut-13-tonnyiy-koloko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190875">
            <a:off x="678724" y="421389"/>
            <a:ext cx="2857500" cy="2514600"/>
          </a:xfrm>
          <a:prstGeom prst="rect">
            <a:avLst/>
          </a:prstGeom>
          <a:noFill/>
        </p:spPr>
      </p:pic>
      <p:pic>
        <p:nvPicPr>
          <p:cNvPr id="4100" name="Picture 4" descr="https://im0-tub-ru.yandex.net/i?id=e773b3cbd01d4e843b6391eac57f9ad3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373959">
            <a:off x="4146328" y="715931"/>
            <a:ext cx="4572000" cy="301942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763688" y="4365104"/>
            <a:ext cx="5400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Звонят, звонят колокола России,</a:t>
            </a:r>
          </a:p>
          <a:p>
            <a:r>
              <a:rPr lang="ru-RU" sz="2400" dirty="0" smtClean="0"/>
              <a:t>Благую весть несут во все края.</a:t>
            </a:r>
          </a:p>
          <a:p>
            <a:r>
              <a:rPr lang="ru-RU" sz="2400" dirty="0" smtClean="0"/>
              <a:t>Любовью к ближнему живет Россия</a:t>
            </a:r>
          </a:p>
          <a:p>
            <a:r>
              <a:rPr lang="ru-RU" sz="2400" dirty="0" smtClean="0"/>
              <a:t>И молодость свою хранит в веках…</a:t>
            </a:r>
            <a:endParaRPr lang="ru-RU" sz="2400" dirty="0"/>
          </a:p>
        </p:txBody>
      </p:sp>
      <p:pic>
        <p:nvPicPr>
          <p:cNvPr id="5122" name="Picture 2" descr="http://www.gifki.org/data/media/509/kolokol-animatsionnaya-kartinka-0031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068960"/>
            <a:ext cx="2016224" cy="2016224"/>
          </a:xfrm>
          <a:prstGeom prst="rect">
            <a:avLst/>
          </a:prstGeom>
          <a:noFill/>
        </p:spPr>
      </p:pic>
      <p:pic>
        <p:nvPicPr>
          <p:cNvPr id="2" name="Колокольный звон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87678" y="5934764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57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www.mam4.ru/media/upload/user/25716/59/tempimage311031623184193988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769" y="2348880"/>
            <a:ext cx="9062231" cy="3024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5976" y="404664"/>
            <a:ext cx="3960440" cy="5919936"/>
          </a:xfrm>
        </p:spPr>
        <p:txBody>
          <a:bodyPr/>
          <a:lstStyle/>
          <a:p>
            <a:pPr marL="0" indent="0"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ЦЕНА́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— количество денег, в обмен на которые продавец готов передать (продать) единицу товара.</a:t>
            </a:r>
          </a:p>
          <a:p>
            <a:pPr marL="0" indent="0"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ЦЕНА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- денежное выражение стоимости товара.</a:t>
            </a:r>
          </a:p>
          <a:p>
            <a:endParaRPr lang="ru-RU" dirty="0"/>
          </a:p>
        </p:txBody>
      </p:sp>
      <p:sp>
        <p:nvSpPr>
          <p:cNvPr id="5" name="Текст 5"/>
          <p:cNvSpPr txBox="1">
            <a:spLocks/>
          </p:cNvSpPr>
          <p:nvPr/>
        </p:nvSpPr>
        <p:spPr>
          <a:xfrm>
            <a:off x="395536" y="764704"/>
            <a:ext cx="3744416" cy="5483696"/>
          </a:xfrm>
          <a:prstGeom prst="rect">
            <a:avLst/>
          </a:prstGeom>
        </p:spPr>
        <p:txBody>
          <a:bodyPr/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РАБОТА СО СЛОВАРЕМ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2" descr="D:\123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556792"/>
            <a:ext cx="2143125" cy="2143125"/>
          </a:xfrm>
          <a:prstGeom prst="rect">
            <a:avLst/>
          </a:prstGeom>
          <a:noFill/>
        </p:spPr>
      </p:pic>
      <p:pic>
        <p:nvPicPr>
          <p:cNvPr id="7" name="Содержимое 7" descr="78818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9672" y="3717032"/>
            <a:ext cx="1428750" cy="222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714744" y="1357298"/>
            <a:ext cx="4429156" cy="4786346"/>
          </a:xfrm>
        </p:spPr>
        <p:txBody>
          <a:bodyPr/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  </a:t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/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/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/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685800" y="928670"/>
            <a:ext cx="2743200" cy="5319730"/>
          </a:xfrm>
        </p:spPr>
        <p:txBody>
          <a:bodyPr/>
          <a:lstStyle/>
          <a:p>
            <a:r>
              <a:rPr lang="ru-RU" dirty="0" smtClean="0"/>
              <a:t>     </a:t>
            </a:r>
            <a:r>
              <a:rPr lang="ru-RU" b="1" dirty="0" smtClean="0"/>
              <a:t>РАБОТА СО СЛОВАРЕМ</a:t>
            </a:r>
            <a:endParaRPr lang="ru-RU" b="1" dirty="0"/>
          </a:p>
        </p:txBody>
      </p:sp>
      <p:pic>
        <p:nvPicPr>
          <p:cNvPr id="8" name="Содержимое 7" descr="78818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285852" y="3143248"/>
            <a:ext cx="1428750" cy="2228850"/>
          </a:xfrm>
        </p:spPr>
      </p:pic>
      <p:pic>
        <p:nvPicPr>
          <p:cNvPr id="3074" name="Picture 2" descr="D:\123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357298"/>
            <a:ext cx="2143125" cy="2143125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643306" y="1"/>
            <a:ext cx="507209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 smtClean="0">
              <a:solidFill>
                <a:srgbClr val="FF0000"/>
              </a:solidFill>
            </a:endParaRPr>
          </a:p>
          <a:p>
            <a:endParaRPr lang="ru-RU" sz="2000" b="1" dirty="0">
              <a:solidFill>
                <a:srgbClr val="FF0000"/>
              </a:solidFill>
            </a:endParaRPr>
          </a:p>
          <a:p>
            <a:endParaRPr lang="ru-RU" sz="2000" b="1" dirty="0" smtClean="0">
              <a:solidFill>
                <a:srgbClr val="FF0000"/>
              </a:solidFill>
            </a:endParaRPr>
          </a:p>
          <a:p>
            <a:endParaRPr lang="ru-RU" sz="2000" b="1" dirty="0">
              <a:solidFill>
                <a:srgbClr val="FF0000"/>
              </a:solidFill>
            </a:endParaRPr>
          </a:p>
          <a:p>
            <a:r>
              <a:rPr lang="ru-RU" sz="2000" b="1" smtClean="0">
                <a:solidFill>
                  <a:srgbClr val="FF0000"/>
                </a:solidFill>
              </a:rPr>
              <a:t>ЦЕННОСТЬ </a:t>
            </a:r>
            <a:r>
              <a:rPr lang="ru-RU" sz="2000" b="1" dirty="0" smtClean="0">
                <a:solidFill>
                  <a:srgbClr val="FF0000"/>
                </a:solidFill>
              </a:rPr>
              <a:t>-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то, что человек особенно ценит в жизни, чему он придает особый, положительный жизненный смысл.</a:t>
            </a: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ЦЕННОСТЬ-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то, что имеет для нас значимость в нравственном, эстетическом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и познавательном отношении.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 smtClean="0"/>
          </a:p>
          <a:p>
            <a:endParaRPr lang="ru-RU" sz="2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843808" y="404664"/>
            <a:ext cx="58578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 Учение о ценностях называется </a:t>
            </a:r>
            <a:r>
              <a:rPr lang="ru-RU" b="1" dirty="0" smtClean="0"/>
              <a:t> </a:t>
            </a:r>
            <a:r>
              <a:rPr lang="ru-RU" sz="2400" b="1" i="1" u="sng" dirty="0" smtClean="0">
                <a:solidFill>
                  <a:srgbClr val="FF0000"/>
                </a:solidFill>
              </a:rPr>
              <a:t>аксиологией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D:\123\ТРАЕКТОРИЯ-УСПЕХА-ВАША-ЖИЗНЬ-БЕСЦЕНН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87" y="548680"/>
            <a:ext cx="8888413" cy="34036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83568" y="4293096"/>
            <a:ext cx="79208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Самая большая ценность  в мире – жизнь: чужая, своя, жизнь животного мира и растений, жизнь культуры, жизнь на всем её протяжении, и в прошлом, и в настоящем, и в будущем…</a:t>
            </a:r>
          </a:p>
          <a:p>
            <a:pPr algn="r"/>
            <a:r>
              <a:rPr lang="ru-RU" sz="2400" b="1" dirty="0" smtClean="0"/>
              <a:t>             Д.С.Лихачов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fb.ru/misc/i/gallery/19633/1205076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0" y="-1"/>
            <a:ext cx="9144000" cy="68188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673095"/>
            <a:ext cx="9144000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2" anchor="ctr" anchorCtr="0" compatLnSpc="1">
            <a:prstTxWarp prst="textNoShape">
              <a:avLst/>
            </a:prstTxWarp>
            <a:spAutoFit/>
          </a:bodyPr>
          <a:lstStyle/>
          <a:p>
            <a:pPr marL="176213"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мудрость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Times New Roman" pitchFamily="18" charset="0"/>
            </a:endParaRPr>
          </a:p>
          <a:p>
            <a:pPr marL="176213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здоровье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Times New Roman" pitchFamily="18" charset="0"/>
            </a:endParaRPr>
          </a:p>
          <a:p>
            <a:pPr marL="176213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красота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Times New Roman" pitchFamily="18" charset="0"/>
            </a:endParaRPr>
          </a:p>
          <a:p>
            <a:pPr marL="176213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любовь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Times New Roman" pitchFamily="18" charset="0"/>
            </a:endParaRPr>
          </a:p>
          <a:p>
            <a:pPr marL="176213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финансовое благополучие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Times New Roman" pitchFamily="18" charset="0"/>
            </a:endParaRPr>
          </a:p>
          <a:p>
            <a:pPr marL="176213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слава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Times New Roman" pitchFamily="18" charset="0"/>
            </a:endParaRPr>
          </a:p>
          <a:p>
            <a:pPr marL="176213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истина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Times New Roman" pitchFamily="18" charset="0"/>
            </a:endParaRPr>
          </a:p>
          <a:p>
            <a:pPr marL="176213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равенство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Times New Roman" pitchFamily="18" charset="0"/>
            </a:endParaRPr>
          </a:p>
          <a:p>
            <a:pPr marL="176213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самостоятельность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Times New Roman" pitchFamily="18" charset="0"/>
            </a:endParaRPr>
          </a:p>
          <a:p>
            <a:pPr marL="176213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свобода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Times New Roman" pitchFamily="18" charset="0"/>
            </a:endParaRPr>
          </a:p>
          <a:p>
            <a:pPr marL="176213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счастливая семья</a:t>
            </a:r>
          </a:p>
          <a:p>
            <a:pPr marL="176213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lang="ba-RU" sz="2800" dirty="0" smtClean="0">
              <a:solidFill>
                <a:srgbClr val="000000"/>
              </a:solidFill>
              <a:latin typeface="Comic Sans MS" pitchFamily="66" charset="0"/>
              <a:cs typeface="Times New Roman" pitchFamily="18" charset="0"/>
            </a:endParaRPr>
          </a:p>
          <a:p>
            <a:pPr marL="176213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kumimoji="0" lang="ba-RU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mic Sans MS" pitchFamily="66" charset="0"/>
              <a:cs typeface="Times New Roman" pitchFamily="18" charset="0"/>
            </a:endParaRPr>
          </a:p>
          <a:p>
            <a:pPr marL="176213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53022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творчество</a:t>
            </a:r>
          </a:p>
          <a:p>
            <a:pPr marL="176213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53022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уверенность в себе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Times New Roman" pitchFamily="18" charset="0"/>
            </a:endParaRPr>
          </a:p>
          <a:p>
            <a:pPr marL="176213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53022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удовольствие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Times New Roman" pitchFamily="18" charset="0"/>
            </a:endParaRPr>
          </a:p>
          <a:p>
            <a:pPr marL="176213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53022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доброта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Times New Roman" pitchFamily="18" charset="0"/>
            </a:endParaRPr>
          </a:p>
          <a:p>
            <a:pPr marL="176213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53022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благородство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Times New Roman" pitchFamily="18" charset="0"/>
            </a:endParaRPr>
          </a:p>
          <a:p>
            <a:pPr marL="176213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53022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дружба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Times New Roman" pitchFamily="18" charset="0"/>
            </a:endParaRPr>
          </a:p>
          <a:p>
            <a:pPr marL="176213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53022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совесть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Times New Roman" pitchFamily="18" charset="0"/>
            </a:endParaRPr>
          </a:p>
          <a:p>
            <a:pPr marL="176213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53022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вера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Times New Roman" pitchFamily="18" charset="0"/>
            </a:endParaRPr>
          </a:p>
          <a:p>
            <a:pPr marL="176213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53022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надежда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Times New Roman" pitchFamily="18" charset="0"/>
            </a:endParaRPr>
          </a:p>
          <a:p>
            <a:pPr marL="176213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53022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честность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Times New Roman" pitchFamily="18" charset="0"/>
            </a:endParaRPr>
          </a:p>
          <a:p>
            <a:pPr marL="176213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>
                <a:tab pos="53022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справедливость.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im0-tub-ru.yandex.net/i?id=845a05ed9e2913ef475b748bcf8811d0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68338" cy="6858000"/>
          </a:xfrm>
          <a:prstGeom prst="rect">
            <a:avLst/>
          </a:prstGeom>
          <a:noFill/>
        </p:spPr>
      </p:pic>
      <p:pic>
        <p:nvPicPr>
          <p:cNvPr id="2" name="Инструментальная к притч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9552" y="594928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65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imagesait.ru/photos/aHR0cDovL2NvbnRlbnQuZm90by5tYWlsLnJ1L21haWwvYWJhcmFjb21pbnQvX2Jsb2dzL2ktODE1LmpwZw==/gerby-rytsarej-risun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76672"/>
            <a:ext cx="2598837" cy="2861105"/>
          </a:xfrm>
          <a:prstGeom prst="rect">
            <a:avLst/>
          </a:prstGeom>
          <a:noFill/>
        </p:spPr>
      </p:pic>
      <p:pic>
        <p:nvPicPr>
          <p:cNvPr id="29702" name="Picture 6" descr="https://arhivurokov.ru/kopilka/uploads/user_file_582bf9eb901bf/konspiekt_zaniatiia_simvolika_ghierba_14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1628800"/>
            <a:ext cx="2687960" cy="3469149"/>
          </a:xfrm>
          <a:prstGeom prst="rect">
            <a:avLst/>
          </a:prstGeom>
          <a:noFill/>
        </p:spPr>
      </p:pic>
      <p:pic>
        <p:nvPicPr>
          <p:cNvPr id="29704" name="Picture 8" descr="http://walker30.narod.ru/Image/gerb_orde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501008"/>
            <a:ext cx="3088209" cy="2952328"/>
          </a:xfrm>
          <a:prstGeom prst="rect">
            <a:avLst/>
          </a:prstGeom>
          <a:noFill/>
        </p:spPr>
      </p:pic>
      <p:pic>
        <p:nvPicPr>
          <p:cNvPr id="29710" name="Picture 14" descr="https://yt3.ggpht.com/-Z7vk--zYk6s/AAAAAAAAAAI/AAAAAAAAAAA/tzpBEIWDUxg/s900-c-k-no-mo-rj-c0xffffff/phot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3933056"/>
            <a:ext cx="2595836" cy="2595836"/>
          </a:xfrm>
          <a:prstGeom prst="rect">
            <a:avLst/>
          </a:prstGeom>
          <a:noFill/>
        </p:spPr>
      </p:pic>
      <p:pic>
        <p:nvPicPr>
          <p:cNvPr id="29712" name="Picture 16" descr="http://www.dunsandlecastle.com/images/burk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260648"/>
            <a:ext cx="2735924" cy="3456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332656"/>
            <a:ext cx="8229600" cy="5760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/>
              <a:t>«Коллаж герба» </a:t>
            </a:r>
            <a:endParaRPr lang="ru-RU" dirty="0"/>
          </a:p>
        </p:txBody>
      </p:sp>
      <p:pic>
        <p:nvPicPr>
          <p:cNvPr id="1026" name="Picture 2" descr="H:\классный час\гер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59" y="980727"/>
            <a:ext cx="4176465" cy="54154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540</TotalTime>
  <Words>253</Words>
  <Application>Microsoft Office PowerPoint</Application>
  <PresentationFormat>Экран (4:3)</PresentationFormat>
  <Paragraphs>64</Paragraphs>
  <Slides>12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Ценности человека во многом определяют его жизненный путь... </vt:lpstr>
      <vt:lpstr>Презентация PowerPoint</vt:lpstr>
      <vt:lpstr>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«Мои жизненные ценности» или  «Ценности, которым нет цены».</dc:title>
  <dc:creator>Светлана Никифорова</dc:creator>
  <cp:lastModifiedBy>Ануфриева Анна</cp:lastModifiedBy>
  <cp:revision>48</cp:revision>
  <dcterms:created xsi:type="dcterms:W3CDTF">2017-11-14T19:17:52Z</dcterms:created>
  <dcterms:modified xsi:type="dcterms:W3CDTF">2018-12-24T09:06:25Z</dcterms:modified>
</cp:coreProperties>
</file>