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64" r:id="rId11"/>
    <p:sldId id="265" r:id="rId12"/>
    <p:sldId id="266" r:id="rId13"/>
    <p:sldId id="270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A09BC-7F3C-4025-9071-BCA02297C3D1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7B008-B90B-4681-9B0D-CB6810FEAE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A09BC-7F3C-4025-9071-BCA02297C3D1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7B008-B90B-4681-9B0D-CB6810FEAE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A09BC-7F3C-4025-9071-BCA02297C3D1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7B008-B90B-4681-9B0D-CB6810FEAE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A09BC-7F3C-4025-9071-BCA02297C3D1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7B008-B90B-4681-9B0D-CB6810FEAE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A09BC-7F3C-4025-9071-BCA02297C3D1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7B008-B90B-4681-9B0D-CB6810FEAE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A09BC-7F3C-4025-9071-BCA02297C3D1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7B008-B90B-4681-9B0D-CB6810FEAE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A09BC-7F3C-4025-9071-BCA02297C3D1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7B008-B90B-4681-9B0D-CB6810FEAE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A09BC-7F3C-4025-9071-BCA02297C3D1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7B008-B90B-4681-9B0D-CB6810FEAE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A09BC-7F3C-4025-9071-BCA02297C3D1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7B008-B90B-4681-9B0D-CB6810FEAE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A09BC-7F3C-4025-9071-BCA02297C3D1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7B008-B90B-4681-9B0D-CB6810FEAE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A09BC-7F3C-4025-9071-BCA02297C3D1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7B008-B90B-4681-9B0D-CB6810FEAE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A09BC-7F3C-4025-9071-BCA02297C3D1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B7B008-B90B-4681-9B0D-CB6810FEAE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764704"/>
            <a:ext cx="7776864" cy="1944216"/>
          </a:xfrm>
        </p:spPr>
        <p:txBody>
          <a:bodyPr>
            <a:noAutofit/>
          </a:bodyPr>
          <a:lstStyle/>
          <a:p>
            <a:r>
              <a:rPr lang="ru-RU" sz="1800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800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800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800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800" b="1" u="sng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800" b="1" u="sng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800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МУНИЦИПАЛЬНОЕ БЮДЖЕТНОЕ ОБРАЗОВАТЕЛЬНОЕ УЧРЕЖДЕНИЕ  «ОБОЯНСКАЯ СРЕДНЯЯ ОБЩЕОБРАЗОВАТЕЛЬНАЯ ШКОЛА  № 1»</a:t>
            </a:r>
            <a:r>
              <a:rPr lang="ru-RU" sz="1800" b="1" u="sng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800" b="1" u="sng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100" b="1" u="sng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1100" b="1" u="sng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100" b="1" u="sng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1100" b="1" u="sng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Конкурс методических разработок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по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финансовой грамотности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16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«Финансы в нашей жизни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»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16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 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16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Номинация: «Лучшая методическая разработка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16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 по финансовой грамотности для обучающихся 5-9 классов»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b="1" dirty="0"/>
              <a:t> 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2276872"/>
            <a:ext cx="7128792" cy="1800200"/>
          </a:xfrm>
        </p:spPr>
        <p:txBody>
          <a:bodyPr>
            <a:noAutofit/>
          </a:bodyPr>
          <a:lstStyle/>
          <a:p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Методическая разработка внеурочного занятия по теме: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«Основы семейного бюджета»</a:t>
            </a:r>
          </a:p>
          <a:p>
            <a:endParaRPr lang="ru-RU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Автор: Машкина Ирина Алексеевна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/>
              <a:t>Из предложенных слов составьте пословицы и объясните их смысл.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r>
              <a:rPr lang="ru-RU" dirty="0" smtClean="0"/>
              <a:t>	1</a:t>
            </a:r>
            <a:r>
              <a:rPr lang="ru-RU" dirty="0"/>
              <a:t>. Бережет рубль копейка.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r>
              <a:rPr lang="ru-RU" dirty="0" smtClean="0"/>
              <a:t>	2</a:t>
            </a:r>
            <a:r>
              <a:rPr lang="ru-RU" dirty="0"/>
              <a:t>.  Деньги а хлеб счет меру любят.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r>
              <a:rPr lang="ru-RU" dirty="0"/>
              <a:t>3. то Деньги горсти нет то гости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r>
              <a:rPr lang="ru-RU" dirty="0"/>
              <a:t>4. ломаного стоит не Гроша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r>
              <a:rPr lang="ru-RU" dirty="0"/>
              <a:t>5.денег буду и Здоров добуду</a:t>
            </a:r>
          </a:p>
          <a:p>
            <a:endParaRPr lang="ru-RU" dirty="0"/>
          </a:p>
        </p:txBody>
      </p:sp>
      <p:pic>
        <p:nvPicPr>
          <p:cNvPr id="2050" name="Picture 2" descr="K:\фин грам\71274fbcdbbb381718bb74febd8699c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3861048"/>
            <a:ext cx="3557448" cy="237626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Правильные ответы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  <a:buNone/>
            </a:pPr>
            <a:r>
              <a:rPr lang="ru-RU" dirty="0"/>
              <a:t>1. Копейка рубль бережет.</a:t>
            </a:r>
          </a:p>
          <a:p>
            <a:pPr>
              <a:lnSpc>
                <a:spcPct val="150000"/>
              </a:lnSpc>
              <a:buNone/>
            </a:pPr>
            <a:r>
              <a:rPr lang="ru-RU" dirty="0"/>
              <a:t>2. Деньги любят счет, а хлеб – меру.</a:t>
            </a:r>
          </a:p>
          <a:p>
            <a:pPr>
              <a:lnSpc>
                <a:spcPct val="150000"/>
              </a:lnSpc>
              <a:buNone/>
            </a:pPr>
            <a:r>
              <a:rPr lang="ru-RU" dirty="0"/>
              <a:t>3. Деньги — гости: то нет, то горсти.</a:t>
            </a:r>
          </a:p>
          <a:p>
            <a:pPr>
              <a:lnSpc>
                <a:spcPct val="150000"/>
              </a:lnSpc>
              <a:buNone/>
            </a:pPr>
            <a:r>
              <a:rPr lang="ru-RU" dirty="0"/>
              <a:t>4. Гроша ломаного не стоит.</a:t>
            </a:r>
          </a:p>
          <a:p>
            <a:pPr>
              <a:lnSpc>
                <a:spcPct val="150000"/>
              </a:lnSpc>
              <a:buNone/>
            </a:pPr>
            <a:r>
              <a:rPr lang="ru-RU" dirty="0"/>
              <a:t>5.Здоров буду — и денег добуду</a:t>
            </a:r>
            <a:r>
              <a:rPr lang="ru-RU" dirty="0" smtClean="0"/>
              <a:t>.</a:t>
            </a:r>
          </a:p>
          <a:p>
            <a:pPr>
              <a:lnSpc>
                <a:spcPct val="150000"/>
              </a:lnSpc>
              <a:buNone/>
            </a:pPr>
            <a:endParaRPr lang="ru-RU" dirty="0"/>
          </a:p>
          <a:p>
            <a:pPr>
              <a:lnSpc>
                <a:spcPct val="150000"/>
              </a:lnSpc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  <p:pic>
        <p:nvPicPr>
          <p:cNvPr id="3074" name="Picture 2" descr="K:\фин грам\1622620283_10-phonoteka_org-p-finansovaya-gramotnost-art-krasivo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2348880"/>
            <a:ext cx="3229366" cy="3384376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Решите задачу: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/>
              <a:t>Бабушка и дедушка получают пенсию по 10 тыс.рублей, папа получает 30 тыс. рублей, зарплата мамы – 20 тысяч рублей. Кроме того, семья сдает дачу за 8 тысяч рублей в течение 3 летних месяцев. В семье есть сын, ученик 2 класса.</a:t>
            </a:r>
          </a:p>
          <a:p>
            <a:pPr>
              <a:buNone/>
            </a:pPr>
            <a:r>
              <a:rPr lang="ru-RU" dirty="0"/>
              <a:t>1.Подсчитайте общий доход семьи за год.</a:t>
            </a:r>
          </a:p>
          <a:p>
            <a:pPr>
              <a:buNone/>
            </a:pPr>
            <a:r>
              <a:rPr lang="ru-RU" dirty="0"/>
              <a:t>2. Посчитайте, сколько приходится средств на каждого члена семьи в летние месяцы.</a:t>
            </a:r>
          </a:p>
          <a:p>
            <a:pPr>
              <a:buNone/>
            </a:pPr>
            <a:r>
              <a:rPr lang="ru-RU" dirty="0"/>
              <a:t>3. Посчитайте, сколько приходится средств на каждого члена семьи в зимние месяцы.</a:t>
            </a:r>
          </a:p>
          <a:p>
            <a:endParaRPr lang="ru-RU" dirty="0"/>
          </a:p>
        </p:txBody>
      </p:sp>
      <p:pic>
        <p:nvPicPr>
          <p:cNvPr id="1026" name="Picture 2" descr="K:\фин грам\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188640"/>
            <a:ext cx="2432271" cy="1368152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игра «Ты мне, я тебе</a:t>
            </a:r>
            <a:r>
              <a:rPr lang="ru-RU" b="1" dirty="0" smtClean="0"/>
              <a:t>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6876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/>
              <a:t>Смысл игры: придумать каждой группе по 4 вопроса в соответствии с  темой нашего занятия «Основы семейного бюджета», задать поочередно вопросы друг другу.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2052" name="Picture 4" descr="K:\фин грам\20210416_Kuplya-Prodaz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429000"/>
            <a:ext cx="6264696" cy="25302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Спасибо за внимание!</a:t>
            </a:r>
            <a:endParaRPr lang="ru-RU" sz="4800" b="1" dirty="0"/>
          </a:p>
        </p:txBody>
      </p:sp>
      <p:pic>
        <p:nvPicPr>
          <p:cNvPr id="6" name="Содержимое 5" descr="scale_1200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8922" y="1600200"/>
            <a:ext cx="8046156" cy="4525963"/>
          </a:xfrm>
          <a:effectLst>
            <a:softEdge rad="1270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vxtXj7l7-oA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260648"/>
            <a:ext cx="5225775" cy="4437564"/>
          </a:xfrm>
          <a:effectLst>
            <a:softEdge rad="63500"/>
          </a:effectLst>
        </p:spPr>
      </p:pic>
      <p:pic>
        <p:nvPicPr>
          <p:cNvPr id="8" name="Содержимое 7" descr="MR7N1o716CQ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971600" y="4077072"/>
            <a:ext cx="7096578" cy="2520280"/>
          </a:xfrm>
          <a:effectLst>
            <a:softEdge rad="63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112474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accent2">
                    <a:lumMod val="50000"/>
                  </a:schemeClr>
                </a:solidFill>
              </a:rPr>
              <a:t>Тема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занятия: </a:t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«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Основы семейного бюджета»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pic>
        <p:nvPicPr>
          <p:cNvPr id="7" name="Содержимое 6" descr="151076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844824"/>
            <a:ext cx="6442963" cy="4300678"/>
          </a:xfrm>
          <a:effectLst>
            <a:softEdge rad="63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80728"/>
            <a:ext cx="7380312" cy="1143000"/>
          </a:xfrm>
        </p:spPr>
        <p:txBody>
          <a:bodyPr>
            <a:noAutofit/>
          </a:bodyPr>
          <a:lstStyle/>
          <a:p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</a:rPr>
              <a:t>Бюджет семьи – это структура всех доходов и расходов семьи за определенный период времени (месяц, квартал, год).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</a:b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Содержимое 5" descr="276642589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2132856"/>
            <a:ext cx="6059012" cy="4032448"/>
          </a:xfrm>
          <a:effectLst>
            <a:softEdge rad="63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i="1" dirty="0"/>
              <a:t>Под </a:t>
            </a:r>
            <a:r>
              <a:rPr lang="ru-RU" b="1" i="1" dirty="0"/>
              <a:t>доходом</a:t>
            </a:r>
            <a:r>
              <a:rPr lang="ru-RU" i="1" dirty="0"/>
              <a:t> понимают деньги или материальные ценности, получаемые в виде заработной платы, вознаграждения или подарка от государства, предприятия, отдельного лица за выполненную работу, услугу или какую-либо другую деятельность. Все полученные средства </a:t>
            </a:r>
            <a:r>
              <a:rPr lang="ru-RU" b="1" i="1" dirty="0"/>
              <a:t>составляют совокупный доход. </a:t>
            </a:r>
            <a:endParaRPr lang="ru-RU" dirty="0"/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/>
              <a:t> </a:t>
            </a:r>
            <a:r>
              <a:rPr lang="ru-RU" b="1" i="1" dirty="0" smtClean="0"/>
              <a:t>Расход</a:t>
            </a:r>
            <a:r>
              <a:rPr lang="ru-RU" i="1" dirty="0"/>
              <a:t> – это затраты на изготовление, содержание, ремонт, обслуживание каких-либо изделий или услуг.</a:t>
            </a:r>
            <a:endParaRPr lang="ru-RU" dirty="0"/>
          </a:p>
          <a:p>
            <a:pPr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  <p:pic>
        <p:nvPicPr>
          <p:cNvPr id="2049" name="Picture 1" descr="K:\фин грам\scale_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3212976"/>
            <a:ext cx="4320480" cy="2886979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251520" y="1412776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i="1" dirty="0" smtClean="0"/>
              <a:t>	Распределите </a:t>
            </a:r>
            <a:r>
              <a:rPr lang="ru-RU" i="1" dirty="0"/>
              <a:t>слова, продолжив схему  «Семейный бюджет: доходы и расходы</a:t>
            </a:r>
            <a:r>
              <a:rPr lang="ru-RU" i="1" dirty="0" smtClean="0"/>
              <a:t>»: </a:t>
            </a:r>
            <a:endParaRPr lang="ru-RU" dirty="0"/>
          </a:p>
          <a:p>
            <a:pPr>
              <a:buNone/>
            </a:pPr>
            <a:r>
              <a:rPr lang="ru-RU" dirty="0" smtClean="0"/>
              <a:t>	заработная </a:t>
            </a:r>
            <a:r>
              <a:rPr lang="ru-RU" dirty="0"/>
              <a:t>плата, стипендия, коммунальные платежи, одежда и обувь, погашение кредита, пособие, подарки, капитальный ремонт, пенсия, проценты от вклада, мобильная связь и интернет, путевка в санаторий, покупка лекарств, сбережения, алименты, продукты, налоги.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7056" y="1124744"/>
            <a:ext cx="8496944" cy="5102027"/>
          </a:xfrm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ru-RU" sz="4200" b="1" dirty="0"/>
              <a:t>«</a:t>
            </a:r>
            <a:r>
              <a:rPr lang="ru-RU" sz="5900" b="1" dirty="0"/>
              <a:t>Расходы семьи»</a:t>
            </a:r>
            <a:endParaRPr lang="ru-RU" sz="5900" dirty="0"/>
          </a:p>
          <a:p>
            <a:pPr>
              <a:buNone/>
            </a:pPr>
            <a:r>
              <a:rPr lang="ru-RU" sz="3800" b="1" dirty="0" smtClean="0"/>
              <a:t>Обязательные : </a:t>
            </a:r>
            <a:endParaRPr lang="ru-RU" sz="3800" dirty="0"/>
          </a:p>
          <a:p>
            <a:pPr>
              <a:buNone/>
            </a:pPr>
            <a:r>
              <a:rPr lang="ru-RU" sz="3800" dirty="0"/>
              <a:t>Налоги, квартплата, страховка, по кредиту, </a:t>
            </a:r>
            <a:r>
              <a:rPr lang="ru-RU" sz="3800" dirty="0" smtClean="0"/>
              <a:t>образование</a:t>
            </a:r>
          </a:p>
          <a:p>
            <a:pPr>
              <a:buNone/>
            </a:pPr>
            <a:endParaRPr lang="ru-RU" sz="3800" dirty="0"/>
          </a:p>
          <a:p>
            <a:pPr>
              <a:buNone/>
            </a:pPr>
            <a:r>
              <a:rPr lang="ru-RU" sz="3800" b="1" dirty="0"/>
              <a:t>Текущие регулярные расходы: </a:t>
            </a:r>
            <a:endParaRPr lang="ru-RU" sz="3800" dirty="0"/>
          </a:p>
          <a:p>
            <a:pPr>
              <a:buNone/>
            </a:pPr>
            <a:r>
              <a:rPr lang="ru-RU" sz="3800" dirty="0"/>
              <a:t>Стандартный для семьи набор продуктов питания, средства гигиены и </a:t>
            </a:r>
            <a:r>
              <a:rPr lang="ru-RU" sz="3800" dirty="0" smtClean="0"/>
              <a:t>бытовой </a:t>
            </a:r>
          </a:p>
          <a:p>
            <a:pPr>
              <a:buNone/>
            </a:pPr>
            <a:r>
              <a:rPr lang="ru-RU" sz="3800" dirty="0" smtClean="0"/>
              <a:t>химии</a:t>
            </a:r>
            <a:r>
              <a:rPr lang="ru-RU" sz="3800" dirty="0"/>
              <a:t>, транспорт, </a:t>
            </a:r>
            <a:r>
              <a:rPr lang="ru-RU" sz="3800" dirty="0" smtClean="0"/>
              <a:t>связь</a:t>
            </a:r>
          </a:p>
          <a:p>
            <a:pPr>
              <a:buNone/>
            </a:pPr>
            <a:endParaRPr lang="ru-RU" sz="3800" dirty="0"/>
          </a:p>
          <a:p>
            <a:pPr>
              <a:buNone/>
            </a:pPr>
            <a:r>
              <a:rPr lang="ru-RU" sz="3800" b="1" dirty="0"/>
              <a:t>Текущие нерегулярные расходы: </a:t>
            </a:r>
            <a:endParaRPr lang="ru-RU" sz="3800" dirty="0"/>
          </a:p>
          <a:p>
            <a:pPr>
              <a:buNone/>
            </a:pPr>
            <a:r>
              <a:rPr lang="ru-RU" sz="3800" dirty="0"/>
              <a:t>Одежда, обувь, досуг, семейные </a:t>
            </a:r>
            <a:r>
              <a:rPr lang="ru-RU" sz="3800" dirty="0" smtClean="0"/>
              <a:t>торжества</a:t>
            </a:r>
          </a:p>
          <a:p>
            <a:pPr>
              <a:buNone/>
            </a:pPr>
            <a:endParaRPr lang="ru-RU" sz="3800" dirty="0"/>
          </a:p>
          <a:p>
            <a:pPr>
              <a:buNone/>
            </a:pPr>
            <a:r>
              <a:rPr lang="ru-RU" sz="3800" b="1" dirty="0"/>
              <a:t>Крупные покупки: </a:t>
            </a:r>
            <a:endParaRPr lang="ru-RU" sz="3800" b="1" dirty="0" smtClean="0"/>
          </a:p>
          <a:p>
            <a:pPr>
              <a:buNone/>
            </a:pPr>
            <a:r>
              <a:rPr lang="ru-RU" sz="3800" dirty="0" smtClean="0"/>
              <a:t>Мебель</a:t>
            </a:r>
            <a:r>
              <a:rPr lang="ru-RU" sz="3800" dirty="0"/>
              <a:t>, крупная бытовая техника, </a:t>
            </a:r>
            <a:r>
              <a:rPr lang="ru-RU" sz="3800" dirty="0" smtClean="0"/>
              <a:t>отпуск</a:t>
            </a:r>
          </a:p>
          <a:p>
            <a:pPr>
              <a:buNone/>
            </a:pPr>
            <a:endParaRPr lang="ru-RU" sz="3800" dirty="0"/>
          </a:p>
          <a:p>
            <a:pPr>
              <a:buNone/>
            </a:pPr>
            <a:r>
              <a:rPr lang="ru-RU" sz="3800" b="1" dirty="0"/>
              <a:t>Непредвиденные расходы: </a:t>
            </a:r>
            <a:endParaRPr lang="ru-RU" sz="3800" dirty="0"/>
          </a:p>
          <a:p>
            <a:pPr>
              <a:buNone/>
            </a:pPr>
            <a:r>
              <a:rPr lang="ru-RU" sz="3800" dirty="0"/>
              <a:t> </a:t>
            </a:r>
            <a:r>
              <a:rPr lang="ru-RU" sz="3800" dirty="0" smtClean="0"/>
              <a:t>Лекарства</a:t>
            </a:r>
            <a:r>
              <a:rPr lang="ru-RU" sz="3800" dirty="0"/>
              <a:t>, штрафы, ремонт автомобиля или крупной бытовой техники.</a:t>
            </a:r>
          </a:p>
          <a:p>
            <a:endParaRPr lang="ru-RU" sz="3800" dirty="0"/>
          </a:p>
        </p:txBody>
      </p:sp>
      <p:pic>
        <p:nvPicPr>
          <p:cNvPr id="1027" name="Picture 3" descr="K:\фин грам\scale_1200п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2924944"/>
            <a:ext cx="3600400" cy="2400267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222</Words>
  <Application>Microsoft Office PowerPoint</Application>
  <PresentationFormat>Экран (4:3)</PresentationFormat>
  <Paragraphs>54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   МУНИЦИПАЛЬНОЕ БЮДЖЕТНОЕ ОБРАЗОВАТЕЛЬНОЕ УЧРЕЖДЕНИЕ  «ОБОЯНСКАЯ СРЕДНЯЯ ОБЩЕОБРАЗОВАТЕЛЬНАЯ ШКОЛА  № 1»   Конкурс методических разработок по финансовой грамотности «Финансы в нашей жизни»   Номинация: «Лучшая методическая разработка  по финансовой грамотности для обучающихся 5-9 классов»     </vt:lpstr>
      <vt:lpstr>Слайд 2</vt:lpstr>
      <vt:lpstr>Тема занятия:  «Основы семейного бюджета»  </vt:lpstr>
      <vt:lpstr>Бюджет семьи – это структура всех доходов и расходов семьи за определенный период времени (месяц, квартал, год). </vt:lpstr>
      <vt:lpstr>Слайд 5</vt:lpstr>
      <vt:lpstr>Слайд 6</vt:lpstr>
      <vt:lpstr>Слайд 7</vt:lpstr>
      <vt:lpstr>Слайд 8</vt:lpstr>
      <vt:lpstr>Слайд 9</vt:lpstr>
      <vt:lpstr>Из предложенных слов составьте пословицы и объясните их смысл. </vt:lpstr>
      <vt:lpstr>Правильные ответы</vt:lpstr>
      <vt:lpstr>Решите задачу:</vt:lpstr>
      <vt:lpstr>игра «Ты мне, я тебе»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ОБРАЗОВАТЕЛЬНОЕ УЧРЕЖДЕНИЕ  «ОБОЯНСКАЯ СРЕДНЯЯ ОБЩЕОБРАЗОВАТЕЛЬНАЯ ШКОЛА  № 1»   Конкурс методических разработок по финансовой грамотности «Финансы в нашей жизни»   Номинация: «Лучшая методическая разработка  по финансовой грамотности для обучающихся 5-9 классов»</dc:title>
  <dc:creator>11</dc:creator>
  <cp:lastModifiedBy>11</cp:lastModifiedBy>
  <cp:revision>11</cp:revision>
  <dcterms:created xsi:type="dcterms:W3CDTF">2021-11-24T19:24:31Z</dcterms:created>
  <dcterms:modified xsi:type="dcterms:W3CDTF">2021-11-29T19:15:59Z</dcterms:modified>
</cp:coreProperties>
</file>