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98" r:id="rId2"/>
    <p:sldId id="256" r:id="rId3"/>
    <p:sldId id="264" r:id="rId4"/>
    <p:sldId id="265" r:id="rId5"/>
    <p:sldId id="279" r:id="rId6"/>
    <p:sldId id="280" r:id="rId7"/>
    <p:sldId id="281" r:id="rId8"/>
    <p:sldId id="282" r:id="rId9"/>
    <p:sldId id="271" r:id="rId10"/>
    <p:sldId id="283" r:id="rId11"/>
    <p:sldId id="284" r:id="rId12"/>
    <p:sldId id="286" r:id="rId13"/>
    <p:sldId id="267" r:id="rId14"/>
    <p:sldId id="297" r:id="rId15"/>
    <p:sldId id="294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 autoAdjust="0"/>
    <p:restoredTop sz="94714" autoAdjust="0"/>
  </p:normalViewPr>
  <p:slideViewPr>
    <p:cSldViewPr>
      <p:cViewPr varScale="1">
        <p:scale>
          <a:sx n="86" d="100"/>
          <a:sy n="86" d="100"/>
        </p:scale>
        <p:origin x="1122" y="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638B80-703A-4E74-9537-C95D5ADA1F2F}" type="datetimeFigureOut">
              <a:rPr lang="ru-RU" smtClean="0"/>
              <a:pPr/>
              <a:t>01.09.2021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E679F9-8FF7-41F0-970A-6DAB9867369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638B80-703A-4E74-9537-C95D5ADA1F2F}" type="datetimeFigureOut">
              <a:rPr lang="ru-RU" smtClean="0"/>
              <a:pPr/>
              <a:t>01.09.2021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E679F9-8FF7-41F0-970A-6DAB9867369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638B80-703A-4E74-9537-C95D5ADA1F2F}" type="datetimeFigureOut">
              <a:rPr lang="ru-RU" smtClean="0"/>
              <a:pPr/>
              <a:t>01.09.2021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E679F9-8FF7-41F0-970A-6DAB9867369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638B80-703A-4E74-9537-C95D5ADA1F2F}" type="datetimeFigureOut">
              <a:rPr lang="ru-RU" smtClean="0"/>
              <a:pPr/>
              <a:t>01.09.2021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E679F9-8FF7-41F0-970A-6DAB9867369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638B80-703A-4E74-9537-C95D5ADA1F2F}" type="datetimeFigureOut">
              <a:rPr lang="ru-RU" smtClean="0"/>
              <a:pPr/>
              <a:t>01.09.2021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E679F9-8FF7-41F0-970A-6DAB9867369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638B80-703A-4E74-9537-C95D5ADA1F2F}" type="datetimeFigureOut">
              <a:rPr lang="ru-RU" smtClean="0"/>
              <a:pPr/>
              <a:t>01.09.2021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E679F9-8FF7-41F0-970A-6DAB9867369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638B80-703A-4E74-9537-C95D5ADA1F2F}" type="datetimeFigureOut">
              <a:rPr lang="ru-RU" smtClean="0"/>
              <a:pPr/>
              <a:t>01.09.2021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E679F9-8FF7-41F0-970A-6DAB9867369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638B80-703A-4E74-9537-C95D5ADA1F2F}" type="datetimeFigureOut">
              <a:rPr lang="ru-RU" smtClean="0"/>
              <a:pPr/>
              <a:t>01.09.2021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E679F9-8FF7-41F0-970A-6DAB9867369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638B80-703A-4E74-9537-C95D5ADA1F2F}" type="datetimeFigureOut">
              <a:rPr lang="ru-RU" smtClean="0"/>
              <a:pPr/>
              <a:t>01.09.2021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E679F9-8FF7-41F0-970A-6DAB9867369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638B80-703A-4E74-9537-C95D5ADA1F2F}" type="datetimeFigureOut">
              <a:rPr lang="ru-RU" smtClean="0"/>
              <a:pPr/>
              <a:t>01.09.2021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E679F9-8FF7-41F0-970A-6DAB9867369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638B80-703A-4E74-9537-C95D5ADA1F2F}" type="datetimeFigureOut">
              <a:rPr lang="ru-RU" smtClean="0"/>
              <a:pPr/>
              <a:t>01.09.2021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E679F9-8FF7-41F0-970A-6DAB9867369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638B80-703A-4E74-9537-C95D5ADA1F2F}" type="datetimeFigureOut">
              <a:rPr lang="ru-RU" smtClean="0"/>
              <a:pPr/>
              <a:t>01.09.2021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E679F9-8FF7-41F0-970A-6DAB9867369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C7_wGOS9jtE" TargetMode="External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rAYFvEQzYLk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4" name="Picture 6" descr="https://www.zastavki.com/pictures/1920x1080/2014/Holidays___May_9_Order_of_St._George_Ribbon_and_the_Victory_Day_May_9_078764_2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6425" y="20422"/>
            <a:ext cx="9200425" cy="68760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-180528" y="1327800"/>
            <a:ext cx="8789032" cy="2304218"/>
          </a:xfrm>
        </p:spPr>
        <p:txBody>
          <a:bodyPr>
            <a:normAutofit fontScale="92500" lnSpcReduction="20000"/>
          </a:bodyPr>
          <a:lstStyle/>
          <a:p>
            <a:r>
              <a:rPr lang="ru-RU" sz="5200" b="1" dirty="0" smtClean="0">
                <a:solidFill>
                  <a:schemeClr val="bg1"/>
                </a:solidFill>
              </a:rPr>
              <a:t>«</a:t>
            </a:r>
            <a:r>
              <a:rPr lang="ru-RU" sz="5200" b="1" dirty="0">
                <a:solidFill>
                  <a:schemeClr val="bg1"/>
                </a:solidFill>
              </a:rPr>
              <a:t>Подвиг народа моей страны, моего края»</a:t>
            </a:r>
          </a:p>
          <a:p>
            <a:endParaRPr lang="ru-RU" b="1" dirty="0">
              <a:solidFill>
                <a:schemeClr val="bg1"/>
              </a:solidFill>
            </a:endParaRPr>
          </a:p>
          <a:p>
            <a:r>
              <a:rPr lang="ru-RU" b="1" i="1" dirty="0" smtClean="0">
                <a:solidFill>
                  <a:schemeClr val="bg1"/>
                </a:solidFill>
              </a:rPr>
              <a:t>духовное </a:t>
            </a:r>
            <a:r>
              <a:rPr lang="ru-RU" b="1" i="1" dirty="0">
                <a:solidFill>
                  <a:schemeClr val="bg1"/>
                </a:solidFill>
              </a:rPr>
              <a:t>и нравственное воспитание</a:t>
            </a:r>
          </a:p>
          <a:p>
            <a:endParaRPr lang="ru-RU" dirty="0"/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>
          <a:xfrm>
            <a:off x="0" y="4121696"/>
            <a:ext cx="5220072" cy="27363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2600" dirty="0" err="1">
                <a:solidFill>
                  <a:schemeClr val="bg1"/>
                </a:solidFill>
              </a:rPr>
              <a:t>Форофонтова</a:t>
            </a:r>
            <a:r>
              <a:rPr lang="ru-RU" sz="2600" dirty="0">
                <a:solidFill>
                  <a:schemeClr val="bg1"/>
                </a:solidFill>
              </a:rPr>
              <a:t> </a:t>
            </a:r>
            <a:r>
              <a:rPr lang="ru-RU" sz="2600" dirty="0" smtClean="0">
                <a:solidFill>
                  <a:schemeClr val="bg1"/>
                </a:solidFill>
              </a:rPr>
              <a:t>Е.В.</a:t>
            </a:r>
            <a:endParaRPr lang="ru-RU" sz="2600" dirty="0">
              <a:solidFill>
                <a:schemeClr val="bg1"/>
              </a:solidFill>
            </a:endParaRPr>
          </a:p>
          <a:p>
            <a:pPr algn="r"/>
            <a:r>
              <a:rPr lang="ru-RU" sz="2600" dirty="0">
                <a:solidFill>
                  <a:schemeClr val="bg1"/>
                </a:solidFill>
              </a:rPr>
              <a:t>учитель изобразительного </a:t>
            </a:r>
            <a:r>
              <a:rPr lang="ru-RU" sz="2600" dirty="0" smtClean="0">
                <a:solidFill>
                  <a:schemeClr val="bg1"/>
                </a:solidFill>
              </a:rPr>
              <a:t>искусства</a:t>
            </a:r>
            <a:r>
              <a:rPr lang="ru-RU" sz="2800" dirty="0" smtClean="0"/>
              <a:t> </a:t>
            </a:r>
          </a:p>
          <a:p>
            <a:pPr algn="r"/>
            <a:r>
              <a:rPr lang="ru-RU" sz="2600" dirty="0" smtClean="0"/>
              <a:t>                                    </a:t>
            </a:r>
            <a:r>
              <a:rPr lang="ru-RU" dirty="0" smtClean="0"/>
              <a:t>                                  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4355976" y="6229169"/>
            <a:ext cx="6527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2021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39552" y="-11028"/>
            <a:ext cx="8280920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бюджетное общеобразовательное учреждение</a:t>
            </a:r>
            <a:b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Чановская</a:t>
            </a:r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средняя школа №1</a:t>
            </a:r>
            <a:b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Чановского</a:t>
            </a:r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района, Новосибирской области</a:t>
            </a:r>
            <a:endParaRPr lang="ru-RU" sz="1400" b="1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9516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4" descr="&amp;Pcy;&amp;rcy;&amp;iecy;&amp;zcy;&amp;iecy;&amp;ncy;&amp;tcy;&amp;acy;&amp;tscy;&amp;icy;&amp;yacy; &quot;&amp;Pcy;&amp;acy;&amp;mcy;&amp;yacy;&amp;tcy;&amp;softcy; &amp;ocy;&amp;dcy;&amp;iecy;&amp;tcy;&amp;acy;&amp;yacy; &amp;vcy; &amp;kcy;&amp;acy;&amp;mcy;&amp;iecy;&amp;ncy;&amp;softcy;&quot; - &amp;scy;&amp;kcy;&amp;acy;&amp;chcy;&amp;acy;&amp;tcy;&amp;softcy; &amp;bcy;&amp;iecy;&amp;scy;&amp;pcy;&amp;lcy;&amp;acy;&amp;tcy;&amp;ncy;&amp;ocy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4414" y="928670"/>
            <a:ext cx="6119871" cy="459000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Как в нашем поселке увековечен подвиг народа?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643578"/>
            <a:ext cx="8229600" cy="1214422"/>
          </a:xfrm>
        </p:spPr>
        <p:txBody>
          <a:bodyPr>
            <a:normAutofit fontScale="62500" lnSpcReduction="20000"/>
          </a:bodyPr>
          <a:lstStyle/>
          <a:p>
            <a:r>
              <a:rPr lang="ru-RU" dirty="0" smtClean="0"/>
              <a:t>За мужество и отвагу во время войны более 3650 </a:t>
            </a:r>
            <a:r>
              <a:rPr lang="ru-RU" dirty="0" err="1" smtClean="0"/>
              <a:t>чановцев</a:t>
            </a:r>
            <a:r>
              <a:rPr lang="ru-RU" dirty="0" smtClean="0"/>
              <a:t> награждено орденами и медалями. </a:t>
            </a:r>
            <a:r>
              <a:rPr lang="ru-RU" dirty="0" err="1" smtClean="0"/>
              <a:t>Чановский</a:t>
            </a:r>
            <a:r>
              <a:rPr lang="ru-RU" dirty="0" smtClean="0"/>
              <a:t> район дал Родине шесть героев Советского Союза. Сегодня в живых из них не осталось ни одного, но память о них будет вечно жить в наших сердцах.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217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225451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Увековечить подвиг народа можно в стихах .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46087" y="4736901"/>
            <a:ext cx="8229600" cy="2121099"/>
          </a:xfrm>
        </p:spPr>
        <p:txBody>
          <a:bodyPr/>
          <a:lstStyle/>
          <a:p>
            <a:r>
              <a:rPr lang="ru-RU" b="1" dirty="0" smtClean="0"/>
              <a:t>Выступление детей</a:t>
            </a:r>
            <a:endParaRPr lang="ru-RU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77865" y="243394"/>
            <a:ext cx="85116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i="1" dirty="0">
                <a:solidFill>
                  <a:schemeClr val="bg1"/>
                </a:solidFill>
              </a:rPr>
              <a:t>Как можно увековечить подвиг народа?</a:t>
            </a:r>
            <a:endParaRPr lang="ru-RU" sz="36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8155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263691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Увековечить подвиг народа можно в песнях.</a:t>
            </a:r>
            <a:r>
              <a:rPr lang="ru-RU" dirty="0" smtClean="0">
                <a:hlinkClick r:id="rId3"/>
              </a:rPr>
              <a:t> </a:t>
            </a:r>
            <a:br>
              <a:rPr lang="ru-RU" dirty="0" smtClean="0">
                <a:hlinkClick r:id="rId3"/>
              </a:rPr>
            </a:br>
            <a:r>
              <a:rPr lang="ru-RU" b="1" dirty="0" smtClean="0">
                <a:solidFill>
                  <a:schemeClr val="bg1"/>
                </a:solidFill>
              </a:rPr>
              <a:t>Видео ролик «Катюша»</a:t>
            </a:r>
            <a:r>
              <a:rPr lang="ru-RU" dirty="0" smtClean="0">
                <a:hlinkClick r:id="rId3"/>
              </a:rPr>
              <a:t/>
            </a:r>
            <a:br>
              <a:rPr lang="ru-RU" dirty="0" smtClean="0">
                <a:hlinkClick r:id="rId3"/>
              </a:rPr>
            </a:br>
            <a:r>
              <a:rPr lang="ru-RU" dirty="0" smtClean="0">
                <a:hlinkClick r:id="rId3"/>
              </a:rPr>
              <a:t/>
            </a:r>
            <a:br>
              <a:rPr lang="ru-RU" dirty="0" smtClean="0">
                <a:hlinkClick r:id="rId3"/>
              </a:rPr>
            </a:br>
            <a:r>
              <a:rPr lang="ru-RU" dirty="0" smtClean="0">
                <a:hlinkClick r:id="rId3"/>
              </a:rPr>
              <a:t/>
            </a:r>
            <a:br>
              <a:rPr lang="ru-RU" dirty="0" smtClean="0">
                <a:hlinkClick r:id="rId3"/>
              </a:rPr>
            </a:br>
            <a:r>
              <a:rPr lang="ru-RU" dirty="0" smtClean="0">
                <a:solidFill>
                  <a:schemeClr val="bg1"/>
                </a:solidFill>
                <a:hlinkClick r:id="rId3"/>
              </a:rPr>
              <a:t>https://youtu.be/C7_wGOS9jtE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6093296"/>
            <a:ext cx="8229600" cy="608931"/>
          </a:xfrm>
        </p:spPr>
        <p:txBody>
          <a:bodyPr/>
          <a:lstStyle/>
          <a:p>
            <a:r>
              <a:rPr lang="ru-RU" b="1" dirty="0">
                <a:solidFill>
                  <a:schemeClr val="bg1"/>
                </a:solidFill>
              </a:rPr>
              <a:t>Выступление детей</a:t>
            </a:r>
          </a:p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95536" y="116632"/>
            <a:ext cx="85116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i="1" dirty="0">
                <a:solidFill>
                  <a:schemeClr val="bg1"/>
                </a:solidFill>
              </a:rPr>
              <a:t>Как можно увековечить подвиг народа?</a:t>
            </a:r>
            <a:endParaRPr lang="ru-RU" sz="36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403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Творческое задание.</a:t>
            </a:r>
            <a:br>
              <a:rPr lang="ru-RU" dirty="0" smtClean="0"/>
            </a:br>
            <a:r>
              <a:rPr lang="ru-RU" dirty="0" smtClean="0"/>
              <a:t>Работа в группах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484784"/>
            <a:ext cx="9144000" cy="2285446"/>
          </a:xfrm>
        </p:spPr>
        <p:txBody>
          <a:bodyPr>
            <a:normAutofit fontScale="92500"/>
          </a:bodyPr>
          <a:lstStyle/>
          <a:p>
            <a:pPr algn="ctr">
              <a:spcBef>
                <a:spcPts val="0"/>
              </a:spcBef>
              <a:buNone/>
            </a:pPr>
            <a:r>
              <a:rPr lang="ru-RU" sz="6000" b="1" dirty="0" smtClean="0">
                <a:solidFill>
                  <a:srgbClr val="FF0000"/>
                </a:solidFill>
              </a:rPr>
              <a:t>Альбом </a:t>
            </a:r>
          </a:p>
          <a:p>
            <a:pPr algn="ctr">
              <a:spcBef>
                <a:spcPts val="0"/>
              </a:spcBef>
              <a:buNone/>
            </a:pPr>
            <a:r>
              <a:rPr lang="ru-RU" sz="6000" b="1" dirty="0" smtClean="0">
                <a:solidFill>
                  <a:srgbClr val="FF0000"/>
                </a:solidFill>
              </a:rPr>
              <a:t>«Слава героям - </a:t>
            </a:r>
            <a:r>
              <a:rPr lang="ru-RU" sz="6000" b="1" dirty="0" err="1" smtClean="0">
                <a:solidFill>
                  <a:srgbClr val="FF0000"/>
                </a:solidFill>
              </a:rPr>
              <a:t>Чановцам</a:t>
            </a:r>
            <a:r>
              <a:rPr lang="ru-RU" sz="6000" b="1" dirty="0" smtClean="0">
                <a:solidFill>
                  <a:srgbClr val="FF0000"/>
                </a:solidFill>
              </a:rPr>
              <a:t>».</a:t>
            </a:r>
          </a:p>
        </p:txBody>
      </p:sp>
      <p:pic>
        <p:nvPicPr>
          <p:cNvPr id="4" name="Рисунок 3" descr="http://s9.postimg.org/5lglf5wkf/image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99792" y="2996952"/>
            <a:ext cx="4238625" cy="28981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Trueplan.ru &quot; &amp;Gcy;&amp;iecy;&amp;ocy;&amp;rcy;&amp;gcy;&amp;icy;&amp;iecy;&amp;vcy;&amp;scy;&amp;kcy;&amp;acy;&amp;yacy; &amp;lcy;&amp;iecy;&amp;ncy;&amp;tcy;&amp;acy; c &amp;kcy;&amp;ocy;&amp;dcy;&amp;ocy;&amp;mcy; &amp;dcy;&amp;lcy;&amp;yacy; &amp;vcy;&amp;scy;&amp;tcy;&amp;acy;&amp;vcy;&amp;kcy;&amp;icy;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5819775"/>
            <a:ext cx="8839200" cy="103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8640"/>
            <a:ext cx="8229600" cy="5937523"/>
          </a:xfrm>
        </p:spPr>
        <p:txBody>
          <a:bodyPr>
            <a:normAutofit/>
          </a:bodyPr>
          <a:lstStyle/>
          <a:p>
            <a:r>
              <a:rPr lang="ru-RU" sz="5400" b="1" i="1" dirty="0"/>
              <a:t>Как можно увековечить подвиг народа?</a:t>
            </a:r>
            <a:endParaRPr lang="ru-RU" sz="5400" dirty="0"/>
          </a:p>
          <a:p>
            <a:r>
              <a:rPr lang="ru-RU" sz="5400" b="1" dirty="0" smtClean="0"/>
              <a:t>Где может найти применение наш альбом Славы?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484784"/>
            <a:ext cx="3481738" cy="490066"/>
          </a:xfrm>
        </p:spPr>
        <p:txBody>
          <a:bodyPr>
            <a:noAutofit/>
          </a:bodyPr>
          <a:lstStyle/>
          <a:p>
            <a:r>
              <a:rPr lang="ru-RU" sz="2800" dirty="0" smtClean="0"/>
              <a:t>Как я сегодня работал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2332037"/>
            <a:ext cx="8229600" cy="4525963"/>
          </a:xfrm>
        </p:spPr>
        <p:txBody>
          <a:bodyPr>
            <a:normAutofit/>
          </a:bodyPr>
          <a:lstStyle/>
          <a:p>
            <a:r>
              <a:rPr lang="ru-RU" sz="2400" dirty="0" smtClean="0"/>
              <a:t>Шевелил мозгами.</a:t>
            </a:r>
          </a:p>
          <a:p>
            <a:r>
              <a:rPr lang="ru-RU" sz="2400" dirty="0" smtClean="0"/>
              <a:t>Краем уха.</a:t>
            </a:r>
          </a:p>
          <a:p>
            <a:r>
              <a:rPr lang="ru-RU" sz="2400" dirty="0" smtClean="0"/>
              <a:t>Хлопал ушами.</a:t>
            </a:r>
            <a:endParaRPr lang="ru-RU" sz="24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260028" y="261257"/>
            <a:ext cx="396390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/>
              <a:t>Продолжи предложение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413107" y="966738"/>
            <a:ext cx="4572000" cy="452431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i="1" dirty="0"/>
              <a:t>сегодня я узнал…</a:t>
            </a:r>
            <a:endParaRPr lang="ru-RU" dirty="0"/>
          </a:p>
          <a:p>
            <a:r>
              <a:rPr lang="ru-RU" i="1" dirty="0"/>
              <a:t>было интересно…</a:t>
            </a:r>
            <a:endParaRPr lang="ru-RU" dirty="0"/>
          </a:p>
          <a:p>
            <a:r>
              <a:rPr lang="ru-RU" i="1" dirty="0"/>
              <a:t>было трудно…</a:t>
            </a:r>
            <a:endParaRPr lang="ru-RU" dirty="0"/>
          </a:p>
          <a:p>
            <a:r>
              <a:rPr lang="ru-RU" i="1" dirty="0"/>
              <a:t>я выполнял задания…</a:t>
            </a:r>
            <a:endParaRPr lang="ru-RU" dirty="0"/>
          </a:p>
          <a:p>
            <a:r>
              <a:rPr lang="ru-RU" i="1" dirty="0"/>
              <a:t>я понял, что…</a:t>
            </a:r>
            <a:endParaRPr lang="ru-RU" dirty="0"/>
          </a:p>
          <a:p>
            <a:r>
              <a:rPr lang="ru-RU" i="1" dirty="0"/>
              <a:t>теперь я могу…</a:t>
            </a:r>
            <a:endParaRPr lang="ru-RU" dirty="0"/>
          </a:p>
          <a:p>
            <a:r>
              <a:rPr lang="ru-RU" i="1" dirty="0"/>
              <a:t>я почувствовал, что…</a:t>
            </a:r>
            <a:endParaRPr lang="ru-RU" dirty="0"/>
          </a:p>
          <a:p>
            <a:r>
              <a:rPr lang="ru-RU" i="1" dirty="0"/>
              <a:t>я приобрел…</a:t>
            </a:r>
            <a:endParaRPr lang="ru-RU" dirty="0"/>
          </a:p>
          <a:p>
            <a:r>
              <a:rPr lang="ru-RU" i="1" dirty="0"/>
              <a:t>я научился…</a:t>
            </a:r>
            <a:endParaRPr lang="ru-RU" dirty="0"/>
          </a:p>
          <a:p>
            <a:r>
              <a:rPr lang="ru-RU" i="1" dirty="0"/>
              <a:t>у меня получилось …</a:t>
            </a:r>
            <a:endParaRPr lang="ru-RU" dirty="0"/>
          </a:p>
          <a:p>
            <a:r>
              <a:rPr lang="ru-RU" i="1" dirty="0"/>
              <a:t>я смог…</a:t>
            </a:r>
            <a:endParaRPr lang="ru-RU" dirty="0"/>
          </a:p>
          <a:p>
            <a:r>
              <a:rPr lang="ru-RU" i="1" dirty="0"/>
              <a:t>я попробую…</a:t>
            </a:r>
            <a:endParaRPr lang="ru-RU" dirty="0"/>
          </a:p>
          <a:p>
            <a:r>
              <a:rPr lang="ru-RU" i="1" dirty="0"/>
              <a:t>меня удивило…</a:t>
            </a:r>
            <a:endParaRPr lang="ru-RU" dirty="0"/>
          </a:p>
          <a:p>
            <a:r>
              <a:rPr lang="ru-RU" i="1" dirty="0"/>
              <a:t>урок дал мне для жизни…</a:t>
            </a:r>
            <a:endParaRPr lang="ru-RU" dirty="0"/>
          </a:p>
          <a:p>
            <a:r>
              <a:rPr lang="ru-RU" i="1" dirty="0"/>
              <a:t>мне захотелось…</a:t>
            </a:r>
            <a:endParaRPr lang="ru-RU" dirty="0"/>
          </a:p>
          <a:p>
            <a:endParaRPr lang="ru-RU" dirty="0"/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-1476672" y="4077072"/>
            <a:ext cx="7772400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dirty="0" smtClean="0"/>
              <a:t>Мое настроение от занятия</a:t>
            </a:r>
            <a:endParaRPr lang="ru-RU" sz="2800" dirty="0"/>
          </a:p>
        </p:txBody>
      </p:sp>
      <p:pic>
        <p:nvPicPr>
          <p:cNvPr id="7" name="Picture 2" descr="http://mybiblioteka.su/mybibliotekasu/baza4/1397876368104.files/image048.jpg"/>
          <p:cNvPicPr>
            <a:picLocks noChangeAspect="1" noChangeArrowheads="1"/>
          </p:cNvPicPr>
          <p:nvPr/>
        </p:nvPicPr>
        <p:blipFill>
          <a:blip r:embed="rId2" cstate="print"/>
          <a:srcRect l="74155"/>
          <a:stretch>
            <a:fillRect/>
          </a:stretch>
        </p:blipFill>
        <p:spPr bwMode="auto">
          <a:xfrm>
            <a:off x="3131840" y="4581128"/>
            <a:ext cx="1570135" cy="1774154"/>
          </a:xfrm>
          <a:prstGeom prst="rect">
            <a:avLst/>
          </a:prstGeom>
          <a:noFill/>
        </p:spPr>
      </p:pic>
      <p:pic>
        <p:nvPicPr>
          <p:cNvPr id="8" name="Picture 2" descr="http://mybiblioteka.su/mybibliotekasu/baza4/1397876368104.files/image048.jpg"/>
          <p:cNvPicPr>
            <a:picLocks noChangeAspect="1" noChangeArrowheads="1"/>
          </p:cNvPicPr>
          <p:nvPr/>
        </p:nvPicPr>
        <p:blipFill>
          <a:blip r:embed="rId2" cstate="print"/>
          <a:srcRect r="71381"/>
          <a:stretch>
            <a:fillRect/>
          </a:stretch>
        </p:blipFill>
        <p:spPr bwMode="auto">
          <a:xfrm>
            <a:off x="323528" y="4653136"/>
            <a:ext cx="1406287" cy="1435030"/>
          </a:xfrm>
          <a:prstGeom prst="rect">
            <a:avLst/>
          </a:prstGeom>
          <a:noFill/>
        </p:spPr>
      </p:pic>
      <p:pic>
        <p:nvPicPr>
          <p:cNvPr id="9" name="Picture 2" descr="http://mybiblioteka.su/mybibliotekasu/baza4/1397876368104.files/image048.jpg"/>
          <p:cNvPicPr>
            <a:picLocks noChangeAspect="1" noChangeArrowheads="1"/>
          </p:cNvPicPr>
          <p:nvPr/>
        </p:nvPicPr>
        <p:blipFill>
          <a:blip r:embed="rId2" cstate="print"/>
          <a:srcRect l="36136" r="33038"/>
          <a:stretch>
            <a:fillRect/>
          </a:stretch>
        </p:blipFill>
        <p:spPr bwMode="auto">
          <a:xfrm>
            <a:off x="1619672" y="4581128"/>
            <a:ext cx="1588646" cy="1505027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1187624" y="260648"/>
            <a:ext cx="257801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РЕФЛЕКСИЯ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65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Заголовок 2"/>
          <p:cNvSpPr txBox="1">
            <a:spLocks/>
          </p:cNvSpPr>
          <p:nvPr/>
        </p:nvSpPr>
        <p:spPr>
          <a:xfrm>
            <a:off x="2857500" y="0"/>
            <a:ext cx="6286500" cy="431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К. Васильев. Прощание славянки. (1975 г.)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896023" y="5877272"/>
            <a:ext cx="3436069" cy="8732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dirty="0" smtClean="0">
                <a:solidFill>
                  <a:srgbClr val="0000FF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Видео ролик </a:t>
            </a:r>
            <a:endParaRPr lang="ru-RU" dirty="0" smtClean="0">
              <a:solidFill>
                <a:srgbClr val="0000FF"/>
              </a:solidFill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  <a:hlinkClick r:id="rId3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dirty="0" smtClean="0">
                <a:solidFill>
                  <a:srgbClr val="0000FF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3"/>
              </a:rPr>
              <a:t>https</a:t>
            </a:r>
            <a:r>
              <a:rPr lang="ru-RU" dirty="0">
                <a:solidFill>
                  <a:srgbClr val="0000FF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3"/>
              </a:rPr>
              <a:t>://youtu.be/rAYFvEQzYLk</a:t>
            </a:r>
            <a:r>
              <a:rPr lang="ru-RU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554356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Великая Отечественная Война. </a:t>
            </a:r>
            <a:r>
              <a:rPr lang="ru-RU" b="1" dirty="0">
                <a:solidFill>
                  <a:srgbClr val="FF0000"/>
                </a:solidFill>
              </a:rPr>
              <a:t>Подвиг народа.</a:t>
            </a:r>
            <a:br>
              <a:rPr lang="ru-RU" b="1" dirty="0">
                <a:solidFill>
                  <a:srgbClr val="FF0000"/>
                </a:solidFill>
              </a:rPr>
            </a:b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4972056" cy="4525963"/>
          </a:xfrm>
        </p:spPr>
        <p:txBody>
          <a:bodyPr/>
          <a:lstStyle/>
          <a:p>
            <a:r>
              <a:rPr lang="ru-RU" dirty="0" smtClean="0"/>
              <a:t>Назовите тему нашего занятия</a:t>
            </a:r>
            <a:endParaRPr lang="ru-RU" dirty="0"/>
          </a:p>
        </p:txBody>
      </p:sp>
      <p:pic>
        <p:nvPicPr>
          <p:cNvPr id="1028" name="Picture 4" descr="&amp;Kcy;&amp;acy;&amp;rcy;&amp;tcy;&amp;icy;&amp;ncy;&amp;ycy; &amp;ocy; &amp;Vcy;&amp;iecy;&amp;lcy;&amp;icy;&amp;kcy;&amp;ocy;&amp;jcy; &amp;Ocy;&amp;tcy;&amp;iecy;&amp;chcy;&amp;iecy;&amp;scy;&amp;tcy;&amp;vcy;&amp;iecy;&amp;ncy;&amp;ncy;&amp;ocy;&amp;jcy; &amp;vcy;&amp;ocy;&amp;jcy;&amp;ncy;&amp;iecy; 1945-1945 &amp;gcy;&amp;gcy;. / &amp;Ecy;&amp;pcy;&amp;ocy;&amp;khcy;&amp;acy; &amp;vcy;&amp;ocy;&amp;zcy;&amp;rcy;&amp;ocy;&amp;zhcy;&amp;dcy;&amp;iecy;&amp;ncy;&amp;icy;&amp;yacy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34110" y="143811"/>
            <a:ext cx="2643174" cy="2912778"/>
          </a:xfrm>
          <a:prstGeom prst="rect">
            <a:avLst/>
          </a:prstGeom>
          <a:noFill/>
        </p:spPr>
      </p:pic>
      <p:pic>
        <p:nvPicPr>
          <p:cNvPr id="1030" name="Picture 6" descr="&amp;Kcy;&amp;acy;&amp;rcy;&amp;tcy;&amp;icy;&amp;ncy;&amp;ycy; &amp;ocy; &amp;Vcy;&amp;iecy;&amp;lcy;&amp;icy;&amp;kcy;&amp;ocy;&amp;jcy; &amp;Ocy;&amp;tcy;&amp;iecy;&amp;chcy;&amp;iecy;&amp;scy;&amp;tcy;&amp;vcy;&amp;iecy;&amp;ncy;&amp;ncy;&amp;ocy;&amp;jcy; &amp;vcy;&amp;ocy;&amp;jcy;&amp;ncy;&amp;iecy; 1945-1945 &amp;gcy;&amp;gcy;. / &amp;Ecy;&amp;pcy;&amp;ocy;&amp;khcy;&amp;acy; &amp;vcy;&amp;ocy;&amp;zcy;&amp;rcy;&amp;ocy;&amp;zhcy;&amp;dcy;&amp;iecy;&amp;ncy;&amp;icy;&amp;yacy;"/>
          <p:cNvPicPr>
            <a:picLocks noChangeAspect="1" noChangeArrowheads="1"/>
          </p:cNvPicPr>
          <p:nvPr/>
        </p:nvPicPr>
        <p:blipFill>
          <a:blip r:embed="rId3" cstate="print"/>
          <a:srcRect t="8333" b="9999"/>
          <a:stretch>
            <a:fillRect/>
          </a:stretch>
        </p:blipFill>
        <p:spPr bwMode="auto">
          <a:xfrm>
            <a:off x="5152243" y="3305949"/>
            <a:ext cx="3500430" cy="2144028"/>
          </a:xfrm>
          <a:prstGeom prst="rect">
            <a:avLst/>
          </a:prstGeom>
          <a:noFill/>
        </p:spPr>
      </p:pic>
      <p:pic>
        <p:nvPicPr>
          <p:cNvPr id="1032" name="Picture 8" descr="&amp;Scy; &amp;Dcy;&amp;ncy;&amp;iecy;&amp;mcy; &amp;pcy;&amp;ocy;&amp;bcy;&amp;iecy;&amp;dcy;&amp;ycy;! / . &amp;KHcy;&amp;ucy;&amp;dcy;&amp;ocy;&amp;zhcy;&amp;ncy;&amp;icy;&amp;kcy;&amp;icy; &amp;ocy; &amp;vcy;&amp;ocy;&amp;jcy;&amp;ncy;&amp;iecy; (183 &amp;rcy;&amp;acy;&amp;bcy;&amp;ocy;&amp;tcy;) &quot; &amp;Kcy;&amp;acy;&amp;rcy;&amp;tcy;&amp;icy;&amp;ncy;&amp;ycy;, &amp;khcy;&amp;ucy;&amp;dcy;&amp;ocy;&amp;zhcy;&amp;ncy;&amp;icy;&amp;kcy;&amp;icy;, &amp;fcy;&amp;ocy;&amp;tcy;&amp;ocy;&amp;gcy;&amp;rcy;&amp;acy;&amp;fcy;&amp;ycy; &amp;ncy;&amp;acy; Nevsepic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0550" y="2804423"/>
            <a:ext cx="4190976" cy="2645554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783817" y="5664498"/>
            <a:ext cx="779541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Война коснулась каждой семьи, в ваших семьях наверняка есть истории о родственниках, прошедших Великую Отечественную войну. </a:t>
            </a:r>
          </a:p>
          <a:p>
            <a:r>
              <a:rPr lang="ru-RU" dirty="0"/>
              <a:t>Вам бы хотелось увековечить память героев?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28604"/>
            <a:ext cx="8229600" cy="5697559"/>
          </a:xfrm>
        </p:spPr>
        <p:txBody>
          <a:bodyPr/>
          <a:lstStyle/>
          <a:p>
            <a:r>
              <a:rPr lang="ru-RU" sz="6000" b="1" i="1" dirty="0" smtClean="0"/>
              <a:t> Какой вопрос возникает?</a:t>
            </a:r>
          </a:p>
          <a:p>
            <a:r>
              <a:rPr lang="ru-RU" sz="6000" b="1" i="1" dirty="0" smtClean="0">
                <a:solidFill>
                  <a:srgbClr val="FF0000"/>
                </a:solidFill>
              </a:rPr>
              <a:t>Как </a:t>
            </a:r>
            <a:r>
              <a:rPr lang="ru-RU" sz="6000" b="1" i="1" dirty="0">
                <a:solidFill>
                  <a:srgbClr val="FF0000"/>
                </a:solidFill>
              </a:rPr>
              <a:t>можно увековечить подвиг народа?</a:t>
            </a:r>
            <a:endParaRPr lang="ru-RU" sz="6000" dirty="0">
              <a:solidFill>
                <a:srgbClr val="FF0000"/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403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Увековечить подвиг народа можно в произведениях живописи.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6000768"/>
            <a:ext cx="8229600" cy="857232"/>
          </a:xfrm>
        </p:spPr>
        <p:txBody>
          <a:bodyPr>
            <a:normAutofit fontScale="47500" lnSpcReduction="20000"/>
          </a:bodyPr>
          <a:lstStyle/>
          <a:p>
            <a:r>
              <a:rPr lang="ru-RU" dirty="0" smtClean="0"/>
              <a:t>Многие советские художники старшего поколения обращались в своём творчестве к теме Великой Отечественной войны. В этих картинах каждый из них выражал своё понимание того, чем была для народа эта война. Одни рассказывали о страшных потерях, другие — о нечеловеческой сущности фашизма, третьи — о жизни в осаждённых врагом городах.</a:t>
            </a:r>
          </a:p>
          <a:p>
            <a:endParaRPr lang="ru-RU" dirty="0"/>
          </a:p>
        </p:txBody>
      </p:sp>
      <p:pic>
        <p:nvPicPr>
          <p:cNvPr id="1026" name="Picture 2" descr="http://s.spynet.ru/uploads/images/0/5/3/4/7/4/2010/12/09/36db6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1214422"/>
            <a:ext cx="7528292" cy="4793014"/>
          </a:xfrm>
          <a:prstGeom prst="rect">
            <a:avLst/>
          </a:prstGeom>
          <a:noFill/>
        </p:spPr>
      </p:pic>
      <p:pic>
        <p:nvPicPr>
          <p:cNvPr id="1028" name="Picture 4" descr="http://i.hdwp.ru/f/7dab/e/78a713241f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1142984"/>
            <a:ext cx="7801029" cy="4875644"/>
          </a:xfrm>
          <a:prstGeom prst="rect">
            <a:avLst/>
          </a:prstGeom>
          <a:noFill/>
        </p:spPr>
      </p:pic>
      <p:pic>
        <p:nvPicPr>
          <p:cNvPr id="1030" name="Picture 6" descr="http://www.erinnerung.dp.ua/uploads/posts/2012-08/1346168779_slide0001-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00166" y="1142984"/>
            <a:ext cx="6072230" cy="4876909"/>
          </a:xfrm>
          <a:prstGeom prst="rect">
            <a:avLst/>
          </a:prstGeom>
          <a:noFill/>
        </p:spPr>
      </p:pic>
      <p:pic>
        <p:nvPicPr>
          <p:cNvPr id="1032" name="Picture 8" descr="http://www.volgograd.kp.ru/f/12/image/78/91/675917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14348" y="1142984"/>
            <a:ext cx="7179519" cy="478634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&amp;Pcy;&amp;ocy;&amp;rcy;&amp;tcy;&amp;acy;&amp;lcy; &amp;Scy;&amp;tcy;&amp;rcy;&amp;acy;&amp;ncy;&amp;ycy; &amp;Fcy;&amp;ocy;&amp;tcy;&amp;ocy;&amp;shcy;&amp;ocy;&amp;pcy;&amp;icy;&amp;icy; - &amp;Gcy;&amp;ocy;&amp;scy;&amp;ucy;&amp;dcy;&amp;acy;&amp;rcy;&amp;scy;&amp;tcy;&amp;vcy;&amp;iecy;&amp;ncy;&amp;ncy;&amp;ycy;&amp;jcy; &amp;Mcy;&amp;ucy;&amp;zcy;&amp;iecy;&amp;jcy; &amp;Fcy;&amp;ocy;&amp;tcy;&amp;ocy;&amp;shcy;&amp;ocy;&amp;pcy;&amp;icy;&amp;icy; - &amp;Ocy;&amp;scy;&amp;scy;&amp;ocy;&amp;vcy;&amp;scy;&amp;kcy;&amp;icy;&amp;jcy; &amp;Pcy;. &amp;Scy;&amp;acy;&amp;lcy;&amp;yucy;&amp;tcy; &amp;Pcy;&amp;ocy;&amp;bcy;&amp;iecy;&amp;dcy;&amp;ycy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6831" y="3119458"/>
            <a:ext cx="3487525" cy="373854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2099" y="184666"/>
            <a:ext cx="4257676" cy="703975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Работа в группах</a:t>
            </a:r>
            <a:endParaRPr lang="ru-RU" dirty="0"/>
          </a:p>
        </p:txBody>
      </p:sp>
      <p:pic>
        <p:nvPicPr>
          <p:cNvPr id="5" name="Picture 2" descr="&amp;Rcy;&amp;ucy;&amp;scy;&amp;scy;&amp;kcy;&amp;icy;&amp;jcy; &amp;mcy;&amp;ucy;&amp;zcy;&amp;iecy;&amp;jcy;. . XX &amp;vcy;&amp;iecy;&amp;kcy;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357166"/>
            <a:ext cx="4086752" cy="2643206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289980" y="3212500"/>
            <a:ext cx="338437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Оссовский «Салют Победы»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8" name="Picture 6" descr="&amp;Icy;&amp;Rcy;&amp;Rcy;&amp;Icy; &amp;Kcy;&amp;acy;&amp;tcy;&amp;acy;&amp;lcy;&amp;ocy;&amp;gcy; &amp;kcy;&amp;ocy;&amp;lcy;&amp;lcy;&amp;iecy;&amp;kcy;&amp;tscy;&amp;icy;&amp;icy;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55976" y="908720"/>
            <a:ext cx="2381595" cy="3706838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6812916" y="980728"/>
            <a:ext cx="23310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err="1" smtClean="0"/>
              <a:t>Кугач</a:t>
            </a:r>
            <a:r>
              <a:rPr lang="ru-RU" b="1" dirty="0" smtClean="0"/>
              <a:t> "Дед и внук"</a:t>
            </a:r>
            <a:endParaRPr lang="ru-RU" b="1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251520" y="2492896"/>
            <a:ext cx="563400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Дейнека   «Оборона Севастополя»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804248" y="1412776"/>
            <a:ext cx="197971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Ответить на вопросы: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400" dirty="0" smtClean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Опишите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действие, происходящие в картине.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Ваше впечатление от произведения. </a:t>
            </a:r>
            <a:endParaRPr lang="ru-RU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Какие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чувства у вас возникают?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4067944" y="4869160"/>
          <a:ext cx="4848200" cy="1600200"/>
        </p:xfrm>
        <a:graphic>
          <a:graphicData uri="http://schemas.openxmlformats.org/drawingml/2006/table">
            <a:tbl>
              <a:tblPr/>
              <a:tblGrid>
                <a:gridCol w="111890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826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4914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9746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18042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Название и автор произведения.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37" marR="685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Жанр произведения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37" marR="685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Какие цвета использовали художники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37" marR="685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Какова главная идея картины?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О чем эта картина?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37" marR="685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14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37" marR="685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37" marR="685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37" marR="685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37" marR="685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86446" y="1071546"/>
            <a:ext cx="3357554" cy="5626121"/>
          </a:xfrm>
        </p:spPr>
        <p:txBody>
          <a:bodyPr>
            <a:normAutofit fontScale="77500" lnSpcReduction="20000"/>
          </a:bodyPr>
          <a:lstStyle/>
          <a:p>
            <a:r>
              <a:rPr lang="ru-RU" b="1" dirty="0" err="1" smtClean="0"/>
              <a:t>Мама́ев</a:t>
            </a:r>
            <a:r>
              <a:rPr lang="ru-RU" b="1" dirty="0" smtClean="0"/>
              <a:t> курган</a:t>
            </a:r>
            <a:r>
              <a:rPr lang="ru-RU" dirty="0" smtClean="0"/>
              <a:t> —памятник-ансамбль «Героям Сталинградской битвы» с главным монументом «Родина-мать зовет!». На Мамаевом кургане существует несколько братских и индивидуальных могил, в которых покоится прах более 35 000 защитников Сталинграда.</a:t>
            </a:r>
            <a:endParaRPr lang="ru-RU" dirty="0"/>
          </a:p>
        </p:txBody>
      </p:sp>
      <p:pic>
        <p:nvPicPr>
          <p:cNvPr id="4" name="Picture 2" descr="Soldat on Mamayev kurga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1885" y="1071546"/>
            <a:ext cx="5494561" cy="5494563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94927" y="266284"/>
            <a:ext cx="573490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i="1" dirty="0">
                <a:solidFill>
                  <a:schemeClr val="accent2"/>
                </a:solidFill>
              </a:rPr>
              <a:t>Как можно увековечить подвиг народа?</a:t>
            </a:r>
            <a:endParaRPr lang="ru-RU" sz="2400" dirty="0">
              <a:solidFill>
                <a:schemeClr val="accent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5500702"/>
            <a:ext cx="8229600" cy="911213"/>
          </a:xfrm>
        </p:spPr>
        <p:txBody>
          <a:bodyPr>
            <a:normAutofit fontScale="77500" lnSpcReduction="20000"/>
          </a:bodyPr>
          <a:lstStyle/>
          <a:p>
            <a:pPr lvl="1"/>
            <a:r>
              <a:rPr lang="ru-RU" b="1" dirty="0" err="1" smtClean="0"/>
              <a:t>Моги́ла</a:t>
            </a:r>
            <a:r>
              <a:rPr lang="ru-RU" b="1" dirty="0" smtClean="0"/>
              <a:t> </a:t>
            </a:r>
            <a:r>
              <a:rPr lang="ru-RU" b="1" dirty="0" err="1" smtClean="0"/>
              <a:t>Неизве́стного</a:t>
            </a:r>
            <a:r>
              <a:rPr lang="ru-RU" b="1" dirty="0" smtClean="0"/>
              <a:t> </a:t>
            </a:r>
            <a:r>
              <a:rPr lang="ru-RU" b="1" dirty="0" err="1" smtClean="0"/>
              <a:t>Солда́та</a:t>
            </a:r>
            <a:r>
              <a:rPr lang="ru-RU" dirty="0" smtClean="0"/>
              <a:t> — мемориальный архитектурный ансамбль в Москве, в Александровском саду, у стен Кремля.</a:t>
            </a:r>
            <a:endParaRPr lang="ru-RU" dirty="0"/>
          </a:p>
        </p:txBody>
      </p:sp>
      <p:pic>
        <p:nvPicPr>
          <p:cNvPr id="4" name="Picture 4" descr="http://www.obzor.lt/images/news/11/2011_06_15/pi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1538" y="214290"/>
            <a:ext cx="7000924" cy="525088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&amp;Mcy;&amp;ocy;&amp;ncy;&amp;ucy;&amp;mcy;&amp;iecy;&amp;ncy;&amp;tcy; &amp;Scy;&amp;lcy;&amp;acy;&amp;vcy;&amp;ycy; (&amp;Vcy;&amp;iecy;&amp;chcy;&amp;ncy;&amp;ycy;&amp;jcy; &amp;ocy;&amp;gcy;&amp;ocy;&amp;ncy;&amp;softcy;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214290"/>
            <a:ext cx="8530319" cy="4803764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5000636"/>
            <a:ext cx="8229600" cy="1857364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/>
              <a:t>Мемориал состоит из символического памятника скорбящей женщины-матери, Вечного огня и пяти мощных десятиметровых пилонов, на которых выгравированы сцены, отображающие отдельные этапы войны. С противоположной стороны впрессованы в бетон пилонов выполненные из металла имена 30266 новосибирцев, павших на фронтах.</a:t>
            </a:r>
          </a:p>
          <a:p>
            <a:endParaRPr lang="ru-RU" dirty="0"/>
          </a:p>
        </p:txBody>
      </p:sp>
      <p:sp>
        <p:nvSpPr>
          <p:cNvPr id="1030" name="AutoShape 6" descr="&amp;Ocy;&amp;Acy;&amp;Ocy; &quot;&amp;Scy;&amp;tcy;&amp;rcy;&amp;ocy;&amp;jcy;&amp;tcy;&amp;rcy;&amp;iecy;&amp;scy;&amp;tcy; 43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2" name="AutoShape 8" descr="&amp;Ocy;&amp;Acy;&amp;Ocy; &quot;&amp;Scy;&amp;tcy;&amp;rcy;&amp;ocy;&amp;jcy;&amp;tcy;&amp;rcy;&amp;iecy;&amp;scy;&amp;tcy; 43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4" name="AutoShape 10" descr="&amp;Ocy;&amp;Acy;&amp;Ocy; &quot;&amp;Scy;&amp;tcy;&amp;rcy;&amp;ocy;&amp;jcy;&amp;tcy;&amp;rcy;&amp;iecy;&amp;scy;&amp;tcy; 43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" name="Заголовок 10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>
            <a:normAutofit/>
          </a:bodyPr>
          <a:lstStyle/>
          <a:p>
            <a:r>
              <a:rPr lang="ru-RU" sz="2000" b="1" dirty="0" smtClean="0">
                <a:solidFill>
                  <a:schemeClr val="bg1"/>
                </a:solidFill>
              </a:rPr>
              <a:t>Мемориальный ансамбль «Подвигу сибиряков в Великую Отечественную войну 1941—1945 гг.» (Монумент Славы г. Новосибирск)</a:t>
            </a:r>
            <a:endParaRPr lang="ru-RU" sz="2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1109</TotalTime>
  <Words>496</Words>
  <Application>Microsoft Office PowerPoint</Application>
  <PresentationFormat>Экран (4:3)</PresentationFormat>
  <Paragraphs>72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9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  <vt:lpstr>Великая Отечественная Война. Подвиг народа. </vt:lpstr>
      <vt:lpstr>Презентация PowerPoint</vt:lpstr>
      <vt:lpstr>Увековечить подвиг народа можно в произведениях живописи.</vt:lpstr>
      <vt:lpstr>Работа в группах</vt:lpstr>
      <vt:lpstr>Презентация PowerPoint</vt:lpstr>
      <vt:lpstr>Презентация PowerPoint</vt:lpstr>
      <vt:lpstr>Мемориальный ансамбль «Подвигу сибиряков в Великую Отечественную войну 1941—1945 гг.» (Монумент Славы г. Новосибирск)</vt:lpstr>
      <vt:lpstr>Как в нашем поселке увековечен подвиг народа?</vt:lpstr>
      <vt:lpstr>Увековечить подвиг народа можно в стихах .</vt:lpstr>
      <vt:lpstr>Увековечить подвиг народа можно в песнях.  Видео ролик «Катюша»   https://youtu.be/C7_wGOS9jtE </vt:lpstr>
      <vt:lpstr>Творческое задание. Работа в группах</vt:lpstr>
      <vt:lpstr>Презентация PowerPoint</vt:lpstr>
      <vt:lpstr>Как я сегодня работал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Boris</dc:creator>
  <cp:lastModifiedBy>Пользователь</cp:lastModifiedBy>
  <cp:revision>107</cp:revision>
  <dcterms:created xsi:type="dcterms:W3CDTF">2015-03-27T09:57:20Z</dcterms:created>
  <dcterms:modified xsi:type="dcterms:W3CDTF">2021-09-01T08:28:14Z</dcterms:modified>
</cp:coreProperties>
</file>