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1"/>
  </p:notesMasterIdLst>
  <p:sldIdLst>
    <p:sldId id="256" r:id="rId2"/>
    <p:sldId id="258" r:id="rId3"/>
    <p:sldId id="283" r:id="rId4"/>
    <p:sldId id="286" r:id="rId5"/>
    <p:sldId id="284" r:id="rId6"/>
    <p:sldId id="285" r:id="rId7"/>
    <p:sldId id="261" r:id="rId8"/>
    <p:sldId id="264" r:id="rId9"/>
    <p:sldId id="287" r:id="rId10"/>
    <p:sldId id="267" r:id="rId11"/>
    <p:sldId id="268" r:id="rId12"/>
    <p:sldId id="282" r:id="rId13"/>
    <p:sldId id="269" r:id="rId14"/>
    <p:sldId id="270" r:id="rId15"/>
    <p:sldId id="271" r:id="rId16"/>
    <p:sldId id="274" r:id="rId17"/>
    <p:sldId id="290" r:id="rId18"/>
    <p:sldId id="277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3A1337-2F0E-4B3E-BBAA-91437C2BB28A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05C14-D5B3-4DA9-B9E3-1A111CF345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066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1D6393-5B12-4E34-9226-3DD4BDE5E076}" type="datetimeFigureOut">
              <a:rPr lang="ru-RU" smtClean="0"/>
              <a:pPr/>
              <a:t>22.04.2019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DC2845-F819-4BD7-8124-33EB90C804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" TargetMode="External"/><Relationship Id="rId2" Type="http://schemas.openxmlformats.org/officeDocument/2006/relationships/hyperlink" Target="https://yandex.ru/search/?lr=19&amp;clid=217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852936"/>
            <a:ext cx="7632848" cy="3600400"/>
          </a:xfrm>
        </p:spPr>
        <p:txBody>
          <a:bodyPr>
            <a:normAutofit lnSpcReduction="10000"/>
          </a:bodyPr>
          <a:lstStyle/>
          <a:p>
            <a:pPr algn="r"/>
            <a:endParaRPr lang="ru-RU" sz="3600" b="1" dirty="0" smtClean="0"/>
          </a:p>
          <a:p>
            <a:pPr algn="r"/>
            <a:r>
              <a:rPr lang="ru-RU" sz="3600" b="1" dirty="0" err="1" smtClean="0"/>
              <a:t>Аруева</a:t>
            </a:r>
            <a:r>
              <a:rPr lang="ru-RU" sz="3600" b="1" dirty="0" smtClean="0"/>
              <a:t> Елена Анатольевна</a:t>
            </a:r>
          </a:p>
          <a:p>
            <a:pPr algn="r"/>
            <a:endParaRPr lang="ru-RU" sz="2200" dirty="0" smtClean="0"/>
          </a:p>
          <a:p>
            <a:pPr algn="r"/>
            <a:r>
              <a:rPr lang="ru-RU" sz="2200" dirty="0" smtClean="0"/>
              <a:t>Педагог дополнительного образования</a:t>
            </a:r>
          </a:p>
          <a:p>
            <a:pPr algn="r"/>
            <a:r>
              <a:rPr lang="ru-RU" sz="2200" dirty="0" smtClean="0"/>
              <a:t>МАУДО «ЦДОД» г.Усинска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г</a:t>
            </a:r>
            <a:r>
              <a:rPr lang="ru-RU" dirty="0" smtClean="0"/>
              <a:t>. Усинск   </a:t>
            </a:r>
            <a:r>
              <a:rPr lang="ru-RU" dirty="0" smtClean="0"/>
              <a:t>2019г.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980728"/>
            <a:ext cx="7992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Анри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Матисс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 его натюрморты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Живопись  художника отличается сочетанием ярких контрастов и ровного колорита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что делает его полотна чувственными и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выразительными</a:t>
            </a:r>
            <a:endParaRPr lang="ru-RU" sz="2000" cap="none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219" name="Picture 3" descr="C:\Users\Пользователь\Desktop\матисс 2\0_24b62_6e932791_-1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393228" cy="3426718"/>
          </a:xfrm>
          <a:prstGeom prst="rect">
            <a:avLst/>
          </a:prstGeom>
          <a:noFill/>
        </p:spPr>
      </p:pic>
      <p:pic>
        <p:nvPicPr>
          <p:cNvPr id="9220" name="Picture 4" descr="C:\Users\Пользователь\Desktop\матисс 2\80x100cmCollectionParticuliere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20888"/>
            <a:ext cx="4067942" cy="3319441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179512" y="1340768"/>
            <a:ext cx="4464496" cy="3456384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4860032" y="2348880"/>
            <a:ext cx="4176464" cy="3411760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Итогом поиска художника стало то, что он создал новый плоскостно-декоративный стиль, используя интенсивный цвет, упрощённый рисунок, плоскостное изображение</a:t>
            </a:r>
          </a:p>
        </p:txBody>
      </p:sp>
      <p:pic>
        <p:nvPicPr>
          <p:cNvPr id="3" name="Picture 2" descr="C:\Users\Пользователь\Desktop\матисс 2\regnum_picture_1451565712376756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68760"/>
            <a:ext cx="4032448" cy="5305914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2411760" y="1196752"/>
            <a:ext cx="4032448" cy="5400600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936104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Матисс считал необходимостью передавать эмоции </a:t>
            </a:r>
            <a:b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 счет этих простых средств</a:t>
            </a:r>
            <a:endParaRPr lang="ru-RU" sz="2000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Пользователь\Desktop\матисс 2\3063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837" y="1259469"/>
            <a:ext cx="7521563" cy="5337883"/>
          </a:xfrm>
          <a:prstGeom prst="rect">
            <a:avLst/>
          </a:prstGeom>
          <a:noFill/>
        </p:spPr>
      </p:pic>
      <p:sp>
        <p:nvSpPr>
          <p:cNvPr id="7" name="Рамка 6"/>
          <p:cNvSpPr/>
          <p:nvPr/>
        </p:nvSpPr>
        <p:spPr>
          <a:xfrm>
            <a:off x="611560" y="1268760"/>
            <a:ext cx="7560840" cy="5328592"/>
          </a:xfrm>
          <a:prstGeom prst="frame">
            <a:avLst>
              <a:gd name="adj1" fmla="val 1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52736"/>
          </a:xfrm>
        </p:spPr>
        <p:txBody>
          <a:bodyPr>
            <a:noAutofit/>
          </a:bodyPr>
          <a:lstStyle/>
          <a:p>
            <a:pPr algn="ctr"/>
            <a:r>
              <a:rPr lang="ru-RU" sz="2000" cap="none" dirty="0" smtClean="0">
                <a:effectLst/>
                <a:latin typeface="Times New Roman" pitchFamily="18" charset="0"/>
                <a:cs typeface="Times New Roman" pitchFamily="18" charset="0"/>
              </a:rPr>
              <a:t>По мнению художника предмет важен не сам по себе, а в той мере, </a:t>
            </a:r>
            <a:br>
              <a:rPr lang="ru-RU" sz="2000" cap="none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cap="none" dirty="0" smtClean="0">
                <a:effectLst/>
                <a:latin typeface="Times New Roman" pitchFamily="18" charset="0"/>
                <a:cs typeface="Times New Roman" pitchFamily="18" charset="0"/>
              </a:rPr>
              <a:t>в какой он способен притягивать чувства зрителя</a:t>
            </a:r>
            <a:endParaRPr lang="ru-RU" sz="2000" cap="none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2" descr="C:\Users\Пользователь\Desktop\homage_hen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1"/>
            <a:ext cx="4185978" cy="5345844"/>
          </a:xfrm>
          <a:prstGeom prst="rect">
            <a:avLst/>
          </a:prstGeom>
          <a:noFill/>
        </p:spPr>
      </p:pic>
      <p:sp>
        <p:nvSpPr>
          <p:cNvPr id="9" name="Рамка 8"/>
          <p:cNvSpPr/>
          <p:nvPr/>
        </p:nvSpPr>
        <p:spPr>
          <a:xfrm>
            <a:off x="2123728" y="1268760"/>
            <a:ext cx="4176464" cy="5400600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Для большей выразительности картин Матисс использует перекличку тонов и контраст цвета, эффекты холодных и тёплых цветов</a:t>
            </a:r>
          </a:p>
        </p:txBody>
      </p:sp>
      <p:pic>
        <p:nvPicPr>
          <p:cNvPr id="11266" name="Picture 2" descr="C:\Users\Пользователь\Desktop\матисс 2\1308152293_matisse_still_life_with_oranges_ii_1899_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145" y="1124744"/>
            <a:ext cx="4248241" cy="3600400"/>
          </a:xfrm>
          <a:prstGeom prst="rect">
            <a:avLst/>
          </a:prstGeom>
          <a:noFill/>
        </p:spPr>
      </p:pic>
      <p:pic>
        <p:nvPicPr>
          <p:cNvPr id="4" name="Picture 3" descr="C:\Users\Пользователь\Desktop\матисс 2\5-Still-Life-with-Geranium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68960"/>
            <a:ext cx="4419549" cy="3552212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179512" y="3068960"/>
            <a:ext cx="4464496" cy="3600400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4716016" y="1124744"/>
            <a:ext cx="4248472" cy="3600400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Чуткость к цвету и радость красок художника помогают нам увидеть мир другими глазами, стать добрее, внимательнее и заботливее</a:t>
            </a:r>
          </a:p>
        </p:txBody>
      </p:sp>
      <p:pic>
        <p:nvPicPr>
          <p:cNvPr id="12290" name="Picture 2" descr="C:\Users\Пользователь\Desktop\матисс 2\art_05_02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1" y="1183904"/>
            <a:ext cx="4392489" cy="5490612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2267744" y="1124744"/>
            <a:ext cx="4536504" cy="5544616"/>
          </a:xfrm>
          <a:prstGeom prst="frame">
            <a:avLst>
              <a:gd name="adj1" fmla="val 26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052736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«Нужно уметь находить радость во всем: в небе, в деревьях , в цветах. Творить – значит выражать то, что есть в тебе» </a:t>
            </a:r>
            <a:r>
              <a:rPr lang="ru-RU" sz="2800" b="1" cap="none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    </a:t>
            </a:r>
            <a:r>
              <a:rPr lang="ru-RU" sz="2800" b="1" cap="none" dirty="0" err="1" smtClean="0">
                <a:solidFill>
                  <a:schemeClr val="accent6">
                    <a:lumMod val="75000"/>
                  </a:schemeClr>
                </a:solidFill>
                <a:effectLst/>
              </a:rPr>
              <a:t>А.Матисс</a:t>
            </a:r>
            <a:endParaRPr lang="ru-RU" sz="2800" b="1" cap="none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3" name="Picture 2" descr="C:\Users\Пользователь\Desktop\матисс 2\matisse_opt_zpsfbac38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679206"/>
            <a:ext cx="5919002" cy="4957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41248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По мотивам Анри </a:t>
            </a:r>
            <a:r>
              <a:rPr lang="ru-RU" sz="4000" b="1" cap="none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Матисса</a:t>
            </a:r>
            <a:r>
              <a:rPr lang="ru-RU" sz="40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…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52802"/>
            <a:ext cx="2736304" cy="364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628800"/>
            <a:ext cx="2736304" cy="364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652802"/>
            <a:ext cx="2736304" cy="364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50251" y="5661248"/>
            <a:ext cx="7125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rPr>
              <a:t>Коллективная работа «Осенний натюрморт»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</a:t>
            </a:r>
            <a:endParaRPr lang="ru-RU" sz="6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944725"/>
            <a:ext cx="7296810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80040" cy="838200"/>
          </a:xfrm>
        </p:spPr>
        <p:txBody>
          <a:bodyPr>
            <a:normAutofit/>
          </a:bodyPr>
          <a:lstStyle/>
          <a:p>
            <a:r>
              <a:rPr lang="ru-RU" sz="40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Ресурсы: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686800" cy="4525963"/>
          </a:xfrm>
        </p:spPr>
        <p:txBody>
          <a:bodyPr>
            <a:normAutofit/>
          </a:bodyPr>
          <a:lstStyle/>
          <a:p>
            <a:pPr indent="-160338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Рисование для обучения детей в семье, детском саду и далее…, под ред.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Семухиной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г.Екатеринбург: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У-Фактория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1996</a:t>
            </a:r>
          </a:p>
          <a:p>
            <a:pPr indent="-160338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Рисование в начальной школе. – СПб.: «Издательский дом «Нева»»; М.: «ОЛМА-ПРЕСС», 2003</a:t>
            </a:r>
          </a:p>
          <a:p>
            <a:pPr indent="-160338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ЭНЦИКЛОПЕДИЯ для детей. Т.7. Искусство. Ч.2 Архитектура, изобразительное и декоративно0прикладное искусство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XVII-XX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веков/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Глав.ред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М.Д. Аксёнова. – М.: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Аванта+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1999</a:t>
            </a:r>
          </a:p>
          <a:p>
            <a:pPr indent="-160338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Альбом-каталог Анри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Матисс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(1869-1954). Живопись, рисунок,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декупажи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./ Общая редакция Е. Георгиевская, 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Костеневич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– М.: издательство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Галарт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1993</a:t>
            </a:r>
          </a:p>
          <a:p>
            <a:pPr marL="182562" indent="0"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Интернетресурсы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25462">
              <a:buFontTx/>
              <a:buChar char="-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://yandex.ru/search/?lr=19&amp;clid=2175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-160338">
              <a:buFontTx/>
              <a:buChar char="-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https://yandex.ru/redlily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Цветы и искусство: Великий Дикарь -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Redlily</a:t>
            </a:r>
            <a:endParaRPr lang="en-US" sz="20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644" y="260648"/>
            <a:ext cx="8518720" cy="821776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sz="66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АНРИ  МАТИСС</a:t>
            </a:r>
          </a:p>
        </p:txBody>
      </p:sp>
      <p:pic>
        <p:nvPicPr>
          <p:cNvPr id="1026" name="Picture 2" descr="C:\Users\Пользователь\Desktop\матисс 2\0023-023-Anri-Matiss.jpg"/>
          <p:cNvPicPr>
            <a:picLocks noChangeAspect="1" noChangeArrowheads="1"/>
          </p:cNvPicPr>
          <p:nvPr/>
        </p:nvPicPr>
        <p:blipFill rotWithShape="1">
          <a:blip r:embed="rId2" cstate="print"/>
          <a:srcRect t="25573" b="6524"/>
          <a:stretch/>
        </p:blipFill>
        <p:spPr bwMode="auto">
          <a:xfrm>
            <a:off x="239978" y="1628800"/>
            <a:ext cx="8712968" cy="4437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792088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Натюрморт – изображение предметного мира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3" name="Picture 2" descr="C:\Users\Пользователь\Desktop\webstill_life_with_vase_and_pic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136834" cy="51125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6309320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ЧЕРЕЗ ПРЕДМЕТЫ ВЫРАЖАЕТСЯ МИРООЩУЩЕНИЕ, НАСТРОЕНИЕ  ЧЕЛОВЕКА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872" cy="1124744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Анри </a:t>
            </a:r>
            <a:r>
              <a:rPr lang="ru-RU" sz="2400" b="1" cap="none" dirty="0" err="1">
                <a:solidFill>
                  <a:schemeClr val="accent6">
                    <a:lumMod val="75000"/>
                  </a:schemeClr>
                </a:solidFill>
                <a:effectLst/>
              </a:rPr>
              <a:t>Матисс</a:t>
            </a:r>
            <a:r>
              <a:rPr lang="ru-RU" sz="2400" b="1" cap="none" dirty="0">
                <a:solidFill>
                  <a:schemeClr val="accent6">
                    <a:lumMod val="75000"/>
                  </a:schemeClr>
                </a:solidFill>
                <a:effectLst/>
              </a:rPr>
              <a:t> успешно работает в живописи и графике</a:t>
            </a:r>
          </a:p>
        </p:txBody>
      </p:sp>
      <p:pic>
        <p:nvPicPr>
          <p:cNvPr id="8194" name="Picture 2" descr="C:\Users\Пользователь\Desktop\матисс 2\1308153452_matisse_bowl_of_begonias_1938_www.nevsepic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984443"/>
            <a:ext cx="3096344" cy="2716091"/>
          </a:xfrm>
          <a:prstGeom prst="rect">
            <a:avLst/>
          </a:prstGeom>
          <a:noFill/>
        </p:spPr>
      </p:pic>
      <p:pic>
        <p:nvPicPr>
          <p:cNvPr id="8195" name="Picture 3" descr="C:\Users\Пользователь\Desktop\матисс 2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927699" cy="3007990"/>
          </a:xfrm>
          <a:prstGeom prst="rect">
            <a:avLst/>
          </a:prstGeom>
          <a:noFill/>
        </p:spPr>
      </p:pic>
      <p:pic>
        <p:nvPicPr>
          <p:cNvPr id="8196" name="Picture 4" descr="C:\Users\Пользователь\Desktop\матисс 2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05730"/>
            <a:ext cx="3528392" cy="2662832"/>
          </a:xfrm>
          <a:prstGeom prst="rect">
            <a:avLst/>
          </a:prstGeom>
          <a:noFill/>
        </p:spPr>
      </p:pic>
      <p:sp>
        <p:nvSpPr>
          <p:cNvPr id="6" name="Рамка 5"/>
          <p:cNvSpPr/>
          <p:nvPr/>
        </p:nvSpPr>
        <p:spPr>
          <a:xfrm>
            <a:off x="323528" y="1052736"/>
            <a:ext cx="3600400" cy="2736304"/>
          </a:xfrm>
          <a:prstGeom prst="frame">
            <a:avLst>
              <a:gd name="adj1" fmla="val 32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1187624" y="3933056"/>
            <a:ext cx="3096344" cy="2808312"/>
          </a:xfrm>
          <a:prstGeom prst="frame">
            <a:avLst>
              <a:gd name="adj1" fmla="val 32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4860032" y="1484784"/>
            <a:ext cx="4032448" cy="3024336"/>
          </a:xfrm>
          <a:prstGeom prst="frame">
            <a:avLst>
              <a:gd name="adj1" fmla="val 32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8347" y="4834656"/>
            <a:ext cx="4572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Рисунки Матисса просты и изысканны:</a:t>
            </a:r>
            <a:endParaRPr lang="ru-RU" sz="2000" dirty="0"/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тонкий беглый контур линий придаёт формам плавность и мягкость.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Матисс,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 первую </a:t>
            </a:r>
            <a:r>
              <a:rPr lang="ru-RU" sz="16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очередь, </a:t>
            </a:r>
            <a:r>
              <a:rPr lang="ru-RU" sz="16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непревзойдённый мастер цвета, он создаёт живописные натюрморты с букетами цветов, которые восхищают буйством живых красок</a:t>
            </a:r>
          </a:p>
        </p:txBody>
      </p:sp>
      <p:pic>
        <p:nvPicPr>
          <p:cNvPr id="4098" name="Picture 2" descr="C:\Users\Пользователь\Desktop\матисс 2\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196752"/>
            <a:ext cx="4344283" cy="5256584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матисс 2\img483-v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4049154" cy="5184576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323528" y="1196752"/>
            <a:ext cx="4392488" cy="5256584"/>
          </a:xfrm>
          <a:prstGeom prst="frame">
            <a:avLst>
              <a:gd name="adj1" fmla="val 21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4860032" y="1196752"/>
            <a:ext cx="4032448" cy="5256584"/>
          </a:xfrm>
          <a:prstGeom prst="frame">
            <a:avLst>
              <a:gd name="adj1" fmla="val 20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62736" cy="1109808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Строгие формы предметов мастер не просто повторял, а стремился отображать чувства, которые они вызывали</a:t>
            </a:r>
          </a:p>
        </p:txBody>
      </p:sp>
      <p:pic>
        <p:nvPicPr>
          <p:cNvPr id="5123" name="Picture 3" descr="C:\Users\Пользователь\Desktop\матисс 2\5314478514_99ebeab253_z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8136904" cy="5403413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683568" y="1268760"/>
            <a:ext cx="8136904" cy="5400600"/>
          </a:xfrm>
          <a:prstGeom prst="frame">
            <a:avLst>
              <a:gd name="adj1" fmla="val 21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1152128"/>
          </a:xfrm>
        </p:spPr>
        <p:txBody>
          <a:bodyPr>
            <a:normAutofit/>
          </a:bodyPr>
          <a:lstStyle/>
          <a:p>
            <a:pPr algn="l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Художник</a:t>
            </a:r>
            <a:r>
              <a:rPr lang="ru-RU" sz="2000" cap="none" spc="-1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много</a:t>
            </a:r>
            <a:r>
              <a:rPr lang="ru-RU" sz="2000" cap="none" spc="-1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экспериментирует и пишет воздушные, светлые натюрморты в технике пуантилизма (точечная манера письма)</a:t>
            </a:r>
            <a:b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cap="none" dirty="0" smtClean="0">
              <a:solidFill>
                <a:srgbClr val="FF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матисс 2\regnum_picture_14515670532078839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03" y="1556792"/>
            <a:ext cx="4399689" cy="3384376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матисс 2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160" y="2708920"/>
            <a:ext cx="4316126" cy="3528392"/>
          </a:xfrm>
          <a:prstGeom prst="rect">
            <a:avLst/>
          </a:prstGeom>
          <a:noFill/>
        </p:spPr>
      </p:pic>
      <p:sp>
        <p:nvSpPr>
          <p:cNvPr id="13" name="Рамка 12"/>
          <p:cNvSpPr/>
          <p:nvPr/>
        </p:nvSpPr>
        <p:spPr>
          <a:xfrm>
            <a:off x="107504" y="1556792"/>
            <a:ext cx="4392488" cy="3384376"/>
          </a:xfrm>
          <a:prstGeom prst="frame">
            <a:avLst>
              <a:gd name="adj1" fmla="val 22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Рамка 13"/>
          <p:cNvSpPr/>
          <p:nvPr/>
        </p:nvSpPr>
        <p:spPr>
          <a:xfrm>
            <a:off x="4644008" y="2708920"/>
            <a:ext cx="4392488" cy="3528392"/>
          </a:xfrm>
          <a:prstGeom prst="frame">
            <a:avLst>
              <a:gd name="adj1" fmla="val 18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24936" cy="1224136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 своих картинах </a:t>
            </a:r>
            <a:r>
              <a:rPr lang="ru-RU" sz="2000" cap="none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Матисс</a:t>
            </a: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соединял искусство и жизнь: мир предметов в</a:t>
            </a:r>
            <a:r>
              <a:rPr lang="en-US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интерьере комнат передаёт атмосферу  тепла, гармонии, душевности…</a:t>
            </a:r>
          </a:p>
        </p:txBody>
      </p:sp>
      <p:pic>
        <p:nvPicPr>
          <p:cNvPr id="6146" name="Picture 2" descr="C:\Users\Пользователь\Desktop\матисс 2\regnum_picture_14515658155747245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766214" cy="3682231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матисс 2\88043437_large_1308153470_matisse_interior_with_a_dog_the_magnolia_branch_1934_wwwnevsepiccom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852936"/>
            <a:ext cx="3772112" cy="3575646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251520" y="1412776"/>
            <a:ext cx="4824536" cy="3744416"/>
          </a:xfrm>
          <a:prstGeom prst="frame">
            <a:avLst>
              <a:gd name="adj1" fmla="val 33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5220072" y="2852936"/>
            <a:ext cx="3816424" cy="3600400"/>
          </a:xfrm>
          <a:prstGeom prst="frame">
            <a:avLst>
              <a:gd name="adj1" fmla="val 32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62736" cy="1109808"/>
          </a:xfrm>
        </p:spPr>
        <p:txBody>
          <a:bodyPr>
            <a:normAutofit/>
          </a:bodyPr>
          <a:lstStyle/>
          <a:p>
            <a:pPr algn="ctr"/>
            <a:r>
              <a:rPr lang="ru-RU" sz="2000" cap="none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000" cap="none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Декоративность тканей и красочность природы, плоды творчества и плоды земли, цветы в вазе и цветы орнамента соединял мастер  на одном холсте</a:t>
            </a:r>
            <a:endParaRPr lang="ru-RU" sz="2000" cap="none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316" name="Picture 4" descr="C:\Users\Пользователь\Desktop\матисс 2\still-lif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6858622" cy="5495471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1187624" y="1196752"/>
            <a:ext cx="6912768" cy="5472608"/>
          </a:xfrm>
          <a:prstGeom prst="frame">
            <a:avLst>
              <a:gd name="adj1" fmla="val 18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577</TotalTime>
  <Words>426</Words>
  <Application>Microsoft Office PowerPoint</Application>
  <PresentationFormat>Экран (4:3)</PresentationFormat>
  <Paragraphs>39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 </vt:lpstr>
      <vt:lpstr>АНРИ  МАТИСС</vt:lpstr>
      <vt:lpstr>Натюрморт – изображение предметного мира</vt:lpstr>
      <vt:lpstr>Анри Матисс успешно работает в живописи и графике</vt:lpstr>
      <vt:lpstr>Матисс, в первую очередь, непревзойдённый мастер цвета, он создаёт живописные натюрморты с букетами цветов, которые восхищают буйством живых красок</vt:lpstr>
      <vt:lpstr>Строгие формы предметов мастер не просто повторял, а стремился отображать чувства, которые они вызывали</vt:lpstr>
      <vt:lpstr>Художник много экспериментирует и пишет воздушные, светлые натюрморты в технике пуантилизма (точечная манера письма) </vt:lpstr>
      <vt:lpstr>В своих картинах Матисс соединял искусство и жизнь: мир предметов в интерьере комнат передаёт атмосферу  тепла, гармонии, душевности…</vt:lpstr>
      <vt:lpstr> Декоративность тканей и красочность природы, плоды творчества и плоды земли, цветы в вазе и цветы орнамента соединял мастер  на одном холсте</vt:lpstr>
      <vt:lpstr>Живопись  художника отличается сочетанием ярких контрастов и ровного колорита, что делает его полотна чувственными и выразительными</vt:lpstr>
      <vt:lpstr>Итогом поиска художника стало то, что он создал новый плоскостно-декоративный стиль, используя интенсивный цвет, упрощённый рисунок, плоскостное изображение</vt:lpstr>
      <vt:lpstr>Матисс считал необходимостью передавать эмоции  за счет этих простых средств</vt:lpstr>
      <vt:lpstr>По мнению художника предмет важен не сам по себе, а в той мере,  в какой он способен притягивать чувства зрителя</vt:lpstr>
      <vt:lpstr>Для большей выразительности картин Матисс использует перекличку тонов и контраст цвета, эффекты холодных и тёплых цветов</vt:lpstr>
      <vt:lpstr>Чуткость к цвету и радость красок художника помогают нам увидеть мир другими глазами, стать добрее, внимательнее и заботливее</vt:lpstr>
      <vt:lpstr>«Нужно уметь находить радость во всем: в небе, в деревьях , в цветах. Творить – значит выражать то, что есть в тебе»       А.Матисс</vt:lpstr>
      <vt:lpstr>По мотивам Анри Матисса…</vt:lpstr>
      <vt:lpstr>Презентация PowerPoint</vt:lpstr>
      <vt:lpstr>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Натюрморт</dc:title>
  <dc:creator>Пользователь</dc:creator>
  <cp:lastModifiedBy>Пользователь1</cp:lastModifiedBy>
  <cp:revision>89</cp:revision>
  <dcterms:created xsi:type="dcterms:W3CDTF">2016-10-29T13:14:39Z</dcterms:created>
  <dcterms:modified xsi:type="dcterms:W3CDTF">2019-04-22T11:54:34Z</dcterms:modified>
</cp:coreProperties>
</file>