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65" r:id="rId4"/>
    <p:sldId id="279" r:id="rId5"/>
    <p:sldId id="259" r:id="rId6"/>
    <p:sldId id="258" r:id="rId7"/>
    <p:sldId id="267" r:id="rId8"/>
    <p:sldId id="284" r:id="rId9"/>
    <p:sldId id="281" r:id="rId10"/>
    <p:sldId id="280" r:id="rId11"/>
    <p:sldId id="282" r:id="rId12"/>
    <p:sldId id="263" r:id="rId13"/>
    <p:sldId id="269" r:id="rId14"/>
    <p:sldId id="264" r:id="rId15"/>
    <p:sldId id="271" r:id="rId16"/>
    <p:sldId id="283" r:id="rId17"/>
    <p:sldId id="270" r:id="rId18"/>
    <p:sldId id="260" r:id="rId19"/>
    <p:sldId id="272" r:id="rId20"/>
    <p:sldId id="262" r:id="rId21"/>
    <p:sldId id="277" r:id="rId22"/>
    <p:sldId id="274" r:id="rId23"/>
    <p:sldId id="278" r:id="rId24"/>
    <p:sldId id="26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ихаил Шаламов" initials="МШ" lastIdx="2" clrIdx="0">
    <p:extLst>
      <p:ext uri="{19B8F6BF-5375-455C-9EA6-DF929625EA0E}">
        <p15:presenceInfo xmlns:p15="http://schemas.microsoft.com/office/powerpoint/2012/main" userId="ebdff24f8a40542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Высокий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Июнь</c:v>
                </c:pt>
                <c:pt idx="1">
                  <c:v>Январь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 formatCode="General">
                  <c:v>0</c:v>
                </c:pt>
                <c:pt idx="1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4B-4B37-BBB6-05BCD9C4123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Июнь</c:v>
                </c:pt>
                <c:pt idx="1">
                  <c:v>Январь</c:v>
                </c:pt>
              </c:strCache>
            </c:strRef>
          </c:cat>
          <c:val>
            <c:numRef>
              <c:f>Лист1!$C$2:$C$3</c:f>
              <c:numCache>
                <c:formatCode>0%</c:formatCode>
                <c:ptCount val="2"/>
                <c:pt idx="0">
                  <c:v>0.7</c:v>
                </c:pt>
                <c:pt idx="1">
                  <c:v>0.65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4B-4B37-BBB6-05BCD9C4123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Низкий</c:v>
                </c:pt>
              </c:strCache>
            </c:strRef>
          </c:tx>
          <c:spPr>
            <a:solidFill>
              <a:schemeClr val="accent3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Июнь</c:v>
                </c:pt>
                <c:pt idx="1">
                  <c:v>Январь</c:v>
                </c:pt>
              </c:strCache>
            </c:strRef>
          </c:cat>
          <c:val>
            <c:numRef>
              <c:f>Лист1!$D$2:$D$3</c:f>
              <c:numCache>
                <c:formatCode>0%</c:formatCode>
                <c:ptCount val="2"/>
                <c:pt idx="0">
                  <c:v>0.3</c:v>
                </c:pt>
                <c:pt idx="1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44B-4B37-BBB6-05BCD9C41237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</c:strCache>
            </c:strRef>
          </c:tx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Июнь</c:v>
                </c:pt>
                <c:pt idx="1">
                  <c:v>Январь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0-F31A-4AF5-9D14-6746FC4A8C2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359252560"/>
        <c:axId val="359252976"/>
      </c:barChart>
      <c:catAx>
        <c:axId val="359252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59252976"/>
        <c:crosses val="autoZero"/>
        <c:auto val="1"/>
        <c:lblAlgn val="ctr"/>
        <c:lblOffset val="100"/>
        <c:noMultiLvlLbl val="0"/>
      </c:catAx>
      <c:valAx>
        <c:axId val="359252976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592525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F97E93-C2F4-4C29-812E-D218B54026B6}" type="doc">
      <dgm:prSet loTypeId="urn:microsoft.com/office/officeart/2005/8/layout/pyramid1" loCatId="pyramid" qsTypeId="urn:microsoft.com/office/officeart/2005/8/quickstyle/simple1" qsCatId="simple" csTypeId="urn:microsoft.com/office/officeart/2005/8/colors/colorful2" csCatId="colorful" phldr="1"/>
      <dgm:spPr/>
    </dgm:pt>
    <dgm:pt modelId="{9B51F9AE-E7B3-49C4-B506-E149BFD4A9A7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859FE94-F569-42D1-BECA-67F1C2EE25E3}" type="parTrans" cxnId="{0719D913-F0B0-4033-B6F3-8DCF818166A4}">
      <dgm:prSet/>
      <dgm:spPr/>
      <dgm:t>
        <a:bodyPr/>
        <a:lstStyle/>
        <a:p>
          <a:endParaRPr lang="ru-RU"/>
        </a:p>
      </dgm:t>
    </dgm:pt>
    <dgm:pt modelId="{AD0487F9-289B-4C19-91B2-7E370F58E772}" type="sibTrans" cxnId="{0719D913-F0B0-4033-B6F3-8DCF818166A4}">
      <dgm:prSet/>
      <dgm:spPr/>
      <dgm:t>
        <a:bodyPr/>
        <a:lstStyle/>
        <a:p>
          <a:endParaRPr lang="ru-RU"/>
        </a:p>
      </dgm:t>
    </dgm:pt>
    <dgm:pt modelId="{9EAC899F-36FF-4882-8D27-B3D8ED6BF706}">
      <dgm:prSet phldrT="[Текст]"/>
      <dgm:spPr/>
      <dgm:t>
        <a:bodyPr/>
        <a:lstStyle/>
        <a:p>
          <a:r>
            <a:rPr lang="ru-RU" dirty="0" smtClean="0"/>
            <a:t>Презентация проекта</a:t>
          </a:r>
          <a:endParaRPr lang="ru-RU" dirty="0"/>
        </a:p>
      </dgm:t>
    </dgm:pt>
    <dgm:pt modelId="{98E0772F-0FAC-4DCC-A604-9353592B6816}" type="parTrans" cxnId="{960DDAFF-30CE-4523-A464-DC7B05FA6601}">
      <dgm:prSet/>
      <dgm:spPr/>
      <dgm:t>
        <a:bodyPr/>
        <a:lstStyle/>
        <a:p>
          <a:endParaRPr lang="ru-RU"/>
        </a:p>
      </dgm:t>
    </dgm:pt>
    <dgm:pt modelId="{C1F13083-4631-4B0C-9E4E-71D6BFAA46C0}" type="sibTrans" cxnId="{960DDAFF-30CE-4523-A464-DC7B05FA6601}">
      <dgm:prSet/>
      <dgm:spPr/>
      <dgm:t>
        <a:bodyPr/>
        <a:lstStyle/>
        <a:p>
          <a:endParaRPr lang="ru-RU"/>
        </a:p>
      </dgm:t>
    </dgm:pt>
    <dgm:pt modelId="{6D67868B-87F8-410C-8025-36588CDAFCD3}">
      <dgm:prSet phldrT="[Текст]"/>
      <dgm:spPr/>
      <dgm:t>
        <a:bodyPr/>
        <a:lstStyle/>
        <a:p>
          <a:r>
            <a:rPr lang="ru-RU" dirty="0" smtClean="0"/>
            <a:t>Реализация проекта</a:t>
          </a:r>
          <a:endParaRPr lang="ru-RU" dirty="0"/>
        </a:p>
      </dgm:t>
    </dgm:pt>
    <dgm:pt modelId="{7E3AB428-915F-403E-8C54-8E985DD33DCB}" type="parTrans" cxnId="{0F421BBB-232D-4641-B553-CFC26E0A93DF}">
      <dgm:prSet/>
      <dgm:spPr/>
      <dgm:t>
        <a:bodyPr/>
        <a:lstStyle/>
        <a:p>
          <a:endParaRPr lang="ru-RU"/>
        </a:p>
      </dgm:t>
    </dgm:pt>
    <dgm:pt modelId="{103C5F5F-EAA1-4A67-B595-798BEF457D00}" type="sibTrans" cxnId="{0F421BBB-232D-4641-B553-CFC26E0A93DF}">
      <dgm:prSet/>
      <dgm:spPr/>
      <dgm:t>
        <a:bodyPr/>
        <a:lstStyle/>
        <a:p>
          <a:endParaRPr lang="ru-RU"/>
        </a:p>
      </dgm:t>
    </dgm:pt>
    <dgm:pt modelId="{C8404794-4893-4D4B-9C09-C422ADC1CA1E}">
      <dgm:prSet phldrT="[Текст]"/>
      <dgm:spPr/>
      <dgm:t>
        <a:bodyPr/>
        <a:lstStyle/>
        <a:p>
          <a:r>
            <a:rPr lang="ru-RU" dirty="0" smtClean="0"/>
            <a:t>Планирование деятельности</a:t>
          </a:r>
          <a:endParaRPr lang="ru-RU" dirty="0"/>
        </a:p>
      </dgm:t>
    </dgm:pt>
    <dgm:pt modelId="{420117F0-F8EB-4E1E-A59F-2697FDA3E1C9}" type="parTrans" cxnId="{479567E3-F2FA-45CC-9ADC-7C46E6AD3D1E}">
      <dgm:prSet/>
      <dgm:spPr/>
      <dgm:t>
        <a:bodyPr/>
        <a:lstStyle/>
        <a:p>
          <a:endParaRPr lang="ru-RU"/>
        </a:p>
      </dgm:t>
    </dgm:pt>
    <dgm:pt modelId="{407554F7-F394-4EC8-A58C-7832DC724541}" type="sibTrans" cxnId="{479567E3-F2FA-45CC-9ADC-7C46E6AD3D1E}">
      <dgm:prSet/>
      <dgm:spPr/>
      <dgm:t>
        <a:bodyPr/>
        <a:lstStyle/>
        <a:p>
          <a:endParaRPr lang="ru-RU"/>
        </a:p>
      </dgm:t>
    </dgm:pt>
    <dgm:pt modelId="{657FCA18-6BA2-48C8-8E05-25B8867D4109}">
      <dgm:prSet phldrT="[Текст]"/>
      <dgm:spPr/>
      <dgm:t>
        <a:bodyPr/>
        <a:lstStyle/>
        <a:p>
          <a:r>
            <a:rPr lang="ru-RU" dirty="0" smtClean="0"/>
            <a:t>Подготовительный</a:t>
          </a:r>
          <a:endParaRPr lang="ru-RU" dirty="0"/>
        </a:p>
      </dgm:t>
    </dgm:pt>
    <dgm:pt modelId="{589320EA-9956-41A6-B0A5-ED730C7C919F}" type="parTrans" cxnId="{4B9072FF-8CA4-4D62-B159-BCF34EF61331}">
      <dgm:prSet/>
      <dgm:spPr/>
      <dgm:t>
        <a:bodyPr/>
        <a:lstStyle/>
        <a:p>
          <a:endParaRPr lang="ru-RU"/>
        </a:p>
      </dgm:t>
    </dgm:pt>
    <dgm:pt modelId="{FE48CF58-156B-42F8-B341-74646BCC56C2}" type="sibTrans" cxnId="{4B9072FF-8CA4-4D62-B159-BCF34EF61331}">
      <dgm:prSet/>
      <dgm:spPr/>
      <dgm:t>
        <a:bodyPr/>
        <a:lstStyle/>
        <a:p>
          <a:endParaRPr lang="ru-RU"/>
        </a:p>
      </dgm:t>
    </dgm:pt>
    <dgm:pt modelId="{62F42F24-C1FA-4988-B19B-469682F43FCF}" type="pres">
      <dgm:prSet presAssocID="{6DF97E93-C2F4-4C29-812E-D218B54026B6}" presName="Name0" presStyleCnt="0">
        <dgm:presLayoutVars>
          <dgm:dir/>
          <dgm:animLvl val="lvl"/>
          <dgm:resizeHandles val="exact"/>
        </dgm:presLayoutVars>
      </dgm:prSet>
      <dgm:spPr/>
    </dgm:pt>
    <dgm:pt modelId="{B46ECC79-53E5-4862-B8ED-06C638BC2F57}" type="pres">
      <dgm:prSet presAssocID="{9B51F9AE-E7B3-49C4-B506-E149BFD4A9A7}" presName="Name8" presStyleCnt="0"/>
      <dgm:spPr/>
    </dgm:pt>
    <dgm:pt modelId="{74328542-0786-419E-AB24-D761A2782D72}" type="pres">
      <dgm:prSet presAssocID="{9B51F9AE-E7B3-49C4-B506-E149BFD4A9A7}" presName="level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9F895C-5A24-4811-8078-650421434ABA}" type="pres">
      <dgm:prSet presAssocID="{9B51F9AE-E7B3-49C4-B506-E149BFD4A9A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CE72F-5A5A-41C0-8222-4AEA5DAF6B52}" type="pres">
      <dgm:prSet presAssocID="{9EAC899F-36FF-4882-8D27-B3D8ED6BF706}" presName="Name8" presStyleCnt="0"/>
      <dgm:spPr/>
    </dgm:pt>
    <dgm:pt modelId="{3BCB056B-005E-44F6-AE6C-E11E8856290E}" type="pres">
      <dgm:prSet presAssocID="{9EAC899F-36FF-4882-8D27-B3D8ED6BF706}" presName="level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F811D6-9F8B-447F-AF35-DAB3508AC6E2}" type="pres">
      <dgm:prSet presAssocID="{9EAC899F-36FF-4882-8D27-B3D8ED6BF70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E4F4B5-2FC7-4A19-A685-C09A739EE5A5}" type="pres">
      <dgm:prSet presAssocID="{6D67868B-87F8-410C-8025-36588CDAFCD3}" presName="Name8" presStyleCnt="0"/>
      <dgm:spPr/>
    </dgm:pt>
    <dgm:pt modelId="{1BDC82D2-22AB-4387-995C-56FCB5934CC1}" type="pres">
      <dgm:prSet presAssocID="{6D67868B-87F8-410C-8025-36588CDAFCD3}" presName="level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AAA557A-BC17-4A76-BE9B-51F1AF8F59F3}" type="pres">
      <dgm:prSet presAssocID="{6D67868B-87F8-410C-8025-36588CDAFCD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BD5095-8062-4C9C-B733-731E4F18A1EF}" type="pres">
      <dgm:prSet presAssocID="{C8404794-4893-4D4B-9C09-C422ADC1CA1E}" presName="Name8" presStyleCnt="0"/>
      <dgm:spPr/>
    </dgm:pt>
    <dgm:pt modelId="{74DA0F79-163A-4E00-A315-4FF7ECA47ACB}" type="pres">
      <dgm:prSet presAssocID="{C8404794-4893-4D4B-9C09-C422ADC1CA1E}" presName="level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85138B-1746-4930-8F56-8AA7BB6BA697}" type="pres">
      <dgm:prSet presAssocID="{C8404794-4893-4D4B-9C09-C422ADC1CA1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7A12B4-CF39-40FD-A85E-D45CF0F663E3}" type="pres">
      <dgm:prSet presAssocID="{657FCA18-6BA2-48C8-8E05-25B8867D4109}" presName="Name8" presStyleCnt="0"/>
      <dgm:spPr/>
    </dgm:pt>
    <dgm:pt modelId="{2B4A01AA-5C05-4865-8BE5-8DD4BF4D897A}" type="pres">
      <dgm:prSet presAssocID="{657FCA18-6BA2-48C8-8E05-25B8867D4109}" presName="level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F7C4BF-A80E-4AF8-8FD8-6816AF197605}" type="pres">
      <dgm:prSet presAssocID="{657FCA18-6BA2-48C8-8E05-25B8867D4109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02997DA-23A8-40D2-9A75-C0BD70396065}" type="presOf" srcId="{6D67868B-87F8-410C-8025-36588CDAFCD3}" destId="{1BDC82D2-22AB-4387-995C-56FCB5934CC1}" srcOrd="0" destOrd="0" presId="urn:microsoft.com/office/officeart/2005/8/layout/pyramid1"/>
    <dgm:cxn modelId="{4B9072FF-8CA4-4D62-B159-BCF34EF61331}" srcId="{6DF97E93-C2F4-4C29-812E-D218B54026B6}" destId="{657FCA18-6BA2-48C8-8E05-25B8867D4109}" srcOrd="4" destOrd="0" parTransId="{589320EA-9956-41A6-B0A5-ED730C7C919F}" sibTransId="{FE48CF58-156B-42F8-B341-74646BCC56C2}"/>
    <dgm:cxn modelId="{A5B8790C-734E-4E78-94A0-D8BB95570E7B}" type="presOf" srcId="{9EAC899F-36FF-4882-8D27-B3D8ED6BF706}" destId="{3BCB056B-005E-44F6-AE6C-E11E8856290E}" srcOrd="0" destOrd="0" presId="urn:microsoft.com/office/officeart/2005/8/layout/pyramid1"/>
    <dgm:cxn modelId="{960DDAFF-30CE-4523-A464-DC7B05FA6601}" srcId="{6DF97E93-C2F4-4C29-812E-D218B54026B6}" destId="{9EAC899F-36FF-4882-8D27-B3D8ED6BF706}" srcOrd="1" destOrd="0" parTransId="{98E0772F-0FAC-4DCC-A604-9353592B6816}" sibTransId="{C1F13083-4631-4B0C-9E4E-71D6BFAA46C0}"/>
    <dgm:cxn modelId="{46898E56-2694-49CD-93E3-97FB7677E262}" type="presOf" srcId="{657FCA18-6BA2-48C8-8E05-25B8867D4109}" destId="{2B4A01AA-5C05-4865-8BE5-8DD4BF4D897A}" srcOrd="0" destOrd="0" presId="urn:microsoft.com/office/officeart/2005/8/layout/pyramid1"/>
    <dgm:cxn modelId="{479567E3-F2FA-45CC-9ADC-7C46E6AD3D1E}" srcId="{6DF97E93-C2F4-4C29-812E-D218B54026B6}" destId="{C8404794-4893-4D4B-9C09-C422ADC1CA1E}" srcOrd="3" destOrd="0" parTransId="{420117F0-F8EB-4E1E-A59F-2697FDA3E1C9}" sibTransId="{407554F7-F394-4EC8-A58C-7832DC724541}"/>
    <dgm:cxn modelId="{A6E205E3-0163-4A29-959D-AC20F2D2358D}" type="presOf" srcId="{9B51F9AE-E7B3-49C4-B506-E149BFD4A9A7}" destId="{74328542-0786-419E-AB24-D761A2782D72}" srcOrd="0" destOrd="0" presId="urn:microsoft.com/office/officeart/2005/8/layout/pyramid1"/>
    <dgm:cxn modelId="{86E6D216-ECD7-4A21-A1A3-84777C3C665D}" type="presOf" srcId="{C8404794-4893-4D4B-9C09-C422ADC1CA1E}" destId="{6785138B-1746-4930-8F56-8AA7BB6BA697}" srcOrd="1" destOrd="0" presId="urn:microsoft.com/office/officeart/2005/8/layout/pyramid1"/>
    <dgm:cxn modelId="{B9347BEE-D992-4BD6-AF79-6EC10D2A60EF}" type="presOf" srcId="{657FCA18-6BA2-48C8-8E05-25B8867D4109}" destId="{B8F7C4BF-A80E-4AF8-8FD8-6816AF197605}" srcOrd="1" destOrd="0" presId="urn:microsoft.com/office/officeart/2005/8/layout/pyramid1"/>
    <dgm:cxn modelId="{476D04F1-EE6A-4B0A-A545-42B96C43D67D}" type="presOf" srcId="{6D67868B-87F8-410C-8025-36588CDAFCD3}" destId="{2AAA557A-BC17-4A76-BE9B-51F1AF8F59F3}" srcOrd="1" destOrd="0" presId="urn:microsoft.com/office/officeart/2005/8/layout/pyramid1"/>
    <dgm:cxn modelId="{0719D913-F0B0-4033-B6F3-8DCF818166A4}" srcId="{6DF97E93-C2F4-4C29-812E-D218B54026B6}" destId="{9B51F9AE-E7B3-49C4-B506-E149BFD4A9A7}" srcOrd="0" destOrd="0" parTransId="{8859FE94-F569-42D1-BECA-67F1C2EE25E3}" sibTransId="{AD0487F9-289B-4C19-91B2-7E370F58E772}"/>
    <dgm:cxn modelId="{FA4739AB-62E2-45AA-A095-30272647D13D}" type="presOf" srcId="{9B51F9AE-E7B3-49C4-B506-E149BFD4A9A7}" destId="{CD9F895C-5A24-4811-8078-650421434ABA}" srcOrd="1" destOrd="0" presId="urn:microsoft.com/office/officeart/2005/8/layout/pyramid1"/>
    <dgm:cxn modelId="{0F421BBB-232D-4641-B553-CFC26E0A93DF}" srcId="{6DF97E93-C2F4-4C29-812E-D218B54026B6}" destId="{6D67868B-87F8-410C-8025-36588CDAFCD3}" srcOrd="2" destOrd="0" parTransId="{7E3AB428-915F-403E-8C54-8E985DD33DCB}" sibTransId="{103C5F5F-EAA1-4A67-B595-798BEF457D00}"/>
    <dgm:cxn modelId="{13BFE173-F072-4170-9FE4-8E967DE06843}" type="presOf" srcId="{6DF97E93-C2F4-4C29-812E-D218B54026B6}" destId="{62F42F24-C1FA-4988-B19B-469682F43FCF}" srcOrd="0" destOrd="0" presId="urn:microsoft.com/office/officeart/2005/8/layout/pyramid1"/>
    <dgm:cxn modelId="{1AA8C1F6-8B22-4BDF-B8EA-F87E0976AEBE}" type="presOf" srcId="{9EAC899F-36FF-4882-8D27-B3D8ED6BF706}" destId="{B3F811D6-9F8B-447F-AF35-DAB3508AC6E2}" srcOrd="1" destOrd="0" presId="urn:microsoft.com/office/officeart/2005/8/layout/pyramid1"/>
    <dgm:cxn modelId="{6C55CE93-5F7E-44EA-B89E-5C3B90E34F61}" type="presOf" srcId="{C8404794-4893-4D4B-9C09-C422ADC1CA1E}" destId="{74DA0F79-163A-4E00-A315-4FF7ECA47ACB}" srcOrd="0" destOrd="0" presId="urn:microsoft.com/office/officeart/2005/8/layout/pyramid1"/>
    <dgm:cxn modelId="{49099BCA-6D47-4A48-8CE2-A2B67246C8CE}" type="presParOf" srcId="{62F42F24-C1FA-4988-B19B-469682F43FCF}" destId="{B46ECC79-53E5-4862-B8ED-06C638BC2F57}" srcOrd="0" destOrd="0" presId="urn:microsoft.com/office/officeart/2005/8/layout/pyramid1"/>
    <dgm:cxn modelId="{B7F89653-A8E0-4A90-B83F-6A5FD972E34F}" type="presParOf" srcId="{B46ECC79-53E5-4862-B8ED-06C638BC2F57}" destId="{74328542-0786-419E-AB24-D761A2782D72}" srcOrd="0" destOrd="0" presId="urn:microsoft.com/office/officeart/2005/8/layout/pyramid1"/>
    <dgm:cxn modelId="{5E84E12A-A537-441A-AC1F-DB00C8067F09}" type="presParOf" srcId="{B46ECC79-53E5-4862-B8ED-06C638BC2F57}" destId="{CD9F895C-5A24-4811-8078-650421434ABA}" srcOrd="1" destOrd="0" presId="urn:microsoft.com/office/officeart/2005/8/layout/pyramid1"/>
    <dgm:cxn modelId="{0D6F018D-52C2-493A-9880-742F4BC4F7B6}" type="presParOf" srcId="{62F42F24-C1FA-4988-B19B-469682F43FCF}" destId="{3FDCE72F-5A5A-41C0-8222-4AEA5DAF6B52}" srcOrd="1" destOrd="0" presId="urn:microsoft.com/office/officeart/2005/8/layout/pyramid1"/>
    <dgm:cxn modelId="{DE3922FF-1A39-41BC-BB63-FF4730B8BF03}" type="presParOf" srcId="{3FDCE72F-5A5A-41C0-8222-4AEA5DAF6B52}" destId="{3BCB056B-005E-44F6-AE6C-E11E8856290E}" srcOrd="0" destOrd="0" presId="urn:microsoft.com/office/officeart/2005/8/layout/pyramid1"/>
    <dgm:cxn modelId="{99841FE6-B6C2-4114-A99C-8FE955270FCB}" type="presParOf" srcId="{3FDCE72F-5A5A-41C0-8222-4AEA5DAF6B52}" destId="{B3F811D6-9F8B-447F-AF35-DAB3508AC6E2}" srcOrd="1" destOrd="0" presId="urn:microsoft.com/office/officeart/2005/8/layout/pyramid1"/>
    <dgm:cxn modelId="{2B1EC8A5-0815-47B4-B4D4-816A53474EEB}" type="presParOf" srcId="{62F42F24-C1FA-4988-B19B-469682F43FCF}" destId="{B8E4F4B5-2FC7-4A19-A685-C09A739EE5A5}" srcOrd="2" destOrd="0" presId="urn:microsoft.com/office/officeart/2005/8/layout/pyramid1"/>
    <dgm:cxn modelId="{F50235C4-EEDD-4BFD-90D2-D4EDDE86FCB0}" type="presParOf" srcId="{B8E4F4B5-2FC7-4A19-A685-C09A739EE5A5}" destId="{1BDC82D2-22AB-4387-995C-56FCB5934CC1}" srcOrd="0" destOrd="0" presId="urn:microsoft.com/office/officeart/2005/8/layout/pyramid1"/>
    <dgm:cxn modelId="{0F4D39B4-E8F1-4FB1-ADC7-1FDAC5134586}" type="presParOf" srcId="{B8E4F4B5-2FC7-4A19-A685-C09A739EE5A5}" destId="{2AAA557A-BC17-4A76-BE9B-51F1AF8F59F3}" srcOrd="1" destOrd="0" presId="urn:microsoft.com/office/officeart/2005/8/layout/pyramid1"/>
    <dgm:cxn modelId="{C45F582F-5226-4CA6-BDDC-3B594007F22D}" type="presParOf" srcId="{62F42F24-C1FA-4988-B19B-469682F43FCF}" destId="{80BD5095-8062-4C9C-B733-731E4F18A1EF}" srcOrd="3" destOrd="0" presId="urn:microsoft.com/office/officeart/2005/8/layout/pyramid1"/>
    <dgm:cxn modelId="{341F0475-DC88-42F8-9083-3D72B4B21035}" type="presParOf" srcId="{80BD5095-8062-4C9C-B733-731E4F18A1EF}" destId="{74DA0F79-163A-4E00-A315-4FF7ECA47ACB}" srcOrd="0" destOrd="0" presId="urn:microsoft.com/office/officeart/2005/8/layout/pyramid1"/>
    <dgm:cxn modelId="{2335078F-62D0-4C24-90ED-DA8C5AF022E5}" type="presParOf" srcId="{80BD5095-8062-4C9C-B733-731E4F18A1EF}" destId="{6785138B-1746-4930-8F56-8AA7BB6BA697}" srcOrd="1" destOrd="0" presId="urn:microsoft.com/office/officeart/2005/8/layout/pyramid1"/>
    <dgm:cxn modelId="{564BA4CB-82EA-4CBC-82AA-4960D43CBFD0}" type="presParOf" srcId="{62F42F24-C1FA-4988-B19B-469682F43FCF}" destId="{127A12B4-CF39-40FD-A85E-D45CF0F663E3}" srcOrd="4" destOrd="0" presId="urn:microsoft.com/office/officeart/2005/8/layout/pyramid1"/>
    <dgm:cxn modelId="{B3ED9E2E-05A0-48D0-B6CB-8F5BC76A6CEC}" type="presParOf" srcId="{127A12B4-CF39-40FD-A85E-D45CF0F663E3}" destId="{2B4A01AA-5C05-4865-8BE5-8DD4BF4D897A}" srcOrd="0" destOrd="0" presId="urn:microsoft.com/office/officeart/2005/8/layout/pyramid1"/>
    <dgm:cxn modelId="{7E0D5F43-865D-4BC1-8D39-D4240067202A}" type="presParOf" srcId="{127A12B4-CF39-40FD-A85E-D45CF0F663E3}" destId="{B8F7C4BF-A80E-4AF8-8FD8-6816AF197605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328542-0786-419E-AB24-D761A2782D72}">
      <dsp:nvSpPr>
        <dsp:cNvPr id="0" name=""/>
        <dsp:cNvSpPr/>
      </dsp:nvSpPr>
      <dsp:spPr>
        <a:xfrm>
          <a:off x="3438524" y="0"/>
          <a:ext cx="1719262" cy="1051559"/>
        </a:xfrm>
        <a:prstGeom prst="trapezoid">
          <a:avLst>
            <a:gd name="adj" fmla="val 81748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Подведение итогов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38524" y="0"/>
        <a:ext cx="1719262" cy="1051559"/>
      </dsp:txXfrm>
    </dsp:sp>
    <dsp:sp modelId="{3BCB056B-005E-44F6-AE6C-E11E8856290E}">
      <dsp:nvSpPr>
        <dsp:cNvPr id="0" name=""/>
        <dsp:cNvSpPr/>
      </dsp:nvSpPr>
      <dsp:spPr>
        <a:xfrm>
          <a:off x="2578893" y="1051559"/>
          <a:ext cx="3438524" cy="1051559"/>
        </a:xfrm>
        <a:prstGeom prst="trapezoid">
          <a:avLst>
            <a:gd name="adj" fmla="val 81748"/>
          </a:avLst>
        </a:prstGeom>
        <a:solidFill>
          <a:schemeClr val="accent2">
            <a:hueOff val="-741071"/>
            <a:satOff val="3550"/>
            <a:lumOff val="3284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Презентация проекта</a:t>
          </a:r>
          <a:endParaRPr lang="ru-RU" sz="2800" kern="1200" dirty="0"/>
        </a:p>
      </dsp:txBody>
      <dsp:txXfrm>
        <a:off x="3180635" y="1051559"/>
        <a:ext cx="2235041" cy="1051559"/>
      </dsp:txXfrm>
    </dsp:sp>
    <dsp:sp modelId="{1BDC82D2-22AB-4387-995C-56FCB5934CC1}">
      <dsp:nvSpPr>
        <dsp:cNvPr id="0" name=""/>
        <dsp:cNvSpPr/>
      </dsp:nvSpPr>
      <dsp:spPr>
        <a:xfrm>
          <a:off x="1719262" y="2103119"/>
          <a:ext cx="5157787" cy="1051559"/>
        </a:xfrm>
        <a:prstGeom prst="trapezoid">
          <a:avLst>
            <a:gd name="adj" fmla="val 81748"/>
          </a:avLst>
        </a:prstGeom>
        <a:solidFill>
          <a:schemeClr val="accent2">
            <a:hueOff val="-1482143"/>
            <a:satOff val="7100"/>
            <a:lumOff val="6569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Реализация проекта</a:t>
          </a:r>
          <a:endParaRPr lang="ru-RU" sz="2800" kern="1200" dirty="0"/>
        </a:p>
      </dsp:txBody>
      <dsp:txXfrm>
        <a:off x="2621875" y="2103119"/>
        <a:ext cx="3352561" cy="1051559"/>
      </dsp:txXfrm>
    </dsp:sp>
    <dsp:sp modelId="{74DA0F79-163A-4E00-A315-4FF7ECA47ACB}">
      <dsp:nvSpPr>
        <dsp:cNvPr id="0" name=""/>
        <dsp:cNvSpPr/>
      </dsp:nvSpPr>
      <dsp:spPr>
        <a:xfrm>
          <a:off x="859631" y="3154679"/>
          <a:ext cx="6877049" cy="1051559"/>
        </a:xfrm>
        <a:prstGeom prst="trapezoid">
          <a:avLst>
            <a:gd name="adj" fmla="val 81748"/>
          </a:avLst>
        </a:prstGeom>
        <a:solidFill>
          <a:schemeClr val="accent2">
            <a:hueOff val="-2223214"/>
            <a:satOff val="10650"/>
            <a:lumOff val="985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Планирование деятельности</a:t>
          </a:r>
          <a:endParaRPr lang="ru-RU" sz="2800" kern="1200" dirty="0"/>
        </a:p>
      </dsp:txBody>
      <dsp:txXfrm>
        <a:off x="2063114" y="3154679"/>
        <a:ext cx="4470082" cy="1051559"/>
      </dsp:txXfrm>
    </dsp:sp>
    <dsp:sp modelId="{2B4A01AA-5C05-4865-8BE5-8DD4BF4D897A}">
      <dsp:nvSpPr>
        <dsp:cNvPr id="0" name=""/>
        <dsp:cNvSpPr/>
      </dsp:nvSpPr>
      <dsp:spPr>
        <a:xfrm>
          <a:off x="0" y="4206239"/>
          <a:ext cx="8596312" cy="1051559"/>
        </a:xfrm>
        <a:prstGeom prst="trapezoid">
          <a:avLst>
            <a:gd name="adj" fmla="val 81748"/>
          </a:avLst>
        </a:prstGeom>
        <a:solidFill>
          <a:schemeClr val="accent2">
            <a:hueOff val="-2964286"/>
            <a:satOff val="14200"/>
            <a:lumOff val="13137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Подготовительный</a:t>
          </a:r>
          <a:endParaRPr lang="ru-RU" sz="2800" kern="1200" dirty="0"/>
        </a:p>
      </dsp:txBody>
      <dsp:txXfrm>
        <a:off x="1504354" y="4206239"/>
        <a:ext cx="5587602" cy="10515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4332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786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31332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4247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4365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9484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7898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343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9615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262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857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135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907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600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635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0440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16D0A-FED0-4895-892D-0600FEAFC2E2}" type="datetimeFigureOut">
              <a:rPr lang="ru-RU" smtClean="0"/>
              <a:t>05.02.2020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AC72CC-C985-4A1C-817D-4C603EE153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009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5308" y="294482"/>
            <a:ext cx="9880242" cy="499983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Познавательно-исследовательский проект с детьми по экологии </a:t>
            </a:r>
            <a:br>
              <a:rPr lang="ru-RU" sz="4800" dirty="0" smtClean="0"/>
            </a:br>
            <a:r>
              <a:rPr lang="ru-RU" sz="4800" dirty="0" smtClean="0"/>
              <a:t>«Юные метеорологи»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13550" y="6122194"/>
            <a:ext cx="5761148" cy="735806"/>
          </a:xfrm>
        </p:spPr>
        <p:txBody>
          <a:bodyPr>
            <a:normAutofit/>
          </a:bodyPr>
          <a:lstStyle/>
          <a:p>
            <a:r>
              <a:rPr lang="ru-RU" dirty="0" smtClean="0"/>
              <a:t>Подготовила: воспитатель Шаламова О.Ю.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341550" y="294482"/>
            <a:ext cx="9144000" cy="8278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МБДОУ ПГО «Пышминский детский сад №3»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770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818" y="168536"/>
            <a:ext cx="4883727" cy="65252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97" y="168537"/>
            <a:ext cx="4883727" cy="652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27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89" y="1227570"/>
            <a:ext cx="6419273" cy="481445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736" y="890442"/>
            <a:ext cx="4116532" cy="5488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9679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91" y="339797"/>
            <a:ext cx="5855399" cy="439155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7563" y="1722707"/>
            <a:ext cx="6082912" cy="456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4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6045438" cy="4530436"/>
          </a:xfrm>
        </p:spPr>
      </p:pic>
      <p:pic>
        <p:nvPicPr>
          <p:cNvPr id="5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2772" y="1213463"/>
            <a:ext cx="4056083" cy="54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47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425" y="1148305"/>
            <a:ext cx="4116725" cy="548896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5815" y="128788"/>
            <a:ext cx="3779389" cy="503918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04" y="1854558"/>
            <a:ext cx="3587035" cy="478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10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620" y="509997"/>
            <a:ext cx="4284102" cy="57121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673" y="1510146"/>
            <a:ext cx="5892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74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228" y="360219"/>
            <a:ext cx="8179354" cy="6134516"/>
          </a:xfrm>
        </p:spPr>
      </p:pic>
    </p:spTree>
    <p:extLst>
      <p:ext uri="{BB962C8B-B14F-4D97-AF65-F5344CB8AC3E}">
        <p14:creationId xmlns:p14="http://schemas.microsoft.com/office/powerpoint/2010/main" val="4126050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120" y="609600"/>
            <a:ext cx="9780578" cy="1320800"/>
          </a:xfrm>
        </p:spPr>
        <p:txBody>
          <a:bodyPr/>
          <a:lstStyle/>
          <a:p>
            <a:r>
              <a:rPr lang="ru-RU" dirty="0" smtClean="0"/>
              <a:t>Работа в дневнике наблюдений за погодой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4755" r="45165" b="22920"/>
          <a:stretch/>
        </p:blipFill>
        <p:spPr>
          <a:xfrm>
            <a:off x="381121" y="1489877"/>
            <a:ext cx="3997696" cy="5086157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93" t="8162" b="11737"/>
          <a:stretch/>
        </p:blipFill>
        <p:spPr>
          <a:xfrm>
            <a:off x="5705341" y="1489877"/>
            <a:ext cx="4314690" cy="513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08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"/>
          <a:stretch/>
        </p:blipFill>
        <p:spPr>
          <a:xfrm>
            <a:off x="356512" y="2499592"/>
            <a:ext cx="3408218" cy="4150510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730" y="1374918"/>
            <a:ext cx="3541569" cy="47220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5368" y="1537853"/>
            <a:ext cx="3990110" cy="5320147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120" y="609600"/>
            <a:ext cx="9780578" cy="1320800"/>
          </a:xfrm>
        </p:spPr>
        <p:txBody>
          <a:bodyPr/>
          <a:lstStyle/>
          <a:p>
            <a:pPr algn="ctr"/>
            <a:r>
              <a:rPr lang="ru-RU" dirty="0" smtClean="0"/>
              <a:t>Эксперимент с шишкой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9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Эксперимент «Облако в банке»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1706959"/>
            <a:ext cx="4845956" cy="362689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7" b="7060"/>
          <a:stretch/>
        </p:blipFill>
        <p:spPr>
          <a:xfrm>
            <a:off x="7019979" y="1706959"/>
            <a:ext cx="4892980" cy="32286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66" y="3648202"/>
            <a:ext cx="4288666" cy="3209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6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9705" y="838787"/>
            <a:ext cx="3973696" cy="437745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Тип проекта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познавательно-исследовательский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подготовительной группы детского сада, воспитатели, родители.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 реализации проекта: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долгосрочный.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проекта: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старшего дошкольного возраста элементарному фиксированию и прогнозированию состояния погоды. 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5680" y="838787"/>
            <a:ext cx="6778708" cy="508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58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7796" y="209009"/>
            <a:ext cx="8596668" cy="57525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Эксперимент «Бумага и солнце»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98" y="826295"/>
            <a:ext cx="4803870" cy="36029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9455" y="3325092"/>
            <a:ext cx="4996872" cy="37476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550" y="2360612"/>
            <a:ext cx="3186546" cy="42487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4098" y="747654"/>
            <a:ext cx="2903080" cy="3870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72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577" y="260642"/>
            <a:ext cx="9802565" cy="1051774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соотношение динамики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уровня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сформированности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познавательно-исследовательской деятельности старших дошкольников .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Автор диагностики 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А.И. Савенков.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93316319"/>
              </p:ext>
            </p:extLst>
          </p:nvPr>
        </p:nvGraphicFramePr>
        <p:xfrm>
          <a:off x="648834" y="1851495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05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1318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ормативно-правовые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00011"/>
            <a:ext cx="8596668" cy="4341351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РФ от 29 декабря 2012 г. 273-ФЗ «Об образовании в Российской Федерации»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Российской Федерации. М., 1996. - 80 с.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дошкольного образования утвержден приказом от 17 октября 2013 года №1155 (зарегистрирован Минюстом России 14.11.2013 г. №30384)</a:t>
            </a:r>
          </a:p>
          <a:p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СанПин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2.4.1.3049-13 «Санитарно-эпидемиологические требования к устройству, содержанию и организации режима работы дошкольных образовательных организаций»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152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01014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спользуемая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литература: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10614"/>
            <a:ext cx="9381066" cy="543488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Иванова А.И. Экологические наблюдения и эксперименты в детском саду. Методическое пособие. - М.: ТЦ Сфера, 2009. - 56 с.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Маханева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Д. Экология в детском саду и начальной школе. Методическое пособие. - М.: ТЦ Сфера, 2010.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МарудоваЕ.В.Ознакомление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дошкольников с окружающим миром. Экспериментирование. СПб.:Детство-пресс,2010.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Николаева С.Н. Методика экологического воспитания дошкольников.– М.: Мозаика-Синтез, 2011.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А. Рыжова «Экологическое воспитание в детском саду» 2014 г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1349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2348" y="2477037"/>
            <a:ext cx="8596668" cy="1320800"/>
          </a:xfrm>
        </p:spPr>
        <p:txBody>
          <a:bodyPr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30293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932" y="341970"/>
            <a:ext cx="11574966" cy="1320800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9932" y="341970"/>
            <a:ext cx="11574965" cy="629065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400" b="1" u="sng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экологическое мышление в процессе проведения элементарных опытов.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понимание взаимосвязи мира растений от природных факторов.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знания о растениях, помогающих человеку определять погоду.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приборами-помощниками, использовать их для определения состояния погоды и прогнозирования.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навыки применения знаний на практике.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Познакомить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профессией метеоролога.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представление детей о значении погоды в жизни человека, растительного и животного мира.</a:t>
            </a:r>
          </a:p>
          <a:p>
            <a:pPr lvl="0" algn="just">
              <a:lnSpc>
                <a:spcPct val="120000"/>
              </a:lnSpc>
              <a:tabLst>
                <a:tab pos="457200" algn="l"/>
              </a:tabLst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Стимулировать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познавательную активность детей, создавая условия для исследовательской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7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5809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6279048"/>
              </p:ext>
            </p:extLst>
          </p:nvPr>
        </p:nvGraphicFramePr>
        <p:xfrm>
          <a:off x="677863" y="1267691"/>
          <a:ext cx="8596312" cy="5257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61599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156" y="257578"/>
            <a:ext cx="8460120" cy="6345090"/>
          </a:xfrm>
        </p:spPr>
      </p:pic>
    </p:spTree>
    <p:extLst>
      <p:ext uri="{BB962C8B-B14F-4D97-AF65-F5344CB8AC3E}">
        <p14:creationId xmlns:p14="http://schemas.microsoft.com/office/powerpoint/2010/main" val="213069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Описание: C:\Users\Semiy\Desktop\Фото метиоплощадка\IMG_20190815_161239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1" y="267319"/>
            <a:ext cx="3526912" cy="447271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Описание: C:\Users\Semiy\Desktop\Фото метиоплощадка\IMG_20190815_161230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237" y="2188990"/>
            <a:ext cx="3574074" cy="4573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Описание: C:\Users\Semiy\Desktop\Фото метиоплощадка\IMG_20190815_16120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354" y="425504"/>
            <a:ext cx="3665947" cy="46826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Объект 3" descr="Описание: C:\Users\Semiy\Desktop\Фото метиоплощадка\IMG_20190815_161211.jpg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372" y="2379077"/>
            <a:ext cx="3120886" cy="43838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7535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9" t="35036" r="50604" b="40176"/>
          <a:stretch/>
        </p:blipFill>
        <p:spPr>
          <a:xfrm>
            <a:off x="708337" y="206600"/>
            <a:ext cx="3723507" cy="314525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86" b="14383"/>
          <a:stretch/>
        </p:blipFill>
        <p:spPr>
          <a:xfrm>
            <a:off x="5267043" y="206600"/>
            <a:ext cx="3863930" cy="35255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09"/>
          <a:stretch/>
        </p:blipFill>
        <p:spPr>
          <a:xfrm>
            <a:off x="7199008" y="2781376"/>
            <a:ext cx="3590853" cy="383937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027" y="3155326"/>
            <a:ext cx="4620560" cy="346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67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958" y="284324"/>
            <a:ext cx="8501278" cy="6375959"/>
          </a:xfrm>
        </p:spPr>
      </p:pic>
    </p:spTree>
    <p:extLst>
      <p:ext uri="{BB962C8B-B14F-4D97-AF65-F5344CB8AC3E}">
        <p14:creationId xmlns:p14="http://schemas.microsoft.com/office/powerpoint/2010/main" val="42406465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09600"/>
            <a:ext cx="6182771" cy="462741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346" y="1270000"/>
            <a:ext cx="6902181" cy="516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7004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2940</TotalTime>
  <Words>327</Words>
  <Application>Microsoft Office PowerPoint</Application>
  <PresentationFormat>Широкоэкранный</PresentationFormat>
  <Paragraphs>38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Trebuchet MS</vt:lpstr>
      <vt:lpstr>Wingdings 3</vt:lpstr>
      <vt:lpstr>Аспект</vt:lpstr>
      <vt:lpstr>Познавательно-исследовательский проект с детьми по экологии  «Юные метеорологи»</vt:lpstr>
      <vt:lpstr>Тип проекта: познавательно-исследовательский. Участники проекта: дети подготовительной группы детского сада, воспитатели, родители. Срок реализации проекта: долгосрочный. Цель проекта: обучение детей старшего дошкольного возраста элементарному фиксированию и прогнозированию состояния погоды.     </vt:lpstr>
      <vt:lpstr>. </vt:lpstr>
      <vt:lpstr>план реализации проекта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дневнике наблюдений за погодой</vt:lpstr>
      <vt:lpstr>Эксперимент с шишкой</vt:lpstr>
      <vt:lpstr>Эксперимент «Облако в банке» </vt:lpstr>
      <vt:lpstr>Эксперимент «Бумага и солнце»</vt:lpstr>
      <vt:lpstr>соотношение динамики уровня сформированности познавательно-исследовательской деятельности старших дошкольников .  Автор диагностики  А.И. Савенков.</vt:lpstr>
      <vt:lpstr>нормативно-правовые документы</vt:lpstr>
      <vt:lpstr>используемая литература: </vt:lpstr>
      <vt:lpstr>Спасибо за внимание! 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Познавательное развитие детей в процессе работы на метеоплощадке детского сада</dc:title>
  <dc:creator>Михаил Шаламов</dc:creator>
  <cp:lastModifiedBy>Михаил Шаламов</cp:lastModifiedBy>
  <cp:revision>83</cp:revision>
  <dcterms:created xsi:type="dcterms:W3CDTF">2019-12-01T05:04:44Z</dcterms:created>
  <dcterms:modified xsi:type="dcterms:W3CDTF">2020-02-05T08:45:18Z</dcterms:modified>
</cp:coreProperties>
</file>