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2" r:id="rId2"/>
    <p:sldId id="273" r:id="rId3"/>
    <p:sldId id="275" r:id="rId4"/>
    <p:sldId id="274" r:id="rId5"/>
    <p:sldId id="262" r:id="rId6"/>
    <p:sldId id="276" r:id="rId7"/>
    <p:sldId id="267" r:id="rId8"/>
    <p:sldId id="277" r:id="rId9"/>
    <p:sldId id="271" r:id="rId10"/>
    <p:sldId id="268" r:id="rId11"/>
    <p:sldId id="313" r:id="rId12"/>
    <p:sldId id="269" r:id="rId13"/>
    <p:sldId id="278" r:id="rId14"/>
    <p:sldId id="279" r:id="rId15"/>
    <p:sldId id="280" r:id="rId16"/>
    <p:sldId id="284" r:id="rId17"/>
    <p:sldId id="314" r:id="rId18"/>
    <p:sldId id="281" r:id="rId19"/>
    <p:sldId id="285" r:id="rId20"/>
    <p:sldId id="282" r:id="rId21"/>
    <p:sldId id="286" r:id="rId22"/>
    <p:sldId id="287" r:id="rId23"/>
    <p:sldId id="288" r:id="rId24"/>
    <p:sldId id="289" r:id="rId25"/>
    <p:sldId id="290" r:id="rId26"/>
    <p:sldId id="264" r:id="rId27"/>
    <p:sldId id="291" r:id="rId28"/>
    <p:sldId id="265" r:id="rId29"/>
    <p:sldId id="283" r:id="rId30"/>
    <p:sldId id="270" r:id="rId31"/>
    <p:sldId id="292" r:id="rId32"/>
    <p:sldId id="315" r:id="rId33"/>
    <p:sldId id="298" r:id="rId34"/>
    <p:sldId id="293" r:id="rId35"/>
    <p:sldId id="299" r:id="rId36"/>
    <p:sldId id="300" r:id="rId37"/>
    <p:sldId id="294" r:id="rId38"/>
    <p:sldId id="295" r:id="rId39"/>
    <p:sldId id="301" r:id="rId40"/>
    <p:sldId id="302" r:id="rId41"/>
    <p:sldId id="304" r:id="rId42"/>
    <p:sldId id="303" r:id="rId43"/>
    <p:sldId id="305" r:id="rId44"/>
    <p:sldId id="306" r:id="rId45"/>
    <p:sldId id="307" r:id="rId46"/>
    <p:sldId id="308" r:id="rId47"/>
    <p:sldId id="296" r:id="rId48"/>
    <p:sldId id="310" r:id="rId49"/>
    <p:sldId id="297" r:id="rId50"/>
    <p:sldId id="266" r:id="rId51"/>
    <p:sldId id="309" r:id="rId52"/>
    <p:sldId id="311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5A00"/>
    <a:srgbClr val="A27B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3.jpe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3.jpe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4.jpeg"/><Relationship Id="rId4" Type="http://schemas.openxmlformats.org/officeDocument/2006/relationships/image" Target="../media/image29.jpeg"/><Relationship Id="rId9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3.jpe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61.jpeg"/><Relationship Id="rId5" Type="http://schemas.openxmlformats.org/officeDocument/2006/relationships/image" Target="../media/image30.jpeg"/><Relationship Id="rId10" Type="http://schemas.openxmlformats.org/officeDocument/2006/relationships/image" Target="../media/image34.jpeg"/><Relationship Id="rId4" Type="http://schemas.openxmlformats.org/officeDocument/2006/relationships/image" Target="../media/image29.jpeg"/><Relationship Id="rId9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3.jpeg"/><Relationship Id="rId7" Type="http://schemas.openxmlformats.org/officeDocument/2006/relationships/image" Target="../media/image32.jpeg"/><Relationship Id="rId12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4.jpeg"/><Relationship Id="rId5" Type="http://schemas.openxmlformats.org/officeDocument/2006/relationships/image" Target="../media/image30.jpeg"/><Relationship Id="rId10" Type="http://schemas.openxmlformats.org/officeDocument/2006/relationships/image" Target="../media/image74.jpeg"/><Relationship Id="rId4" Type="http://schemas.openxmlformats.org/officeDocument/2006/relationships/image" Target="../media/image29.jpeg"/><Relationship Id="rId9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61.jpeg"/><Relationship Id="rId3" Type="http://schemas.openxmlformats.org/officeDocument/2006/relationships/image" Target="../media/image13.jpeg"/><Relationship Id="rId7" Type="http://schemas.openxmlformats.org/officeDocument/2006/relationships/image" Target="../media/image32.jpeg"/><Relationship Id="rId12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74.jpeg"/><Relationship Id="rId5" Type="http://schemas.openxmlformats.org/officeDocument/2006/relationships/image" Target="../media/image30.jpeg"/><Relationship Id="rId10" Type="http://schemas.openxmlformats.org/officeDocument/2006/relationships/image" Target="../media/image78.jpeg"/><Relationship Id="rId4" Type="http://schemas.openxmlformats.org/officeDocument/2006/relationships/image" Target="../media/image29.jpeg"/><Relationship Id="rId9" Type="http://schemas.openxmlformats.org/officeDocument/2006/relationships/image" Target="../media/image4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428596" y="1071546"/>
            <a:ext cx="8288166" cy="232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Литературная викторина</a:t>
            </a:r>
          </a:p>
          <a:p>
            <a:pPr marL="0" marR="0" lvl="0" indent="1793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1793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5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«Карусель сказок</a:t>
            </a:r>
            <a:r>
              <a:rPr kumimoji="0" lang="ru-RU" sz="55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55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3571868" y="5429264"/>
            <a:ext cx="527131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одготовила Вишнякова Ольга Петровна,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учитель-дефектолог КОУ ВО "Павловская школа-интернат № 1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обучающихся с ограниченными возможностями здоровья«</a:t>
            </a:r>
          </a:p>
          <a:p>
            <a:pPr marL="0" marR="0" lvl="0" indent="1793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2022-2023 учебный год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  <p:bldP spid="532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642938"/>
            <a:ext cx="87137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Сколько рыбок дала волку лиса?</a:t>
            </a:r>
            <a:endParaRPr lang="ru-RU" sz="3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714348" y="1428736"/>
            <a:ext cx="392909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  одну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  две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  ни одной</a:t>
            </a:r>
            <a:endParaRPr lang="ru-RU" sz="3500" b="1" dirty="0">
              <a:latin typeface="Georgia" pitchFamily="18" charset="0"/>
            </a:endParaRPr>
          </a:p>
        </p:txBody>
      </p:sp>
      <p:pic>
        <p:nvPicPr>
          <p:cNvPr id="7" name="Picture 10" descr="Читать сказку Лиса и волк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375422"/>
            <a:ext cx="5429288" cy="305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30213" y="357188"/>
            <a:ext cx="87137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Georgia" pitchFamily="18" charset="0"/>
              </a:rPr>
              <a:t>Инсценировка </a:t>
            </a:r>
            <a:endParaRPr lang="ru-RU" sz="35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6" name="Picture 10" descr="Читать сказку Лиса и волк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857364"/>
            <a:ext cx="736605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30213" y="357188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Назовите место зимней </a:t>
            </a:r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рыбалки волка. </a:t>
            </a:r>
            <a:endParaRPr lang="ru-RU" sz="3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28662" y="2000240"/>
            <a:ext cx="2919389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прорубь 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озеро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река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7" name="Picture 16" descr="Рисунок сказки Волк и Лиса - картинка № 13526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571876"/>
            <a:ext cx="495303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30213" y="357188"/>
            <a:ext cx="87137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Как долго рыбачил волк?</a:t>
            </a:r>
            <a:endParaRPr lang="ru-RU" sz="3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14414" y="1214422"/>
            <a:ext cx="333456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два часа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весь день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всю ночь 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8" name="Picture 14" descr="Лисичка-сестричка и волк.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429000"/>
            <a:ext cx="5214945" cy="293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30213" y="500063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Чем измазалась лиса,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чтобы обмануть волка?</a:t>
            </a: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571472" y="2000240"/>
            <a:ext cx="442753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квашнёй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вареньем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сметаной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39938" name="Picture 2" descr="https://papik.pro/izobr/uploads/posts/2023-02/medium/1677338492_papik-pro-p-illyustratsii-k-skazke-lisichka-sestrichka-48.jpg"/>
          <p:cNvPicPr>
            <a:picLocks noChangeAspect="1" noChangeArrowheads="1"/>
          </p:cNvPicPr>
          <p:nvPr/>
        </p:nvPicPr>
        <p:blipFill>
          <a:blip r:embed="rId3"/>
          <a:srcRect l="551" r="14011"/>
          <a:stretch>
            <a:fillRect/>
          </a:stretch>
        </p:blipFill>
        <p:spPr bwMode="auto">
          <a:xfrm>
            <a:off x="4786314" y="3071810"/>
            <a:ext cx="4008862" cy="2643206"/>
          </a:xfrm>
          <a:prstGeom prst="rect">
            <a:avLst/>
          </a:prstGeom>
          <a:noFill/>
        </p:spPr>
      </p:pic>
      <p:pic>
        <p:nvPicPr>
          <p:cNvPr id="9" name="Picture 2" descr="Русская народная сказка &amp;quot;Лиса и волк&amp;quot; - презентация онлайн."/>
          <p:cNvPicPr>
            <a:picLocks noChangeAspect="1" noChangeArrowheads="1"/>
          </p:cNvPicPr>
          <p:nvPr/>
        </p:nvPicPr>
        <p:blipFill>
          <a:blip r:embed="rId4"/>
          <a:srcRect l="21077" t="2344" r="17447" b="3906"/>
          <a:stretch>
            <a:fillRect/>
          </a:stretch>
        </p:blipFill>
        <p:spPr bwMode="auto">
          <a:xfrm>
            <a:off x="4786314" y="2071678"/>
            <a:ext cx="4000528" cy="45720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30213" y="285728"/>
            <a:ext cx="8713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Что приговаривала лиса, </a:t>
            </a:r>
            <a:endParaRPr lang="ru-RU" sz="36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когда </a:t>
            </a:r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волк вёз её? </a:t>
            </a:r>
            <a:endParaRPr lang="ru-RU" sz="3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71472" y="1785926"/>
            <a:ext cx="650690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битый битого везёт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битый небитого везёт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небитый битого везёт 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7" name="Picture 2" descr="Картинка к сказке Лиса и Волк - картинка № 10421 Printonic.ru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786190"/>
            <a:ext cx="4572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2" descr="Оборудование: пиратские шляпы и... Цель: учить ориентироваться на местности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51141" cy="6858000"/>
          </a:xfrm>
          <a:prstGeom prst="rect">
            <a:avLst/>
          </a:prstGeom>
          <a:noFill/>
        </p:spPr>
      </p:pic>
      <p:pic>
        <p:nvPicPr>
          <p:cNvPr id="19458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1214422"/>
            <a:ext cx="1285853" cy="884888"/>
          </a:xfrm>
          <a:prstGeom prst="rect">
            <a:avLst/>
          </a:prstGeom>
          <a:noFill/>
        </p:spPr>
      </p:pic>
      <p:pic>
        <p:nvPicPr>
          <p:cNvPr id="19460" name="Picture 4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928670"/>
            <a:ext cx="1428729" cy="983212"/>
          </a:xfrm>
          <a:prstGeom prst="rect">
            <a:avLst/>
          </a:prstGeom>
          <a:noFill/>
        </p:spPr>
      </p:pic>
      <p:pic>
        <p:nvPicPr>
          <p:cNvPr id="19462" name="Picture 6" descr="Фон для презентации книга закрытая 29 фото.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928934"/>
            <a:ext cx="1285883" cy="1285884"/>
          </a:xfrm>
          <a:prstGeom prst="rect">
            <a:avLst/>
          </a:prstGeom>
          <a:noFill/>
        </p:spPr>
      </p:pic>
      <p:pic>
        <p:nvPicPr>
          <p:cNvPr id="19464" name="Picture 8" descr="ИРГА 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572008"/>
            <a:ext cx="1466836" cy="1289527"/>
          </a:xfrm>
          <a:prstGeom prst="rect">
            <a:avLst/>
          </a:prstGeom>
          <a:noFill/>
        </p:spPr>
      </p:pic>
      <p:pic>
        <p:nvPicPr>
          <p:cNvPr id="19468" name="Picture 12" descr="Волк и лиса в DiamondElectric - город Москва."/>
          <p:cNvPicPr>
            <a:picLocks noChangeAspect="1" noChangeArrowheads="1"/>
          </p:cNvPicPr>
          <p:nvPr/>
        </p:nvPicPr>
        <p:blipFill>
          <a:blip r:embed="rId8"/>
          <a:srcRect l="16406" t="2344" r="17968" b="8593"/>
          <a:stretch>
            <a:fillRect/>
          </a:stretch>
        </p:blipFill>
        <p:spPr bwMode="auto">
          <a:xfrm>
            <a:off x="4429124" y="214289"/>
            <a:ext cx="2214578" cy="3005499"/>
          </a:xfrm>
          <a:prstGeom prst="rect">
            <a:avLst/>
          </a:prstGeom>
          <a:noFill/>
        </p:spPr>
      </p:pic>
      <p:pic>
        <p:nvPicPr>
          <p:cNvPr id="8194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2600" y="2857496"/>
            <a:ext cx="861944" cy="9286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30213" y="357188"/>
            <a:ext cx="87137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Georgia" pitchFamily="18" charset="0"/>
              </a:rPr>
              <a:t>Инсценировка </a:t>
            </a:r>
            <a:endParaRPr lang="ru-RU" sz="35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36866" name="Picture 2" descr="https://avatars.mds.yandex.net/i?id=db9b05dc232b202841601bad2121ac86ab6b7920-8185142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85992"/>
            <a:ext cx="7493049" cy="4214842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0825" y="1142984"/>
            <a:ext cx="8893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dirty="0">
                <a:solidFill>
                  <a:srgbClr val="7030A0"/>
                </a:solidFill>
                <a:latin typeface="Arial Black" pitchFamily="34" charset="0"/>
              </a:rPr>
              <a:t>Снегурочка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2" descr="https://fsd.multiurok.ru/html/2022/05/22/s_628a706caf6c4/phpoYJ46y_Urovnevye-zadaniya-3-klass-Snegurochka_html_7904e8ac93962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71688"/>
            <a:ext cx="72644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500063"/>
            <a:ext cx="8893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dirty="0">
                <a:solidFill>
                  <a:srgbClr val="7030A0"/>
                </a:solidFill>
                <a:latin typeface="Arial Black" pitchFamily="34" charset="0"/>
              </a:rPr>
              <a:t>Снегурочка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71472" y="2000240"/>
            <a:ext cx="330891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из снега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из теста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из глины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из дерева</a:t>
            </a: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Из чего старик и старуха решили сделать себе дочку?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Picture 6" descr="https://ollforkids.ru/uploads/posts/2012-07/1342503914_snegurochk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85926"/>
            <a:ext cx="32512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428728" y="214290"/>
            <a:ext cx="677545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cs typeface="Arial" pitchFamily="34" charset="0"/>
              </a:rPr>
              <a:t>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сугроб – сугробы,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Снегурочка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пурга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прорубь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3500" b="1" i="1" dirty="0" smtClean="0">
                <a:solidFill>
                  <a:srgbClr val="002060"/>
                </a:solidFill>
                <a:latin typeface="Georgia" pitchFamily="18" charset="0"/>
              </a:rPr>
              <a:t>Наступила зима. 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3500" b="1" i="1" dirty="0" smtClean="0">
                <a:solidFill>
                  <a:srgbClr val="002060"/>
                </a:solidFill>
                <a:latin typeface="Georgia" pitchFamily="18" charset="0"/>
              </a:rPr>
              <a:t>Намела глубокие сугробы.</a:t>
            </a:r>
            <a:endParaRPr lang="ru-RU" sz="35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Picture 8" descr="Красивая снегурочка рисунок (67 фото) 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8750" r="20312"/>
          <a:stretch>
            <a:fillRect/>
          </a:stretch>
        </p:blipFill>
        <p:spPr bwMode="auto">
          <a:xfrm>
            <a:off x="428596" y="342516"/>
            <a:ext cx="1571636" cy="2579078"/>
          </a:xfrm>
          <a:prstGeom prst="rect">
            <a:avLst/>
          </a:prstGeom>
          <a:noFill/>
        </p:spPr>
      </p:pic>
      <p:pic>
        <p:nvPicPr>
          <p:cNvPr id="7" name="Picture 4" descr="Пурга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000240"/>
            <a:ext cx="2667018" cy="1500198"/>
          </a:xfrm>
          <a:prstGeom prst="rect">
            <a:avLst/>
          </a:prstGeom>
          <a:noFill/>
        </p:spPr>
      </p:pic>
      <p:pic>
        <p:nvPicPr>
          <p:cNvPr id="8" name="Picture 2" descr="С КРЕЩЕНИЕМ! 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1653" y="2643182"/>
            <a:ext cx="2418811" cy="1214446"/>
          </a:xfrm>
          <a:prstGeom prst="rect">
            <a:avLst/>
          </a:prstGeom>
          <a:noFill/>
        </p:spPr>
      </p:pic>
      <p:pic>
        <p:nvPicPr>
          <p:cNvPr id="9" name="Picture 6" descr="Сугробы лучшие обои для рабочего стола, фон, картинки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4857760"/>
            <a:ext cx="2837464" cy="1773415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 rot="5400000">
            <a:off x="3786182" y="928670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857884" y="928670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572000" y="1571612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5286380" y="2214554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4500562" y="2928934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4786314" y="3571876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643702" y="3571876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286116" y="4214818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4714876" y="4214818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7072330" y="4214818"/>
            <a:ext cx="214314" cy="71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>
            <a:off x="4000496" y="1000108"/>
            <a:ext cx="21431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0800000">
            <a:off x="5357818" y="3000372"/>
            <a:ext cx="35719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4282" y="1428736"/>
            <a:ext cx="525977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у мамы и папы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у старика и старухи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у деда и бабы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у отца с матерью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Picture 14" descr="Иллюстрации к сказке &amp;quot;СНЕГУРОЧКА&amp;quot; 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714620"/>
            <a:ext cx="3144696" cy="384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У кого жила Снегурочка? </a:t>
            </a:r>
            <a:endParaRPr lang="ru-RU" sz="35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4282" y="1428736"/>
            <a:ext cx="28889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летом 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весной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осенью 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зимой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14282" y="428604"/>
            <a:ext cx="87137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Когда Снегурочка загрустила?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Picture 16" descr="Иллюстрация Снегурочка в стиле детский Illustrators.ru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1571625"/>
            <a:ext cx="4029075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85720" y="2000240"/>
            <a:ext cx="336502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от дождя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от града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от врагов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от солнца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14282" y="285728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От чего пряталась Снегурочка весной?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38914" name="Picture 2" descr="А. Астафьев &amp;quot;Снегурочка&amp;quot; (народная сказка) В этой сказке рассказы..."/>
          <p:cNvPicPr>
            <a:picLocks noChangeAspect="1" noChangeArrowheads="1"/>
          </p:cNvPicPr>
          <p:nvPr/>
        </p:nvPicPr>
        <p:blipFill>
          <a:blip r:embed="rId3"/>
          <a:srcRect l="12295" r="8664"/>
          <a:stretch>
            <a:fillRect/>
          </a:stretch>
        </p:blipFill>
        <p:spPr bwMode="auto">
          <a:xfrm>
            <a:off x="4714876" y="2214554"/>
            <a:ext cx="3993299" cy="3786214"/>
          </a:xfrm>
          <a:prstGeom prst="rect">
            <a:avLst/>
          </a:prstGeom>
          <a:noFill/>
        </p:spPr>
      </p:pic>
      <p:pic>
        <p:nvPicPr>
          <p:cNvPr id="31746" name="Picture 2" descr="https://avatars.mds.yandex.net/i?id=3f64f229278149cab55a6fcb7612201581bdc25c-7455824-images-thumbs&amp;n=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9114" y="1214422"/>
            <a:ext cx="1504886" cy="15001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4282" y="2285992"/>
            <a:ext cx="250902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в поле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в лес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в парк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в рощу</a:t>
            </a:r>
            <a:endParaRPr lang="ru-RU" sz="3300" b="1" dirty="0">
              <a:latin typeface="Georgia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14282" y="285728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Куда позвали девушки-подружки Снегурочку?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Picture 2" descr="Снегурочка - русская народная сказка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357430"/>
            <a:ext cx="32543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4282" y="2214554"/>
            <a:ext cx="4633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развели костёр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собирали цветы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сделали шалаш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пошли домой</a:t>
            </a:r>
            <a:endParaRPr lang="ru-RU" sz="3300" b="1" dirty="0">
              <a:latin typeface="Georgia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14282" y="285728"/>
            <a:ext cx="87137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Что сделали девушки вечером?</a:t>
            </a:r>
          </a:p>
        </p:txBody>
      </p:sp>
      <p:pic>
        <p:nvPicPr>
          <p:cNvPr id="29698" name="Picture 2" descr="https://avatars.mds.yandex.net/i?id=32d50b20a62ce13f945ec5b1e5f0a40efae431d6-4858813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214686"/>
            <a:ext cx="2695577" cy="3409427"/>
          </a:xfrm>
          <a:prstGeom prst="rect">
            <a:avLst/>
          </a:prstGeom>
          <a:noFill/>
        </p:spPr>
      </p:pic>
      <p:pic>
        <p:nvPicPr>
          <p:cNvPr id="29700" name="Picture 4" descr="https://avatars.mds.yandex.net/i?id=e7cff1556f1f069d788317a2b9a86176ba43d224-8169697-images-thumbs&amp;n=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5429240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42910" y="2571744"/>
            <a:ext cx="438293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 снеговика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 тучу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 привидение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 облачко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14282" y="285728"/>
            <a:ext cx="87137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Во что превратилась Снегурочка, когда перепрыгнула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через костёр?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Picture 10" descr="иллюстрация, снегурочка, в, стиле, детский, выполненная, в, технике, акваре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928802"/>
            <a:ext cx="3514749" cy="4393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19460" name="Picture 4" descr="Перед праздником. 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7986" r="28102"/>
          <a:stretch>
            <a:fillRect/>
          </a:stretch>
        </p:blipFill>
        <p:spPr bwMode="auto">
          <a:xfrm>
            <a:off x="7358050" y="3643314"/>
            <a:ext cx="1785950" cy="3048001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28596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Творческий конкурс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00034" y="21431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Собери из частей Снегурочку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2" descr="Оборудование: пиратские шляпы и... Цель: учить ориентироваться на местности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51141" cy="6858000"/>
          </a:xfrm>
          <a:prstGeom prst="rect">
            <a:avLst/>
          </a:prstGeom>
          <a:noFill/>
        </p:spPr>
      </p:pic>
      <p:pic>
        <p:nvPicPr>
          <p:cNvPr id="19458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1214422"/>
            <a:ext cx="1285853" cy="884888"/>
          </a:xfrm>
          <a:prstGeom prst="rect">
            <a:avLst/>
          </a:prstGeom>
          <a:noFill/>
        </p:spPr>
      </p:pic>
      <p:pic>
        <p:nvPicPr>
          <p:cNvPr id="19460" name="Picture 4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928670"/>
            <a:ext cx="1428729" cy="983212"/>
          </a:xfrm>
          <a:prstGeom prst="rect">
            <a:avLst/>
          </a:prstGeom>
          <a:noFill/>
        </p:spPr>
      </p:pic>
      <p:pic>
        <p:nvPicPr>
          <p:cNvPr id="19462" name="Picture 6" descr="Фон для презентации книга закрытая 29 фото.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928934"/>
            <a:ext cx="1285883" cy="1285884"/>
          </a:xfrm>
          <a:prstGeom prst="rect">
            <a:avLst/>
          </a:prstGeom>
          <a:noFill/>
        </p:spPr>
      </p:pic>
      <p:pic>
        <p:nvPicPr>
          <p:cNvPr id="19464" name="Picture 8" descr="ИРГА 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572008"/>
            <a:ext cx="1466836" cy="1289527"/>
          </a:xfrm>
          <a:prstGeom prst="rect">
            <a:avLst/>
          </a:prstGeom>
          <a:noFill/>
        </p:spPr>
      </p:pic>
      <p:pic>
        <p:nvPicPr>
          <p:cNvPr id="19468" name="Picture 12" descr="Волк и лиса в DiamondElectric - город Москва."/>
          <p:cNvPicPr>
            <a:picLocks noChangeAspect="1" noChangeArrowheads="1"/>
          </p:cNvPicPr>
          <p:nvPr/>
        </p:nvPicPr>
        <p:blipFill>
          <a:blip r:embed="rId8"/>
          <a:srcRect l="16406" t="2344" r="17968" b="8593"/>
          <a:stretch>
            <a:fillRect/>
          </a:stretch>
        </p:blipFill>
        <p:spPr bwMode="auto">
          <a:xfrm>
            <a:off x="4429124" y="214290"/>
            <a:ext cx="1643074" cy="2229886"/>
          </a:xfrm>
          <a:prstGeom prst="rect">
            <a:avLst/>
          </a:prstGeom>
          <a:noFill/>
        </p:spPr>
      </p:pic>
      <p:pic>
        <p:nvPicPr>
          <p:cNvPr id="19470" name="Picture 14" descr="Снегурочка. 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1857364"/>
            <a:ext cx="2078398" cy="2714644"/>
          </a:xfrm>
          <a:prstGeom prst="rect">
            <a:avLst/>
          </a:prstGeom>
          <a:noFill/>
        </p:spPr>
      </p:pic>
      <p:pic>
        <p:nvPicPr>
          <p:cNvPr id="8194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2600" y="2857496"/>
            <a:ext cx="861944" cy="9286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19460" name="Picture 4" descr="Перед праздником. 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7986" r="28102"/>
          <a:stretch>
            <a:fillRect/>
          </a:stretch>
        </p:blipFill>
        <p:spPr bwMode="auto">
          <a:xfrm>
            <a:off x="7358050" y="3643314"/>
            <a:ext cx="1785950" cy="3048001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1500174"/>
            <a:ext cx="7053282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Вы, наверное,  устали?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Ну тогда все дружно встали.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Ножками потопали, 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Ручками похлопали,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Покружились, повертелись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И за парты тихо сели.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Глазки крепко закрываем,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Дружно до пяти считаем.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Открываем, поморгаем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И работать продолжаем.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000" b="1" dirty="0" smtClean="0">
                <a:solidFill>
                  <a:srgbClr val="7030A0"/>
                </a:solidFill>
                <a:latin typeface="Arial Black" pitchFamily="34" charset="0"/>
              </a:rPr>
              <a:t>Физкультминутка</a:t>
            </a:r>
            <a:endParaRPr kumimoji="0" lang="ru-RU" sz="5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7" descr="https://pic.rutubelist.ru/video/b0/db/b0dbff57aa746ebe2fc69f1e67533d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1714500"/>
            <a:ext cx="7339012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500063"/>
            <a:ext cx="8893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Arial Black" pitchFamily="34" charset="0"/>
              </a:rPr>
              <a:t>Зимовье </a:t>
            </a:r>
            <a:r>
              <a:rPr lang="ru-RU" sz="6000" dirty="0">
                <a:solidFill>
                  <a:srgbClr val="7030A0"/>
                </a:solidFill>
                <a:latin typeface="Arial Black" pitchFamily="34" charset="0"/>
              </a:rPr>
              <a:t>зверей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71472" y="571480"/>
            <a:ext cx="814393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cs typeface="Arial" pitchFamily="34" charset="0"/>
              </a:rPr>
              <a:t>15 декабря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cs typeface="Arial" pitchFamily="34" charset="0"/>
              </a:rPr>
              <a:t>День литературного чтения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5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5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Arial" pitchFamily="34" charset="0"/>
              </a:rPr>
              <a:t>"Книги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500" b="1" i="1" dirty="0" smtClean="0">
                <a:solidFill>
                  <a:srgbClr val="0070C0"/>
                </a:solidFill>
                <a:latin typeface="Georgia" pitchFamily="18" charset="0"/>
                <a:cs typeface="Arial" pitchFamily="34" charset="0"/>
              </a:rPr>
              <a:t>н</a:t>
            </a:r>
            <a:r>
              <a:rPr kumimoji="0" lang="ru-RU" sz="45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Arial" pitchFamily="34" charset="0"/>
              </a:rPr>
              <a:t>аши  лучшие друзья"</a:t>
            </a:r>
            <a:endParaRPr kumimoji="0" lang="ru-RU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Детский фон с книжками 33 фото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929066"/>
            <a:ext cx="2405058" cy="2405059"/>
          </a:xfrm>
          <a:prstGeom prst="rect">
            <a:avLst/>
          </a:prstGeom>
          <a:noFill/>
        </p:spPr>
      </p:pic>
      <p:pic>
        <p:nvPicPr>
          <p:cNvPr id="27652" name="Picture 4" descr="Фон дети читают 27 фото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214818"/>
            <a:ext cx="3927490" cy="217648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Какого животного не было 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в этой сказке? </a:t>
            </a:r>
          </a:p>
        </p:txBody>
      </p:sp>
      <p:pic>
        <p:nvPicPr>
          <p:cNvPr id="6" name="Picture 2" descr="https://flomaster.club/uploads/posts/2021-11/1638273394_62-flomaster-club-p-detskie-risunki-k-skazke-zimove-zverei-kra-65.jpg"/>
          <p:cNvPicPr>
            <a:picLocks noChangeAspect="1" noChangeArrowheads="1"/>
          </p:cNvPicPr>
          <p:nvPr/>
        </p:nvPicPr>
        <p:blipFill>
          <a:blip r:embed="rId3"/>
          <a:srcRect t="19514"/>
          <a:stretch>
            <a:fillRect/>
          </a:stretch>
        </p:blipFill>
        <p:spPr bwMode="auto">
          <a:xfrm>
            <a:off x="1928813" y="2214563"/>
            <a:ext cx="6983412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14313" y="1357313"/>
            <a:ext cx="1285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бык</a:t>
            </a: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428750" y="1357313"/>
            <a:ext cx="1571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баран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3000375" y="1357313"/>
            <a:ext cx="1571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гусь</a:t>
            </a:r>
          </a:p>
        </p:txBody>
      </p:sp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4357688" y="1357313"/>
            <a:ext cx="1357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коза</a:t>
            </a:r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5715000" y="1357313"/>
            <a:ext cx="1571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петух</a:t>
            </a:r>
          </a:p>
        </p:txBody>
      </p:sp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7072313" y="1357313"/>
            <a:ext cx="2071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свинья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4.27746E-6 L 0.7842 0.6534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" y="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27746E-6 L 0.09236 0.6848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3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27746E-6 L 0.43247 0.2862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27746E-6 L -0.35261 0.2966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27746E-6 L -0.30781 0.6638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3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214282" y="285728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Кто из зверей </a:t>
            </a:r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предложил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строить избу?</a:t>
            </a:r>
            <a:endParaRPr lang="ru-RU" sz="3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714348" y="2000240"/>
            <a:ext cx="32861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 баран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бык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петух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50178" name="Picture 2" descr="Иллюстрация к аудиосказке &amp;apos;Зимовье зверей&amp;apos; Иллюстрации к сказкам 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785926"/>
            <a:ext cx="4643470" cy="464347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30213" y="357188"/>
            <a:ext cx="87137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Georgia" pitchFamily="18" charset="0"/>
              </a:rPr>
              <a:t>Инсценировка </a:t>
            </a:r>
            <a:endParaRPr lang="ru-RU" sz="35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65538" name="AutoShape 2" descr="https://www.karusel-tv.ru/media/suit/in1200x720/media/broadcast_cover/2020/03/1584026509646416_24_1324278766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40" name="AutoShape 4" descr="https://www.karusel-tv.ru/media/suit/in1200x720/media/broadcast_cover/2020/03/1584026509646416_24_1324278766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5542" name="Picture 6" descr="Расписание мультфильмов &amp;quot;Зимовье зверей&amp;quot; - детские мультфильмы на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285860"/>
            <a:ext cx="6072230" cy="49443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214282" y="285728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В каком порядке звери  пришли  проситься в дом к быку? 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571472" y="2000240"/>
            <a:ext cx="19986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баран</a:t>
            </a: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642910" y="3143248"/>
            <a:ext cx="19986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свинья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642910" y="3786190"/>
            <a:ext cx="19986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петух</a:t>
            </a:r>
          </a:p>
        </p:txBody>
      </p:sp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642910" y="2571744"/>
            <a:ext cx="19986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гусь</a:t>
            </a:r>
          </a:p>
        </p:txBody>
      </p:sp>
      <p:pic>
        <p:nvPicPr>
          <p:cNvPr id="44036" name="Picture 4" descr="Зимовье краткое содержание читательского дневника. сказка зимовье зверей. р..."/>
          <p:cNvPicPr>
            <a:picLocks noChangeAspect="1" noChangeArrowheads="1"/>
          </p:cNvPicPr>
          <p:nvPr/>
        </p:nvPicPr>
        <p:blipFill>
          <a:blip r:embed="rId3"/>
          <a:srcRect r="46875" b="24512"/>
          <a:stretch>
            <a:fillRect/>
          </a:stretch>
        </p:blipFill>
        <p:spPr bwMode="auto">
          <a:xfrm>
            <a:off x="6072198" y="1571612"/>
            <a:ext cx="2428892" cy="2214578"/>
          </a:xfrm>
          <a:prstGeom prst="rect">
            <a:avLst/>
          </a:prstGeom>
          <a:noFill/>
        </p:spPr>
      </p:pic>
      <p:pic>
        <p:nvPicPr>
          <p:cNvPr id="20482" name="Picture 2" descr="https://avatars.mds.yandex.net/i?id=1b248b70732cef8476ddacf013c402a153ad388e-8194355-images-thumbs&amp;n=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5357826"/>
            <a:ext cx="1143008" cy="1078946"/>
          </a:xfrm>
          <a:prstGeom prst="rect">
            <a:avLst/>
          </a:prstGeom>
          <a:noFill/>
        </p:spPr>
      </p:pic>
      <p:pic>
        <p:nvPicPr>
          <p:cNvPr id="20484" name="Picture 4" descr="https://avatars.mds.yandex.net/i?id=75e89c48dfaf7b74866d5ea9d6ece3e5ab548e87-7085138-images-thumbs&amp;n=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5357826"/>
            <a:ext cx="1081391" cy="1000131"/>
          </a:xfrm>
          <a:prstGeom prst="rect">
            <a:avLst/>
          </a:prstGeom>
          <a:noFill/>
        </p:spPr>
      </p:pic>
      <p:pic>
        <p:nvPicPr>
          <p:cNvPr id="20486" name="Picture 6" descr="https://avatars.mds.yandex.net/i?id=857e4132deb8e5797219d17a73350ca896f65bfa-8497057-images-thumbs&amp;n=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357421" y="5404399"/>
            <a:ext cx="1240341" cy="1096434"/>
          </a:xfrm>
          <a:prstGeom prst="rect">
            <a:avLst/>
          </a:prstGeom>
          <a:noFill/>
        </p:spPr>
      </p:pic>
      <p:pic>
        <p:nvPicPr>
          <p:cNvPr id="20490" name="Picture 10" descr="https://avatars.mds.yandex.net/i?id=ca843364d53a65defd494816f3d3a5cdbd0c00b2-7762396-images-thumbs&amp;n=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29124" y="5500702"/>
            <a:ext cx="1727802" cy="9286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62428E-7 L 0.54063 -0.2860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5607E-7 L 0.24167 -0.089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5.20231E-7 L 5.55556E-7 -0.2120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89017E-6 L 0.25747 0.088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8.09249E-7 L -0.37187 -0.1440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" y="-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282" y="285728"/>
            <a:ext cx="87137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Кто из диких зверей решил съесть зимовавших в лесу домашних животных?</a:t>
            </a:r>
            <a:endParaRPr lang="ru-RU" sz="3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357158" y="2214554"/>
            <a:ext cx="68580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волки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волк, лиса и медведь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волк и медведь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19458" name="Picture 2" descr="https://avatars.mds.yandex.net/i?id=c8302fcf38bd5942b95c8835d4aa31af0c479bc6-9243109-images-thumbs&amp;n=13"/>
          <p:cNvPicPr>
            <a:picLocks noChangeAspect="1" noChangeArrowheads="1"/>
          </p:cNvPicPr>
          <p:nvPr/>
        </p:nvPicPr>
        <p:blipFill>
          <a:blip r:embed="rId3"/>
          <a:srcRect l="7026" t="4688" r="5152" b="13281"/>
          <a:stretch>
            <a:fillRect/>
          </a:stretch>
        </p:blipFill>
        <p:spPr bwMode="auto">
          <a:xfrm>
            <a:off x="5500694" y="4000504"/>
            <a:ext cx="3214710" cy="2500330"/>
          </a:xfrm>
          <a:prstGeom prst="rect">
            <a:avLst/>
          </a:prstGeom>
          <a:noFill/>
        </p:spPr>
      </p:pic>
      <p:pic>
        <p:nvPicPr>
          <p:cNvPr id="19460" name="Picture 4" descr="https://avatars.mds.yandex.net/i?id=05d7aacdf7148aba71344bc91ee33d0311907895-7763867-images-thumbs&amp;n=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4429132"/>
            <a:ext cx="1450191" cy="1000132"/>
          </a:xfrm>
          <a:prstGeom prst="rect">
            <a:avLst/>
          </a:prstGeom>
          <a:noFill/>
        </p:spPr>
      </p:pic>
      <p:pic>
        <p:nvPicPr>
          <p:cNvPr id="19462" name="Picture 6" descr="https://avatars.mds.yandex.net/i?id=457d4218268dcd68b1f04cf3e881d73488d047b8-8184802-images-thumbs&amp;n=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428992" y="5456217"/>
            <a:ext cx="1879265" cy="1401783"/>
          </a:xfrm>
          <a:prstGeom prst="rect">
            <a:avLst/>
          </a:prstGeom>
          <a:noFill/>
        </p:spPr>
      </p:pic>
      <p:pic>
        <p:nvPicPr>
          <p:cNvPr id="19464" name="Picture 8" descr="https://avatars.mds.yandex.net/i?id=481fbc7d0bd0762c2d26d6de5c84ffc0c1859c56-5339669-images-thumbs&amp;n=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786322"/>
            <a:ext cx="2956054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282" y="285728"/>
            <a:ext cx="87137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Чем закончилась сказка?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285720" y="1214422"/>
            <a:ext cx="885828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000" b="1" dirty="0" smtClean="0">
                <a:latin typeface="Georgia" pitchFamily="18" charset="0"/>
              </a:rPr>
              <a:t>Бык с товарищами убежали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000" b="1" dirty="0" smtClean="0">
                <a:latin typeface="Georgia" pitchFamily="18" charset="0"/>
              </a:rPr>
              <a:t>Волк, лиса  и медведь живут в избушке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000" b="1" dirty="0" smtClean="0">
                <a:latin typeface="Georgia" pitchFamily="18" charset="0"/>
              </a:rPr>
              <a:t>Бык с товарищами живут в избушке</a:t>
            </a:r>
            <a:endParaRPr lang="ru-RU" sz="3000" b="1" dirty="0">
              <a:latin typeface="Georgia" pitchFamily="18" charset="0"/>
            </a:endParaRPr>
          </a:p>
        </p:txBody>
      </p:sp>
      <p:pic>
        <p:nvPicPr>
          <p:cNvPr id="8" name="Picture 2" descr="https://avatars.mds.yandex.net/i?id=c8302fcf38bd5942b95c8835d4aa31af0c479bc6-9243109-images-thumbs&amp;n=13"/>
          <p:cNvPicPr>
            <a:picLocks noChangeAspect="1" noChangeArrowheads="1"/>
          </p:cNvPicPr>
          <p:nvPr/>
        </p:nvPicPr>
        <p:blipFill>
          <a:blip r:embed="rId3"/>
          <a:srcRect l="7026" t="4688" r="5152" b="13281"/>
          <a:stretch>
            <a:fillRect/>
          </a:stretch>
        </p:blipFill>
        <p:spPr bwMode="auto">
          <a:xfrm>
            <a:off x="3500430" y="3929066"/>
            <a:ext cx="3214710" cy="2500330"/>
          </a:xfrm>
          <a:prstGeom prst="rect">
            <a:avLst/>
          </a:prstGeom>
          <a:noFill/>
        </p:spPr>
      </p:pic>
      <p:pic>
        <p:nvPicPr>
          <p:cNvPr id="9" name="Picture 2" descr="https://advour.ru/wp-content/uploads/0/3/e/03e503127388d4dc196cf7afdf0b8e2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143248"/>
            <a:ext cx="3396979" cy="33882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2" descr="Оборудование: пиратские шляпы и... Цель: учить ориентироваться на местности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51141" cy="6858000"/>
          </a:xfrm>
          <a:prstGeom prst="rect">
            <a:avLst/>
          </a:prstGeom>
          <a:noFill/>
        </p:spPr>
      </p:pic>
      <p:pic>
        <p:nvPicPr>
          <p:cNvPr id="19458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1214422"/>
            <a:ext cx="1285853" cy="884888"/>
          </a:xfrm>
          <a:prstGeom prst="rect">
            <a:avLst/>
          </a:prstGeom>
          <a:noFill/>
        </p:spPr>
      </p:pic>
      <p:pic>
        <p:nvPicPr>
          <p:cNvPr id="19460" name="Picture 4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928670"/>
            <a:ext cx="1428729" cy="983212"/>
          </a:xfrm>
          <a:prstGeom prst="rect">
            <a:avLst/>
          </a:prstGeom>
          <a:noFill/>
        </p:spPr>
      </p:pic>
      <p:pic>
        <p:nvPicPr>
          <p:cNvPr id="19462" name="Picture 6" descr="Фон для презентации книга закрытая 29 фото.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928934"/>
            <a:ext cx="1285883" cy="1285884"/>
          </a:xfrm>
          <a:prstGeom prst="rect">
            <a:avLst/>
          </a:prstGeom>
          <a:noFill/>
        </p:spPr>
      </p:pic>
      <p:pic>
        <p:nvPicPr>
          <p:cNvPr id="19464" name="Picture 8" descr="ИРГА 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572008"/>
            <a:ext cx="1466836" cy="1289527"/>
          </a:xfrm>
          <a:prstGeom prst="rect">
            <a:avLst/>
          </a:prstGeom>
          <a:noFill/>
        </p:spPr>
      </p:pic>
      <p:pic>
        <p:nvPicPr>
          <p:cNvPr id="19468" name="Picture 12" descr="Волк и лиса в DiamondElectric - город Москва."/>
          <p:cNvPicPr>
            <a:picLocks noChangeAspect="1" noChangeArrowheads="1"/>
          </p:cNvPicPr>
          <p:nvPr/>
        </p:nvPicPr>
        <p:blipFill>
          <a:blip r:embed="rId8"/>
          <a:srcRect l="16406" t="2344" r="17968" b="8593"/>
          <a:stretch>
            <a:fillRect/>
          </a:stretch>
        </p:blipFill>
        <p:spPr bwMode="auto">
          <a:xfrm>
            <a:off x="4357686" y="214290"/>
            <a:ext cx="1643074" cy="2229886"/>
          </a:xfrm>
          <a:prstGeom prst="rect">
            <a:avLst/>
          </a:prstGeom>
          <a:noFill/>
        </p:spPr>
      </p:pic>
      <p:pic>
        <p:nvPicPr>
          <p:cNvPr id="19470" name="Picture 14" descr="Снегурочка. 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1857364"/>
            <a:ext cx="1762121" cy="2301547"/>
          </a:xfrm>
          <a:prstGeom prst="rect">
            <a:avLst/>
          </a:prstGeom>
          <a:noFill/>
        </p:spPr>
      </p:pic>
      <p:pic>
        <p:nvPicPr>
          <p:cNvPr id="8194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2600" y="2857496"/>
            <a:ext cx="861944" cy="928694"/>
          </a:xfrm>
          <a:prstGeom prst="rect">
            <a:avLst/>
          </a:prstGeom>
          <a:noFill/>
        </p:spPr>
      </p:pic>
      <p:pic>
        <p:nvPicPr>
          <p:cNvPr id="17" name="Picture 16" descr="Аудиосказка - Зимовье зверей. "/>
          <p:cNvPicPr>
            <a:picLocks noChangeAspect="1" noChangeArrowheads="1"/>
          </p:cNvPicPr>
          <p:nvPr/>
        </p:nvPicPr>
        <p:blipFill>
          <a:blip r:embed="rId11"/>
          <a:srcRect l="23438" r="24999"/>
          <a:stretch>
            <a:fillRect/>
          </a:stretch>
        </p:blipFill>
        <p:spPr bwMode="auto">
          <a:xfrm>
            <a:off x="6072183" y="1857364"/>
            <a:ext cx="2684895" cy="29289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2" descr="https://mediaex.ru/wp-content/uploads/2/3/f/23ff264081198b1e0e157e55b4360059.jpeg"/>
          <p:cNvPicPr>
            <a:picLocks noChangeAspect="1" noChangeArrowheads="1"/>
          </p:cNvPicPr>
          <p:nvPr/>
        </p:nvPicPr>
        <p:blipFill>
          <a:blip r:embed="rId3"/>
          <a:srcRect l="4687" t="7129" r="54061" b="7319"/>
          <a:stretch>
            <a:fillRect/>
          </a:stretch>
        </p:blipFill>
        <p:spPr bwMode="auto">
          <a:xfrm>
            <a:off x="2928926" y="1857363"/>
            <a:ext cx="3571900" cy="4870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500063"/>
            <a:ext cx="8893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dirty="0">
                <a:solidFill>
                  <a:srgbClr val="7030A0"/>
                </a:solidFill>
                <a:latin typeface="Arial Black" pitchFamily="34" charset="0"/>
              </a:rPr>
              <a:t>Мороз Иванович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Как звали девочек?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14282" y="1214422"/>
            <a:ext cx="7532831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Рукодельница и Бездельница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Рукодельница и Ленивица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Ленивица и Бездельница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47107" name="Picture 3" descr="Чтобы составить картинный план к сказке &amp;quot;Мороз Иванович&amp;quot;, необход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143248"/>
            <a:ext cx="2428892" cy="33940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Какая беда приключилась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 с Рукодельницей? 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00034" y="1714488"/>
            <a:ext cx="821537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уронила ведро в колодец 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уронила рукавицы в колодец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300" b="1" dirty="0" smtClean="0">
                <a:latin typeface="Georgia" pitchFamily="18" charset="0"/>
              </a:rPr>
              <a:t>потеряла кошелёк с деньгами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9" name="Picture 2" descr="3) Служение рукодельницы у Мороза Ивановича.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3500438"/>
            <a:ext cx="2981325" cy="3048001"/>
          </a:xfrm>
          <a:prstGeom prst="rect">
            <a:avLst/>
          </a:prstGeom>
          <a:noFill/>
        </p:spPr>
      </p:pic>
      <p:pic>
        <p:nvPicPr>
          <p:cNvPr id="10" name="Picture 2" descr="https://avatars.mds.yandex.net/i?id=86c04c7844151b1b3da93bd159928ffa18b19f4d-5646461-images-thumbs&amp;n=13"/>
          <p:cNvPicPr>
            <a:picLocks noChangeAspect="1" noChangeArrowheads="1"/>
          </p:cNvPicPr>
          <p:nvPr/>
        </p:nvPicPr>
        <p:blipFill>
          <a:blip r:embed="rId4"/>
          <a:srcRect l="1769" b="17968"/>
          <a:stretch>
            <a:fillRect/>
          </a:stretch>
        </p:blipFill>
        <p:spPr bwMode="auto">
          <a:xfrm>
            <a:off x="1928794" y="3500438"/>
            <a:ext cx="4873904" cy="30718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14348" y="357166"/>
            <a:ext cx="757242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cs typeface="Arial" pitchFamily="34" charset="0"/>
              </a:rPr>
              <a:t>Назовите жанры   произведений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285852" y="2214554"/>
            <a:ext cx="677545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cs typeface="Arial" pitchFamily="34" charset="0"/>
              </a:rPr>
              <a:t>рассказ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сказка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cs typeface="Arial" pitchFamily="34" charset="0"/>
              </a:rPr>
              <a:t>стихотворение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басня 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0178" name="Picture 2" descr="https://avatars.mds.yandex.net/i?id=e91bf27d2180927106a967e1dae63cb3b179afdd-4809531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857364"/>
            <a:ext cx="1620749" cy="2143140"/>
          </a:xfrm>
          <a:prstGeom prst="rect">
            <a:avLst/>
          </a:prstGeom>
          <a:noFill/>
        </p:spPr>
      </p:pic>
      <p:pic>
        <p:nvPicPr>
          <p:cNvPr id="50182" name="Picture 6" descr="https://avatars.mds.yandex.net/i?id=836e85bd776de7f34e5f0cb0693cb2ed6d138110-9181220-images-thumbs&amp;n=13"/>
          <p:cNvPicPr>
            <a:picLocks noChangeAspect="1" noChangeArrowheads="1"/>
          </p:cNvPicPr>
          <p:nvPr/>
        </p:nvPicPr>
        <p:blipFill>
          <a:blip r:embed="rId4"/>
          <a:srcRect l="16406" r="15624" b="3906"/>
          <a:stretch>
            <a:fillRect/>
          </a:stretch>
        </p:blipFill>
        <p:spPr bwMode="auto">
          <a:xfrm>
            <a:off x="6072198" y="4357694"/>
            <a:ext cx="1604742" cy="2268772"/>
          </a:xfrm>
          <a:prstGeom prst="rect">
            <a:avLst/>
          </a:prstGeom>
          <a:noFill/>
        </p:spPr>
      </p:pic>
      <p:pic>
        <p:nvPicPr>
          <p:cNvPr id="50184" name="Picture 8" descr="https://avatars.mds.yandex.net/i?id=992df1603a310fd82fe73850aaa30828-5469746-images-thumbs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4214818"/>
            <a:ext cx="1715404" cy="2428892"/>
          </a:xfrm>
          <a:prstGeom prst="rect">
            <a:avLst/>
          </a:prstGeom>
          <a:noFill/>
        </p:spPr>
      </p:pic>
      <p:pic>
        <p:nvPicPr>
          <p:cNvPr id="50186" name="Picture 10" descr="https://avatars.mds.yandex.net/i?id=18e75c875527a126a0ad538153079e73b14ac870-8208034-images-thumbs&amp;n=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1785926"/>
            <a:ext cx="1714511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Какое первое задание Мороз Иванович дал Рукодельнице?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00034" y="1714488"/>
            <a:ext cx="821537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приготовить обед    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приготовить постель       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b="1" dirty="0" smtClean="0">
                <a:latin typeface="Georgia" pitchFamily="18" charset="0"/>
              </a:rPr>
              <a:t>принести снега </a:t>
            </a:r>
          </a:p>
        </p:txBody>
      </p:sp>
      <p:pic>
        <p:nvPicPr>
          <p:cNvPr id="9" name="Picture 2" descr="https://diafilmy.su/uploads/posts/2019-08/1566894295_23.jpg"/>
          <p:cNvPicPr>
            <a:picLocks noChangeAspect="1" noChangeArrowheads="1"/>
          </p:cNvPicPr>
          <p:nvPr/>
        </p:nvPicPr>
        <p:blipFill>
          <a:blip r:embed="rId3"/>
          <a:srcRect b="20565"/>
          <a:stretch>
            <a:fillRect/>
          </a:stretch>
        </p:blipFill>
        <p:spPr bwMode="auto">
          <a:xfrm>
            <a:off x="2214546" y="3643314"/>
            <a:ext cx="4815426" cy="2906193"/>
          </a:xfrm>
          <a:prstGeom prst="rect">
            <a:avLst/>
          </a:prstGeom>
          <a:noFill/>
        </p:spPr>
      </p:pic>
      <p:pic>
        <p:nvPicPr>
          <p:cNvPr id="13314" name="Picture 2" descr="https://avatars.mds.yandex.net/i?id=cf61bde7c7cc8546eaf1989a3f074555bbf2650e-8219563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571876"/>
            <a:ext cx="5000660" cy="31045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0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Что было под периной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у Мороза Ивановича?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14282" y="1500174"/>
            <a:ext cx="52864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000" b="1" dirty="0" smtClean="0">
                <a:latin typeface="Georgia" pitchFamily="18" charset="0"/>
              </a:rPr>
              <a:t> </a:t>
            </a:r>
            <a:r>
              <a:rPr lang="ru-RU" sz="3200" b="1" dirty="0" smtClean="0">
                <a:latin typeface="Georgia" pitchFamily="18" charset="0"/>
              </a:rPr>
              <a:t>снег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 зелёная травка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 земля</a:t>
            </a:r>
            <a:endParaRPr lang="ru-RU" sz="3200" b="1" dirty="0">
              <a:latin typeface="Georgia" pitchFamily="18" charset="0"/>
            </a:endParaRPr>
          </a:p>
        </p:txBody>
      </p:sp>
      <p:pic>
        <p:nvPicPr>
          <p:cNvPr id="58370" name="Picture 2" descr="Спектакль-сказка &amp;quot;Мороз Иванович&amp;quot; в музее Е.А. Боратынского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286124"/>
            <a:ext cx="4572000" cy="3048001"/>
          </a:xfrm>
          <a:prstGeom prst="rect">
            <a:avLst/>
          </a:prstGeom>
          <a:noFill/>
        </p:spPr>
      </p:pic>
      <p:sp>
        <p:nvSpPr>
          <p:cNvPr id="8" name="Равнобедренный треугольник 7"/>
          <p:cNvSpPr/>
          <p:nvPr/>
        </p:nvSpPr>
        <p:spPr>
          <a:xfrm>
            <a:off x="5715008" y="4857760"/>
            <a:ext cx="1500198" cy="92869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Как Мороз Иванович наградил Рукодельницу? 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1714488"/>
            <a:ext cx="864399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000" b="1" dirty="0" smtClean="0">
                <a:latin typeface="Georgia" pitchFamily="18" charset="0"/>
              </a:rPr>
              <a:t>подарил горсть золотых монет 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000" b="1" dirty="0" smtClean="0">
                <a:latin typeface="Georgia" pitchFamily="18" charset="0"/>
              </a:rPr>
              <a:t>подарил горсть медных монет 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000" b="1" dirty="0" smtClean="0">
                <a:latin typeface="Georgia" pitchFamily="18" charset="0"/>
              </a:rPr>
              <a:t>подарил горсть серебряных пятачков и </a:t>
            </a:r>
            <a:r>
              <a:rPr lang="ru-RU" sz="3000" b="1" dirty="0" err="1" smtClean="0">
                <a:latin typeface="Georgia" pitchFamily="18" charset="0"/>
              </a:rPr>
              <a:t>брильянтик</a:t>
            </a:r>
            <a:r>
              <a:rPr lang="ru-RU" sz="3000" b="1" dirty="0" smtClean="0">
                <a:latin typeface="Georgia" pitchFamily="18" charset="0"/>
              </a:rPr>
              <a:t> </a:t>
            </a:r>
          </a:p>
        </p:txBody>
      </p:sp>
      <p:pic>
        <p:nvPicPr>
          <p:cNvPr id="57348" name="Picture 4" descr="https://www.culture.ru/storage/images/76e60812-2624-56c8-93b1-471ef6a49d1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786190"/>
            <a:ext cx="4213186" cy="28087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Взбила ли Ленивица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Морозу перину? 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1714488"/>
            <a:ext cx="864399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взбила, но плохо         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взбила          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не взбила </a:t>
            </a:r>
            <a:endParaRPr lang="ru-RU" sz="3200" b="1" dirty="0">
              <a:latin typeface="Georgia" pitchFamily="18" charset="0"/>
            </a:endParaRPr>
          </a:p>
        </p:txBody>
      </p:sp>
      <p:pic>
        <p:nvPicPr>
          <p:cNvPr id="10242" name="Picture 2" descr="https://avatars.mds.yandex.net/i?id=65e1b60729da28e29bc9d37a9408128f02e8028d-8497538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357562"/>
            <a:ext cx="5000660" cy="30941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Какую награду получила Ленивица? 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1714488"/>
            <a:ext cx="864399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горсть медных монет 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большой слиток серебра и большой  брильянт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ведёрко золотых монет</a:t>
            </a:r>
            <a:endParaRPr lang="ru-RU" sz="3200" b="1" dirty="0">
              <a:latin typeface="Georgia" pitchFamily="18" charset="0"/>
            </a:endParaRPr>
          </a:p>
        </p:txBody>
      </p:sp>
      <p:pic>
        <p:nvPicPr>
          <p:cNvPr id="9218" name="Picture 2" descr="https://avatars.mds.yandex.net/i?id=4aa9b2e4123782147bc1e1d01893cbe2ba78888f-8340947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809999"/>
            <a:ext cx="2971800" cy="304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Во что превратился серебряный слиток в руках Ленивицы?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1714488"/>
            <a:ext cx="27860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в воду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в молоко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dirty="0" smtClean="0">
                <a:latin typeface="Georgia" pitchFamily="18" charset="0"/>
              </a:rPr>
              <a:t>в кисель</a:t>
            </a:r>
          </a:p>
        </p:txBody>
      </p:sp>
      <p:pic>
        <p:nvPicPr>
          <p:cNvPr id="59394" name="Picture 2" descr="Урок, который можно извлечь, читая сказку: не стоит лениться, это приносит 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3686" y="1857364"/>
            <a:ext cx="3487066" cy="3929090"/>
          </a:xfrm>
          <a:prstGeom prst="rect">
            <a:avLst/>
          </a:prstGeom>
          <a:noFill/>
        </p:spPr>
      </p:pic>
      <p:pic>
        <p:nvPicPr>
          <p:cNvPr id="8194" name="Picture 2" descr="https://avatars.mds.yandex.net/i?id=5fde8e969c9c7226e6615ef991cbb3757c198eff-5236398-images-thumbs&amp;n=13"/>
          <p:cNvPicPr>
            <a:picLocks noChangeAspect="1" noChangeArrowheads="1"/>
          </p:cNvPicPr>
          <p:nvPr/>
        </p:nvPicPr>
        <p:blipFill>
          <a:blip r:embed="rId4"/>
          <a:srcRect l="51563" t="32813"/>
          <a:stretch>
            <a:fillRect/>
          </a:stretch>
        </p:blipFill>
        <p:spPr bwMode="auto">
          <a:xfrm>
            <a:off x="4500562" y="1785926"/>
            <a:ext cx="3357586" cy="46573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2" descr="Оборудование: пиратские шляпы и... Цель: учить ориентироваться на местности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51141" cy="6858000"/>
          </a:xfrm>
          <a:prstGeom prst="rect">
            <a:avLst/>
          </a:prstGeom>
          <a:noFill/>
        </p:spPr>
      </p:pic>
      <p:pic>
        <p:nvPicPr>
          <p:cNvPr id="19458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1214422"/>
            <a:ext cx="1285853" cy="884888"/>
          </a:xfrm>
          <a:prstGeom prst="rect">
            <a:avLst/>
          </a:prstGeom>
          <a:noFill/>
        </p:spPr>
      </p:pic>
      <p:pic>
        <p:nvPicPr>
          <p:cNvPr id="19460" name="Picture 4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928670"/>
            <a:ext cx="1428729" cy="983212"/>
          </a:xfrm>
          <a:prstGeom prst="rect">
            <a:avLst/>
          </a:prstGeom>
          <a:noFill/>
        </p:spPr>
      </p:pic>
      <p:pic>
        <p:nvPicPr>
          <p:cNvPr id="19462" name="Picture 6" descr="Фон для презентации книга закрытая 29 фото.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928934"/>
            <a:ext cx="1285883" cy="1285884"/>
          </a:xfrm>
          <a:prstGeom prst="rect">
            <a:avLst/>
          </a:prstGeom>
          <a:noFill/>
        </p:spPr>
      </p:pic>
      <p:pic>
        <p:nvPicPr>
          <p:cNvPr id="19464" name="Picture 8" descr="ИРГА 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572008"/>
            <a:ext cx="1466836" cy="1289527"/>
          </a:xfrm>
          <a:prstGeom prst="rect">
            <a:avLst/>
          </a:prstGeom>
          <a:noFill/>
        </p:spPr>
      </p:pic>
      <p:pic>
        <p:nvPicPr>
          <p:cNvPr id="19468" name="Picture 12" descr="Волк и лиса в DiamondElectric - город Москва."/>
          <p:cNvPicPr>
            <a:picLocks noChangeAspect="1" noChangeArrowheads="1"/>
          </p:cNvPicPr>
          <p:nvPr/>
        </p:nvPicPr>
        <p:blipFill>
          <a:blip r:embed="rId8"/>
          <a:srcRect l="16406" t="2344" r="17968" b="8593"/>
          <a:stretch>
            <a:fillRect/>
          </a:stretch>
        </p:blipFill>
        <p:spPr bwMode="auto">
          <a:xfrm>
            <a:off x="4429124" y="214290"/>
            <a:ext cx="1643074" cy="2229886"/>
          </a:xfrm>
          <a:prstGeom prst="rect">
            <a:avLst/>
          </a:prstGeom>
          <a:noFill/>
        </p:spPr>
      </p:pic>
      <p:pic>
        <p:nvPicPr>
          <p:cNvPr id="19470" name="Picture 14" descr="Снегурочка. 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1857364"/>
            <a:ext cx="1762121" cy="2301547"/>
          </a:xfrm>
          <a:prstGeom prst="rect">
            <a:avLst/>
          </a:prstGeom>
          <a:noFill/>
        </p:spPr>
      </p:pic>
      <p:pic>
        <p:nvPicPr>
          <p:cNvPr id="19476" name="Picture 20" descr="Краткое содержание сказки &amp;quot;Мороз Иванович&amp;quot; .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57554" y="3071810"/>
            <a:ext cx="2315930" cy="2714644"/>
          </a:xfrm>
          <a:prstGeom prst="rect">
            <a:avLst/>
          </a:prstGeom>
          <a:noFill/>
        </p:spPr>
      </p:pic>
      <p:pic>
        <p:nvPicPr>
          <p:cNvPr id="8194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2600" y="2857496"/>
            <a:ext cx="861944" cy="928694"/>
          </a:xfrm>
          <a:prstGeom prst="rect">
            <a:avLst/>
          </a:prstGeom>
          <a:noFill/>
        </p:spPr>
      </p:pic>
      <p:pic>
        <p:nvPicPr>
          <p:cNvPr id="17" name="Picture 16" descr="Аудиосказка - Зимовье зверей. "/>
          <p:cNvPicPr>
            <a:picLocks noChangeAspect="1" noChangeArrowheads="1"/>
          </p:cNvPicPr>
          <p:nvPr/>
        </p:nvPicPr>
        <p:blipFill>
          <a:blip r:embed="rId12"/>
          <a:srcRect l="23438" r="24999"/>
          <a:stretch>
            <a:fillRect/>
          </a:stretch>
        </p:blipFill>
        <p:spPr bwMode="auto">
          <a:xfrm>
            <a:off x="6429388" y="1857364"/>
            <a:ext cx="2000264" cy="21820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0825" y="285728"/>
            <a:ext cx="88931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Arial Black" pitchFamily="34" charset="0"/>
              </a:rPr>
              <a:t>Исправь ошибки </a:t>
            </a:r>
          </a:p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Arial Black" pitchFamily="34" charset="0"/>
              </a:rPr>
              <a:t>в названии сказок</a:t>
            </a:r>
            <a:endParaRPr lang="ru-RU" sz="44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57158" y="1785926"/>
            <a:ext cx="529215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Белка и волк</a:t>
            </a:r>
          </a:p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- Зимовье  зайцев</a:t>
            </a: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- Михаил Иванович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- Снежинка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- Варежка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71472" y="1500174"/>
            <a:ext cx="1785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Л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иса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28596" y="5715016"/>
            <a:ext cx="36433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Рукавичка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00034" y="4714884"/>
            <a:ext cx="35719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Снегурочка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928662" y="3571876"/>
            <a:ext cx="2000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Мороз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000364" y="2500306"/>
            <a:ext cx="2214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зверей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2" descr="Вот такие разные фото и картинки сказка рукавичка!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928813"/>
            <a:ext cx="677545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0825" y="500063"/>
            <a:ext cx="8893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dirty="0">
                <a:solidFill>
                  <a:srgbClr val="7030A0"/>
                </a:solidFill>
                <a:latin typeface="Arial Black" pitchFamily="34" charset="0"/>
              </a:rPr>
              <a:t>Рукавичка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550069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В каком порядке </a:t>
            </a:r>
            <a:endParaRPr lang="ru-RU" sz="36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приходили </a:t>
            </a:r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звери?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Picture 2" descr="https://i.pinimg.com/originals/48/56/45/485645211d027f18a8415c73d12368e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1857375"/>
            <a:ext cx="6215063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2643188" y="2143125"/>
            <a:ext cx="428625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2428875" y="1714500"/>
            <a:ext cx="1714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мышка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285750" y="2500313"/>
            <a:ext cx="2214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лягушка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571625" y="3143250"/>
            <a:ext cx="428625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4500563" y="6273800"/>
            <a:ext cx="128588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заяц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714875" y="5929313"/>
            <a:ext cx="428625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4"/>
          <p:cNvSpPr>
            <a:spLocks noChangeArrowheads="1"/>
          </p:cNvSpPr>
          <p:nvPr/>
        </p:nvSpPr>
        <p:spPr bwMode="auto">
          <a:xfrm>
            <a:off x="3857625" y="3500438"/>
            <a:ext cx="1357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лиса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857625" y="3214688"/>
            <a:ext cx="428625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6286500" y="4429125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волк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429375" y="4071938"/>
            <a:ext cx="428625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4"/>
          <p:cNvSpPr>
            <a:spLocks noChangeArrowheads="1"/>
          </p:cNvSpPr>
          <p:nvPr/>
        </p:nvSpPr>
        <p:spPr bwMode="auto">
          <a:xfrm>
            <a:off x="6500813" y="3429000"/>
            <a:ext cx="1643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кабан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000750" y="3500438"/>
            <a:ext cx="428625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4"/>
          <p:cNvSpPr>
            <a:spLocks noChangeArrowheads="1"/>
          </p:cNvSpPr>
          <p:nvPr/>
        </p:nvSpPr>
        <p:spPr bwMode="auto">
          <a:xfrm>
            <a:off x="1000125" y="6273800"/>
            <a:ext cx="2214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медведь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143250" y="6000750"/>
            <a:ext cx="428625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5058" name="Picture 2" descr="Деревянная шнуровка &amp;quot;Рукавица&amp;quot;, голубая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123827">
            <a:off x="5972995" y="-268184"/>
            <a:ext cx="2071677" cy="27159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"/>
                            </p:stCondLst>
                            <p:childTnLst>
                              <p:par>
                                <p:cTn id="5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19460" name="Picture 4" descr="Перед праздником. 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7986" r="28102"/>
          <a:stretch>
            <a:fillRect/>
          </a:stretch>
        </p:blipFill>
        <p:spPr bwMode="auto">
          <a:xfrm>
            <a:off x="7358050" y="3643314"/>
            <a:ext cx="1785950" cy="3048001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0" y="1500174"/>
            <a:ext cx="75724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</a:rPr>
              <a:t>Сказка – один из жанров устного народного </a:t>
            </a:r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творчества.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 Сказка – это вымышленная история со счастливым концом.</a:t>
            </a:r>
          </a:p>
          <a:p>
            <a:pPr marL="342900" indent="-342900">
              <a:spcBef>
                <a:spcPct val="20000"/>
              </a:spcBef>
            </a:pPr>
            <a:endParaRPr lang="ru-RU" sz="3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Сказки  учат нас добру, быть сильными, верить в то, что добро победит, а зло будет наказано.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Что такое сказка?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2" descr="Оборудование: пиратские шляпы и... Цель: учить ориентироваться на местности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51141" cy="6858000"/>
          </a:xfrm>
          <a:prstGeom prst="rect">
            <a:avLst/>
          </a:prstGeom>
          <a:noFill/>
        </p:spPr>
      </p:pic>
      <p:pic>
        <p:nvPicPr>
          <p:cNvPr id="19458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1214422"/>
            <a:ext cx="1285853" cy="884888"/>
          </a:xfrm>
          <a:prstGeom prst="rect">
            <a:avLst/>
          </a:prstGeom>
          <a:noFill/>
        </p:spPr>
      </p:pic>
      <p:pic>
        <p:nvPicPr>
          <p:cNvPr id="19460" name="Picture 4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928670"/>
            <a:ext cx="1428729" cy="983212"/>
          </a:xfrm>
          <a:prstGeom prst="rect">
            <a:avLst/>
          </a:prstGeom>
          <a:noFill/>
        </p:spPr>
      </p:pic>
      <p:pic>
        <p:nvPicPr>
          <p:cNvPr id="19462" name="Picture 6" descr="Фон для презентации книга закрытая 29 фото.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928934"/>
            <a:ext cx="1285883" cy="1285884"/>
          </a:xfrm>
          <a:prstGeom prst="rect">
            <a:avLst/>
          </a:prstGeom>
          <a:noFill/>
        </p:spPr>
      </p:pic>
      <p:pic>
        <p:nvPicPr>
          <p:cNvPr id="19464" name="Picture 8" descr="ИРГА 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572008"/>
            <a:ext cx="1466836" cy="1289527"/>
          </a:xfrm>
          <a:prstGeom prst="rect">
            <a:avLst/>
          </a:prstGeom>
          <a:noFill/>
        </p:spPr>
      </p:pic>
      <p:pic>
        <p:nvPicPr>
          <p:cNvPr id="19468" name="Picture 12" descr="Волк и лиса в DiamondElectric - город Москва."/>
          <p:cNvPicPr>
            <a:picLocks noChangeAspect="1" noChangeArrowheads="1"/>
          </p:cNvPicPr>
          <p:nvPr/>
        </p:nvPicPr>
        <p:blipFill>
          <a:blip r:embed="rId8"/>
          <a:srcRect l="16406" t="2344" r="17968" b="8593"/>
          <a:stretch>
            <a:fillRect/>
          </a:stretch>
        </p:blipFill>
        <p:spPr bwMode="auto">
          <a:xfrm>
            <a:off x="4572000" y="214290"/>
            <a:ext cx="1643074" cy="2229886"/>
          </a:xfrm>
          <a:prstGeom prst="rect">
            <a:avLst/>
          </a:prstGeom>
          <a:noFill/>
        </p:spPr>
      </p:pic>
      <p:pic>
        <p:nvPicPr>
          <p:cNvPr id="19470" name="Picture 14" descr="Снегурочка. 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1857364"/>
            <a:ext cx="1762121" cy="2301547"/>
          </a:xfrm>
          <a:prstGeom prst="rect">
            <a:avLst/>
          </a:prstGeom>
          <a:noFill/>
        </p:spPr>
      </p:pic>
      <p:pic>
        <p:nvPicPr>
          <p:cNvPr id="19474" name="Picture 18" descr="Отзыв: Книга &amp;quot;Рукавичка&amp;quot; - издательство Малыш - Надо же было прид...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28860" y="214290"/>
            <a:ext cx="2035982" cy="2714644"/>
          </a:xfrm>
          <a:prstGeom prst="rect">
            <a:avLst/>
          </a:prstGeom>
          <a:noFill/>
        </p:spPr>
      </p:pic>
      <p:pic>
        <p:nvPicPr>
          <p:cNvPr id="19476" name="Picture 20" descr="Краткое содержание сказки &amp;quot;Мороз Иванович&amp;quot; .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357554" y="3571876"/>
            <a:ext cx="1889311" cy="2214578"/>
          </a:xfrm>
          <a:prstGeom prst="rect">
            <a:avLst/>
          </a:prstGeom>
          <a:noFill/>
        </p:spPr>
      </p:pic>
      <p:pic>
        <p:nvPicPr>
          <p:cNvPr id="8194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2600" y="2857496"/>
            <a:ext cx="861944" cy="928694"/>
          </a:xfrm>
          <a:prstGeom prst="rect">
            <a:avLst/>
          </a:prstGeom>
          <a:noFill/>
        </p:spPr>
      </p:pic>
      <p:pic>
        <p:nvPicPr>
          <p:cNvPr id="17" name="Picture 16" descr="Аудиосказка - Зимовье зверей. "/>
          <p:cNvPicPr>
            <a:picLocks noChangeAspect="1" noChangeArrowheads="1"/>
          </p:cNvPicPr>
          <p:nvPr/>
        </p:nvPicPr>
        <p:blipFill>
          <a:blip r:embed="rId13"/>
          <a:srcRect l="23438" r="24999"/>
          <a:stretch>
            <a:fillRect/>
          </a:stretch>
        </p:blipFill>
        <p:spPr bwMode="auto">
          <a:xfrm>
            <a:off x="6429388" y="1857364"/>
            <a:ext cx="2000264" cy="21820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000100" y="714356"/>
            <a:ext cx="719491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Конкурс рисунков </a:t>
            </a:r>
            <a:endParaRPr kumimoji="0" lang="ru-RU" sz="5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98977" y="2643182"/>
            <a:ext cx="874502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"Моя любимая сказка"</a:t>
            </a:r>
            <a:endParaRPr kumimoji="0" lang="ru-RU" sz="50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57356" y="2643182"/>
            <a:ext cx="61401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Молодцы!!!</a:t>
            </a:r>
            <a:endParaRPr kumimoji="0" lang="ru-RU" sz="72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71472" y="357166"/>
            <a:ext cx="756040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7030A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Л</a:t>
            </a: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итературная викторина</a:t>
            </a:r>
          </a:p>
          <a:p>
            <a:pPr marL="0" marR="0" lvl="0" indent="1793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5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"Карусель сказок"</a:t>
            </a:r>
            <a:endParaRPr kumimoji="0" lang="ru-RU" sz="50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Picture 2" descr="Оборудование: пиратские шляпы и... Цель: учить ориентироваться на местности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928802"/>
            <a:ext cx="5957035" cy="4464290"/>
          </a:xfrm>
          <a:prstGeom prst="rect">
            <a:avLst/>
          </a:prstGeom>
          <a:noFill/>
        </p:spPr>
      </p:pic>
      <p:pic>
        <p:nvPicPr>
          <p:cNvPr id="7" name="Picture 6" descr="Фон для презентации книга закрытая 29 фото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4143380"/>
            <a:ext cx="714379" cy="714380"/>
          </a:xfrm>
          <a:prstGeom prst="rect">
            <a:avLst/>
          </a:prstGeom>
          <a:noFill/>
        </p:spPr>
      </p:pic>
      <p:pic>
        <p:nvPicPr>
          <p:cNvPr id="8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714620"/>
            <a:ext cx="714349" cy="491595"/>
          </a:xfrm>
          <a:prstGeom prst="rect">
            <a:avLst/>
          </a:prstGeom>
          <a:noFill/>
        </p:spPr>
      </p:pic>
      <p:pic>
        <p:nvPicPr>
          <p:cNvPr id="9" name="Picture 4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2643182"/>
            <a:ext cx="726658" cy="500066"/>
          </a:xfrm>
          <a:prstGeom prst="rect">
            <a:avLst/>
          </a:prstGeom>
          <a:noFill/>
        </p:spPr>
      </p:pic>
      <p:pic>
        <p:nvPicPr>
          <p:cNvPr id="10" name="Picture 8" descr="ИРГА 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4929198"/>
            <a:ext cx="752456" cy="661500"/>
          </a:xfrm>
          <a:prstGeom prst="rect">
            <a:avLst/>
          </a:prstGeom>
          <a:noFill/>
        </p:spPr>
      </p:pic>
      <p:pic>
        <p:nvPicPr>
          <p:cNvPr id="11" name="Picture 2" descr="Книга на белом фоне картинки (73 фото) .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76243" y="3786190"/>
            <a:ext cx="596730" cy="6429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" name="Picture 2" descr="https://advour.ru/wp-content/uploads/a/0/6/a0695036c10f78845c21297ef5ba5876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63" y="1571625"/>
            <a:ext cx="7143750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500063"/>
            <a:ext cx="8893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dirty="0">
                <a:solidFill>
                  <a:srgbClr val="7030A0"/>
                </a:solidFill>
                <a:latin typeface="Arial Black" pitchFamily="34" charset="0"/>
              </a:rPr>
              <a:t>Лиса и волк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Что вёз дед на санях?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14414" y="1214422"/>
            <a:ext cx="2130711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дрова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рыбу 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сено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8" name="Picture 14" descr="Лиса и волк - русская народная сказка."/>
          <p:cNvPicPr>
            <a:picLocks noChangeAspect="1" noChangeArrowheads="1"/>
          </p:cNvPicPr>
          <p:nvPr/>
        </p:nvPicPr>
        <p:blipFill>
          <a:blip r:embed="rId3"/>
          <a:srcRect r="15519"/>
          <a:stretch>
            <a:fillRect/>
          </a:stretch>
        </p:blipFill>
        <p:spPr bwMode="auto">
          <a:xfrm>
            <a:off x="2285984" y="3071810"/>
            <a:ext cx="4786346" cy="322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2643174" y="4857760"/>
            <a:ext cx="1285884" cy="785818"/>
          </a:xfrm>
          <a:prstGeom prst="ellipse">
            <a:avLst/>
          </a:prstGeom>
          <a:solidFill>
            <a:srgbClr val="765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н для презентации голубой новогодний (193 фото)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285750"/>
            <a:ext cx="87137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Как лиса перехитрила деда?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14414" y="1214422"/>
            <a:ext cx="6473247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заговорила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спряталась 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притворилась мёртвой 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7" name="Picture 10" descr="Лиса и волк.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071810"/>
            <a:ext cx="342902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https://avatars.mds.yandex.net/i?id=c9546e9468efac5ea625f20d914e99cbdce4baed-7451251-images-thumbs&amp;n=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5715016"/>
            <a:ext cx="1385465" cy="857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595</Words>
  <PresentationFormat>Экран (4:3)</PresentationFormat>
  <Paragraphs>208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Мой</dc:creator>
  <cp:lastModifiedBy>Мой</cp:lastModifiedBy>
  <cp:revision>20</cp:revision>
  <dcterms:created xsi:type="dcterms:W3CDTF">2022-12-14T07:31:20Z</dcterms:created>
  <dcterms:modified xsi:type="dcterms:W3CDTF">2023-03-06T16:11:28Z</dcterms:modified>
</cp:coreProperties>
</file>