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7" r:id="rId4"/>
    <p:sldId id="266" r:id="rId5"/>
    <p:sldId id="265" r:id="rId6"/>
    <p:sldId id="264" r:id="rId7"/>
    <p:sldId id="263" r:id="rId8"/>
    <p:sldId id="257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876" y="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A525-6E66-4B39-B09A-C4C1E79978C5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FC22A-F763-4953-B1C5-EAEC4C1E29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932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A525-6E66-4B39-B09A-C4C1E79978C5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FC22A-F763-4953-B1C5-EAEC4C1E29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075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A525-6E66-4B39-B09A-C4C1E79978C5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FC22A-F763-4953-B1C5-EAEC4C1E29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415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A525-6E66-4B39-B09A-C4C1E79978C5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FC22A-F763-4953-B1C5-EAEC4C1E29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149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A525-6E66-4B39-B09A-C4C1E79978C5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FC22A-F763-4953-B1C5-EAEC4C1E29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146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A525-6E66-4B39-B09A-C4C1E79978C5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FC22A-F763-4953-B1C5-EAEC4C1E29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827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A525-6E66-4B39-B09A-C4C1E79978C5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FC22A-F763-4953-B1C5-EAEC4C1E29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499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A525-6E66-4B39-B09A-C4C1E79978C5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FC22A-F763-4953-B1C5-EAEC4C1E29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419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A525-6E66-4B39-B09A-C4C1E79978C5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FC22A-F763-4953-B1C5-EAEC4C1E29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860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A525-6E66-4B39-B09A-C4C1E79978C5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FC22A-F763-4953-B1C5-EAEC4C1E29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901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8A525-6E66-4B39-B09A-C4C1E79978C5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FC22A-F763-4953-B1C5-EAEC4C1E29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6207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88A525-6E66-4B39-B09A-C4C1E79978C5}" type="datetimeFigureOut">
              <a:rPr lang="ru-RU" smtClean="0"/>
              <a:t>26.02.2025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AFC22A-F763-4953-B1C5-EAEC4C1E29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533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268200" cy="7094863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828926" y="1398587"/>
            <a:ext cx="8810624" cy="416401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96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«Главный </a:t>
            </a:r>
          </a:p>
          <a:p>
            <a:r>
              <a:rPr lang="ru-RU" sz="96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символ Победы»</a:t>
            </a:r>
            <a:r>
              <a:rPr lang="ru-RU" sz="66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/>
            </a:r>
            <a:br>
              <a:rPr lang="ru-RU" sz="66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</a:br>
            <a:endParaRPr lang="ru-RU" sz="6600" b="1" dirty="0">
              <a:solidFill>
                <a:srgbClr val="C0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58139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050795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2543175" y="733425"/>
            <a:ext cx="8610600" cy="2381249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ru-RU" sz="2000" b="1" dirty="0" smtClean="0">
                <a:solidFill>
                  <a:srgbClr val="C00000"/>
                </a:solidFill>
              </a:rPr>
              <a:t>        Сегодня </a:t>
            </a:r>
            <a:r>
              <a:rPr lang="ru-RU" sz="2000" b="1" dirty="0">
                <a:solidFill>
                  <a:srgbClr val="C00000"/>
                </a:solidFill>
              </a:rPr>
              <a:t>георгиевская лента — неотъемлемый атрибут Дня Победы, символ памяти и воинского подвига во время Великой Отечественной войны. </a:t>
            </a: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Однако </a:t>
            </a:r>
            <a:r>
              <a:rPr lang="ru-RU" sz="2000" b="1" dirty="0">
                <a:solidFill>
                  <a:srgbClr val="C00000"/>
                </a:solidFill>
              </a:rPr>
              <a:t>на самом деле её история гораздо более длинная и не менее героическая. </a:t>
            </a:r>
            <a:r>
              <a:rPr lang="ru-RU" sz="2000" b="1" dirty="0" smtClean="0">
                <a:solidFill>
                  <a:srgbClr val="C00000"/>
                </a:solidFill>
              </a:rPr>
              <a:t/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      Вы узнаете, откуда </a:t>
            </a:r>
            <a:r>
              <a:rPr lang="ru-RU" sz="2000" b="1" dirty="0">
                <a:solidFill>
                  <a:srgbClr val="C00000"/>
                </a:solidFill>
              </a:rPr>
              <a:t>берёт начало георгиевская ленточка, почему она является символом победы, что означают её цвета и как её правильно </a:t>
            </a:r>
            <a:r>
              <a:rPr lang="ru-RU" sz="2000" b="1" dirty="0" smtClean="0">
                <a:solidFill>
                  <a:srgbClr val="C00000"/>
                </a:solidFill>
              </a:rPr>
              <a:t>носить.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000" y="3429000"/>
            <a:ext cx="5537199" cy="3114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63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0507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2125" y="266700"/>
            <a:ext cx="9734550" cy="2438400"/>
          </a:xfrm>
        </p:spPr>
        <p:txBody>
          <a:bodyPr>
            <a:normAutofit fontScale="90000"/>
          </a:bodyPr>
          <a:lstStyle/>
          <a:p>
            <a:r>
              <a:rPr lang="ru-RU" sz="73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История появления георгиевской ленты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3701" y="2362199"/>
            <a:ext cx="6418149" cy="4143375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ru-RU" sz="1800" dirty="0" smtClean="0"/>
              <a:t>     Георгиевская </a:t>
            </a:r>
            <a:r>
              <a:rPr lang="ru-RU" sz="1800" dirty="0"/>
              <a:t>лента появилась более 250 лет назад, когда императрица Екатерина II в 1769 году учредила орден Святого Георгия. В это время шла русско-турецкая война 1768–1774 годов, в которой Российской империи никак не удавалось одержать сколь-нибудь значимые победы, и императрица решила учредить особую награду, которая будет присуждаться только за исключительные подвиги на поле боя.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97" r="25906"/>
          <a:stretch/>
        </p:blipFill>
        <p:spPr>
          <a:xfrm>
            <a:off x="803457" y="2152579"/>
            <a:ext cx="3463742" cy="4072007"/>
          </a:xfrm>
          <a:prstGeom prst="rect">
            <a:avLst/>
          </a:prstGeom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1455624" y="6224586"/>
            <a:ext cx="2159409" cy="561975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ru-RU" sz="1800" b="1" dirty="0" smtClean="0"/>
              <a:t>императрица Екатерина II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81098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050795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52775" y="647699"/>
            <a:ext cx="5972175" cy="5718333"/>
          </a:xfrm>
        </p:spPr>
        <p:txBody>
          <a:bodyPr>
            <a:normAutofit fontScale="62500" lnSpcReduction="20000"/>
          </a:bodyPr>
          <a:lstStyle/>
          <a:p>
            <a:pPr algn="l">
              <a:lnSpc>
                <a:spcPct val="120000"/>
              </a:lnSpc>
            </a:pPr>
            <a:r>
              <a:rPr lang="ru-RU" sz="2900" dirty="0" smtClean="0"/>
              <a:t>       </a:t>
            </a:r>
            <a:r>
              <a:rPr lang="ru-RU" sz="2900" dirty="0" smtClean="0">
                <a:latin typeface="+mj-lt"/>
              </a:rPr>
              <a:t>После </a:t>
            </a:r>
            <a:r>
              <a:rPr lang="ru-RU" sz="2900" dirty="0">
                <a:latin typeface="+mj-lt"/>
              </a:rPr>
              <a:t>смерти Екатерины II её преемник, Павел I, ненадолго упразднил орден, но с завершением его правления орден вернулся в российскую армию в качестве высшей полководческой награды</a:t>
            </a:r>
            <a:r>
              <a:rPr lang="ru-RU" sz="2900" dirty="0" smtClean="0">
                <a:latin typeface="+mj-lt"/>
              </a:rPr>
              <a:t>.</a:t>
            </a:r>
          </a:p>
          <a:p>
            <a:pPr algn="l">
              <a:lnSpc>
                <a:spcPct val="120000"/>
              </a:lnSpc>
            </a:pPr>
            <a:r>
              <a:rPr lang="ru-RU" sz="2900" dirty="0">
                <a:latin typeface="+mj-lt"/>
              </a:rPr>
              <a:t> </a:t>
            </a:r>
            <a:r>
              <a:rPr lang="ru-RU" sz="2900" dirty="0" smtClean="0">
                <a:latin typeface="+mj-lt"/>
              </a:rPr>
              <a:t>      </a:t>
            </a:r>
            <a:r>
              <a:rPr lang="ru-RU" sz="2900" dirty="0">
                <a:latin typeface="+mj-lt"/>
              </a:rPr>
              <a:t>Кроме того, в 1807 году учредили </a:t>
            </a:r>
            <a:r>
              <a:rPr lang="ru-RU" sz="2900" b="1" dirty="0">
                <a:latin typeface="+mj-lt"/>
              </a:rPr>
              <a:t>«солдатского Георгия» </a:t>
            </a:r>
            <a:r>
              <a:rPr lang="ru-RU" sz="2900" dirty="0">
                <a:latin typeface="+mj-lt"/>
              </a:rPr>
              <a:t>— Знак отличия военного ордена, который носился на такой же чёрно-жёлтой ленте, как и Георгиевский крест. А за год до этого в армии ввели наградные Георгиевские знамёна, венчал которые Георгиевский крест, а под ним повязывалась георгиевская лента.</a:t>
            </a:r>
          </a:p>
          <a:p>
            <a:pPr algn="l">
              <a:lnSpc>
                <a:spcPct val="120000"/>
              </a:lnSpc>
            </a:pPr>
            <a:r>
              <a:rPr lang="ru-RU" sz="2900" b="1" dirty="0" smtClean="0">
                <a:latin typeface="+mj-lt"/>
              </a:rPr>
              <a:t>      Орден </a:t>
            </a:r>
            <a:r>
              <a:rPr lang="ru-RU" sz="2900" b="1" dirty="0">
                <a:latin typeface="+mj-lt"/>
              </a:rPr>
              <a:t>Святого Георгия </a:t>
            </a:r>
            <a:r>
              <a:rPr lang="ru-RU" sz="2900" dirty="0">
                <a:latin typeface="+mj-lt"/>
              </a:rPr>
              <a:t>вместе с георгиевской лентой просуществовал до 1917 года — тогда, после революции, 16 декабря вышел декрет Совета народных комиссаров РСФСР «Об уравнении в правах всех военнослужащих», который его отменил. Георгиевская лента в СССР была на некоторое время забыта, однако скоро она вернулась — уже во время Великой Отечественной войны как лента ордена Славы и медали «За победу над Германией».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527" y="352425"/>
            <a:ext cx="2022852" cy="2685336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233175" y="5825966"/>
            <a:ext cx="2700525" cy="5400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1200" b="1" dirty="0" smtClean="0"/>
              <a:t>медаль </a:t>
            </a:r>
            <a:r>
              <a:rPr lang="ru-RU" sz="1200" b="1" dirty="0"/>
              <a:t>«За победу над </a:t>
            </a:r>
            <a:r>
              <a:rPr lang="ru-RU" sz="1200" b="1" dirty="0" smtClean="0"/>
              <a:t>Германией»</a:t>
            </a:r>
            <a:endParaRPr lang="ru-RU" sz="1600" b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950" y="514350"/>
            <a:ext cx="2771775" cy="1831920"/>
          </a:xfrm>
          <a:prstGeom prst="rect">
            <a:avLst/>
          </a:prstGeom>
        </p:spPr>
      </p:pic>
      <p:sp>
        <p:nvSpPr>
          <p:cNvPr id="9" name="Подзаголовок 2"/>
          <p:cNvSpPr txBox="1">
            <a:spLocks/>
          </p:cNvSpPr>
          <p:nvPr/>
        </p:nvSpPr>
        <p:spPr>
          <a:xfrm>
            <a:off x="233175" y="2888933"/>
            <a:ext cx="2080002" cy="5400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1800" b="1" dirty="0" smtClean="0"/>
              <a:t>            </a:t>
            </a:r>
            <a:r>
              <a:rPr lang="ru-RU" sz="1600" b="1" dirty="0" smtClean="0"/>
              <a:t>Павел </a:t>
            </a:r>
            <a:r>
              <a:rPr lang="ru-RU" sz="1600" b="1" dirty="0" smtClean="0"/>
              <a:t>I</a:t>
            </a:r>
            <a:endParaRPr lang="ru-RU" sz="2000" b="1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50" y="3429000"/>
            <a:ext cx="2724150" cy="2338657"/>
          </a:xfrm>
          <a:prstGeom prst="rect">
            <a:avLst/>
          </a:prstGeom>
        </p:spPr>
      </p:pic>
      <p:sp>
        <p:nvSpPr>
          <p:cNvPr id="12" name="Подзаголовок 2"/>
          <p:cNvSpPr txBox="1">
            <a:spLocks/>
          </p:cNvSpPr>
          <p:nvPr/>
        </p:nvSpPr>
        <p:spPr>
          <a:xfrm>
            <a:off x="9716577" y="5892641"/>
            <a:ext cx="2257425" cy="54006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1800" b="1" dirty="0" smtClean="0"/>
              <a:t>Орден Святого Георгия</a:t>
            </a:r>
            <a:endParaRPr lang="ru-RU" b="1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1" r="31629"/>
          <a:stretch/>
        </p:blipFill>
        <p:spPr>
          <a:xfrm>
            <a:off x="9713346" y="2495415"/>
            <a:ext cx="2114549" cy="3330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979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0507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19300" y="1"/>
            <a:ext cx="9144000" cy="1828799"/>
          </a:xfrm>
        </p:spPr>
        <p:txBody>
          <a:bodyPr>
            <a:normAutofit fontScale="90000"/>
          </a:bodyPr>
          <a:lstStyle/>
          <a:p>
            <a:r>
              <a:rPr lang="ru-RU" sz="53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Суть и значение георгиевской ленты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00500" y="1285875"/>
            <a:ext cx="7239000" cy="5124450"/>
          </a:xfrm>
        </p:spPr>
        <p:txBody>
          <a:bodyPr>
            <a:normAutofit fontScale="70000" lnSpcReduction="20000"/>
          </a:bodyPr>
          <a:lstStyle/>
          <a:p>
            <a:pPr algn="l">
              <a:lnSpc>
                <a:spcPct val="120000"/>
              </a:lnSpc>
            </a:pPr>
            <a:r>
              <a:rPr lang="ru-RU" dirty="0"/>
              <a:t>Прежде всего георгиевская лента — знак соответствующего ордена, который присваивался исключительно за боевые заслуги. Орден Святого Георгия не присваивали за выслугу лет — максимум, чего можно было добиться таким путём, это его низшей, IV степени. Георгиевская лента, таким образом, стала символом верности долгу и храбрости военных.</a:t>
            </a:r>
          </a:p>
          <a:p>
            <a:pPr algn="l">
              <a:lnSpc>
                <a:spcPct val="120000"/>
              </a:lnSpc>
            </a:pPr>
            <a:r>
              <a:rPr lang="ru-RU" dirty="0"/>
              <a:t>Есть и особые трактовки, почему георгиевская ленточка чёрно-оранжевого цвета. Изначально она была утверждена как чёрно-жёлтая, однако со временем появился и оранжевый цвет — и тот, и другой считались разновидностью золотого. По одной из трактовок, чёрный цвет на ленте символизирует пороховой дым, а жёлтый или оранжевый — огонь сражения.</a:t>
            </a:r>
          </a:p>
          <a:p>
            <a:pPr algn="l">
              <a:lnSpc>
                <a:spcPct val="120000"/>
              </a:lnSpc>
            </a:pPr>
            <a:r>
              <a:rPr lang="ru-RU" dirty="0"/>
              <a:t>По другой трактовке, чёрный и жёлтый на ленте — символы герба Российской империи, на котором изображён чёрный двуглавый орёл в золотом обрамлении. Наконец, ещё одна трактовка связывает эти цвета со святым Георгием: чёрный, согласно ей, символизирует его мученическую смерть, а оранжевый — чудесное воскрешение.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" y="1543050"/>
            <a:ext cx="3688080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9968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0507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5450" y="752474"/>
            <a:ext cx="9705975" cy="1619251"/>
          </a:xfrm>
        </p:spPr>
        <p:txBody>
          <a:bodyPr>
            <a:normAutofit fontScale="90000"/>
          </a:bodyPr>
          <a:lstStyle/>
          <a:p>
            <a:r>
              <a:rPr lang="ru-RU" sz="53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Почему георгиевская лента символ </a:t>
            </a:r>
            <a:r>
              <a:rPr lang="ru-RU" sz="5300" b="1" dirty="0" smtClean="0">
                <a:solidFill>
                  <a:srgbClr val="C00000"/>
                </a:solidFill>
                <a:latin typeface="Monotype Corsiva" panose="03010101010201010101" pitchFamily="66" charset="0"/>
              </a:rPr>
              <a:t>победы?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24424" y="1543050"/>
            <a:ext cx="6800851" cy="4781549"/>
          </a:xfrm>
        </p:spPr>
        <p:txBody>
          <a:bodyPr>
            <a:normAutofit fontScale="40000" lnSpcReduction="20000"/>
          </a:bodyPr>
          <a:lstStyle/>
          <a:p>
            <a:pPr algn="l">
              <a:lnSpc>
                <a:spcPct val="120000"/>
              </a:lnSpc>
            </a:pPr>
            <a:r>
              <a:rPr lang="ru-RU" sz="3500" dirty="0"/>
              <a:t>Говоря о том, когда георгиевская ленточка стала символом победы, нужно вспомнить её историю. Изначально орден Святого Георгия, к которому принадлежит георгиевская лента, присуждался только за крупные победы, поворотные в войне. Поэтому он с самого начала ассоциировался с победами — никак иначе его было не получить.</a:t>
            </a:r>
          </a:p>
          <a:p>
            <a:pPr algn="l">
              <a:lnSpc>
                <a:spcPct val="120000"/>
              </a:lnSpc>
            </a:pPr>
            <a:r>
              <a:rPr lang="ru-RU" sz="3500" dirty="0"/>
              <a:t>Однако во время Великой Отечественной войны георгиевская лента получила особый смысл, став символом Победы над фашизмом. Есть сведения, что ещё в начале войны командование обсуждало прямое возрождение Георгиевского креста, но в итоге на это не пошли — память о Гражданской войне, во время которой Георгиевские кресты носили белые офицеры, была ещё слишком свежа.</a:t>
            </a:r>
          </a:p>
          <a:p>
            <a:pPr algn="l">
              <a:lnSpc>
                <a:spcPct val="120000"/>
              </a:lnSpc>
            </a:pPr>
            <a:r>
              <a:rPr lang="ru-RU" sz="3500" dirty="0"/>
              <a:t>Вместо этого 21 мая 1942 года учредили гвардейский знак, который присваивали воинским частям, отличившимся в боях, — на их знамёна повязывалась лента в георгиевских цветах. Затем, в 1943 году, учредили орден Славы, который представлял собой звезду, крепящуюся на ленту в тех же чёрно-оранжевых цветах, при этом на преемственность между этим орденом и Георгиевским крестом указывала даже фронтовая пресса.</a:t>
            </a:r>
          </a:p>
          <a:p>
            <a:pPr algn="l">
              <a:lnSpc>
                <a:spcPct val="120000"/>
              </a:lnSpc>
            </a:pPr>
            <a:r>
              <a:rPr lang="ru-RU" sz="3500" dirty="0"/>
              <a:t>Наконец, в 1945 году георгиевская лента украсила самую массовую награду времён Великой Отечественной войны — медаль «За победу над Германией в Великой Отечественной войне 1941–1945 годов». С тех пор чёрно-оранжевая лента прочно ассоциируется с Победой.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5" r="15472"/>
          <a:stretch/>
        </p:blipFill>
        <p:spPr>
          <a:xfrm>
            <a:off x="295274" y="1543050"/>
            <a:ext cx="430530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4735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0507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82073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Акция «Георгиевская ленточка»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81625" y="1457325"/>
            <a:ext cx="6610349" cy="5095875"/>
          </a:xfrm>
        </p:spPr>
        <p:txBody>
          <a:bodyPr>
            <a:normAutofit fontScale="62500" lnSpcReduction="20000"/>
          </a:bodyPr>
          <a:lstStyle/>
          <a:p>
            <a:pPr algn="l">
              <a:lnSpc>
                <a:spcPct val="120000"/>
              </a:lnSpc>
            </a:pPr>
            <a:r>
              <a:rPr lang="ru-RU" dirty="0"/>
              <a:t>Впервые акция «Георгиевская ленточка» состоялась весной 2005 года — тогда её провели РИА Новости и «Студенческая община». Акция была приурочена к 60-летию Победы в Великой Отечественной войне и родилась стихийно: она выросла из интернет-проекта «Наша Победа», где публиковались народные истории о войне. В рамках акции на улицах городов волонтёры раздавали желающим чёрно-оранжевые ленточки, и это должно было стать и стало напоминанием о том, через что прошло поколение ветеранов и какие великие победы они одерживали.</a:t>
            </a:r>
          </a:p>
          <a:p>
            <a:pPr algn="l">
              <a:lnSpc>
                <a:spcPct val="120000"/>
              </a:lnSpc>
            </a:pPr>
            <a:r>
              <a:rPr lang="ru-RU" dirty="0"/>
              <a:t>Уже в следующем, 2006 году, к акции присоединились более 900 российских городов, а также разные страны мира, от Европы до США. Георгиевская лента даже слетала на МКС.</a:t>
            </a:r>
          </a:p>
          <a:p>
            <a:pPr algn="l">
              <a:lnSpc>
                <a:spcPct val="120000"/>
              </a:lnSpc>
            </a:pPr>
            <a:r>
              <a:rPr lang="ru-RU" dirty="0"/>
              <a:t>С течением времени акция «Георгиевская ленточка» стала неотъемлемым атрибутом Дня Победы, участники праздника уже традиционно повязывают её на одежду, как и те, кто проходят в «Бессмертном полку», и просто желающие выразить в этот день своё уважение ветеранам и памяти о Великой Отечественной войне.</a:t>
            </a:r>
          </a:p>
          <a:p>
            <a:pPr algn="l">
              <a:lnSpc>
                <a:spcPct val="120000"/>
              </a:lnSpc>
            </a:pPr>
            <a:r>
              <a:rPr lang="ru-RU" dirty="0"/>
              <a:t>Сегодня акцию «Георгиевская ленточка» проводит общественная организация «Волонтёры Победы». Кроме того, их можно будет получить в различных государственных учреждениях — например, в отделениях «Почты России», Сбербанка, МФЦ.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1571624"/>
            <a:ext cx="4758267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5509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705079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19374" y="1122363"/>
            <a:ext cx="8048625" cy="1096962"/>
          </a:xfrm>
        </p:spPr>
        <p:txBody>
          <a:bodyPr>
            <a:normAutofit fontScale="90000"/>
          </a:bodyPr>
          <a:lstStyle/>
          <a:p>
            <a:r>
              <a:rPr lang="ru-RU" sz="49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Как правильно и с какой стороны носить георгиевскую ленту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6774" y="1657350"/>
            <a:ext cx="7000875" cy="5200650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ru-RU" dirty="0"/>
              <a:t>Когда акция «Георгиевская ленточка» только начиналась, её символ носили как придётся и как удобно — кто-то прикалывал к одежде на груди, кто-то подбирал ею волосы, кто-то повязывал на руку, на антенну автомобиля, на ремни и сумки. Однако сегодня такое ношение считается оскорбительным, особенно учитывая новый статус ленты как символа воинской славы. Поэтому появились правила уважительного обращения с георгиевской лентой.</a:t>
            </a:r>
          </a:p>
          <a:p>
            <a:pPr algn="l"/>
            <a:r>
              <a:rPr lang="ru-RU" u="sng" dirty="0"/>
              <a:t>Так, «Волонтёры Победы» рекомендуют носить георгиевскую ленту:</a:t>
            </a:r>
          </a:p>
          <a:p>
            <a:pPr algn="l"/>
            <a:r>
              <a:rPr lang="ru-RU" dirty="0"/>
              <a:t>на груди слева, в районе сердца,</a:t>
            </a:r>
          </a:p>
          <a:p>
            <a:pPr algn="l"/>
            <a:r>
              <a:rPr lang="ru-RU" dirty="0"/>
              <a:t>на плече,</a:t>
            </a:r>
          </a:p>
          <a:p>
            <a:pPr algn="l"/>
            <a:r>
              <a:rPr lang="ru-RU" dirty="0"/>
              <a:t>на воротнике рубашки</a:t>
            </a:r>
            <a:r>
              <a:rPr lang="ru-RU" dirty="0" smtClean="0"/>
              <a:t>.</a:t>
            </a:r>
          </a:p>
          <a:p>
            <a:pPr algn="l"/>
            <a:r>
              <a:rPr lang="ru-RU" dirty="0"/>
              <a:t>Также есть рекомендации, как завязать георгиевскую ленту: её можно сложить в виде петли с ниспадающими концами, в виде банта или конверта и подколоть булавкой или пришить. При этом важно следить, чтобы она не трепалась на ветру.</a:t>
            </a:r>
          </a:p>
          <a:p>
            <a:pPr algn="l"/>
            <a:r>
              <a:rPr lang="ru-RU" u="sng" dirty="0"/>
              <a:t>Как нельзя носить георгиевскую ленту:</a:t>
            </a:r>
          </a:p>
          <a:p>
            <a:pPr algn="l"/>
            <a:r>
              <a:rPr lang="ru-RU" dirty="0"/>
              <a:t>ниже уровня локтя,</a:t>
            </a:r>
          </a:p>
          <a:p>
            <a:pPr algn="l"/>
            <a:r>
              <a:rPr lang="ru-RU" dirty="0"/>
              <a:t>на аксессуарах (сумках, ремнях, в качестве браслета или резинки для волос и т. д.),</a:t>
            </a:r>
          </a:p>
          <a:p>
            <a:pPr algn="l"/>
            <a:r>
              <a:rPr lang="ru-RU" dirty="0"/>
              <a:t>на автомобилях — антеннах, зеркалах и т. д.</a:t>
            </a:r>
          </a:p>
          <a:p>
            <a:pPr algn="l"/>
            <a:r>
              <a:rPr lang="ru-RU" dirty="0"/>
              <a:t>Кроме того, лента обязательно должна опрятно выглядеть — если она испачкалась или порвалась, её следует заменить на новую. И конечно, помнить, что георгиевская лента — не декоративный атрибут, а символ памяти и уважения к подвигу всех поколений воинов, защищавших Россию.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25" y="1670844"/>
            <a:ext cx="3877733" cy="21812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25" y="3981450"/>
            <a:ext cx="3671888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6400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954</Words>
  <Application>Microsoft Office PowerPoint</Application>
  <PresentationFormat>Широкоэкранный</PresentationFormat>
  <Paragraphs>38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Monotype Corsiva</vt:lpstr>
      <vt:lpstr>Тема Office</vt:lpstr>
      <vt:lpstr>Презентация PowerPoint</vt:lpstr>
      <vt:lpstr>        Сегодня георгиевская лента — неотъемлемый атрибут Дня Победы, символ памяти и воинского подвига во время Великой Отечественной войны.  Однако на самом деле её история гораздо более длинная и не менее героическая.        Вы узнаете, откуда берёт начало георгиевская ленточка, почему она является символом победы, что означают её цвета и как её правильно носить.</vt:lpstr>
      <vt:lpstr>История появления георгиевской ленты </vt:lpstr>
      <vt:lpstr>Презентация PowerPoint</vt:lpstr>
      <vt:lpstr>Суть и значение георгиевской ленты </vt:lpstr>
      <vt:lpstr>Почему георгиевская лента символ победы? </vt:lpstr>
      <vt:lpstr>Акция «Георгиевская ленточка» </vt:lpstr>
      <vt:lpstr>Как правильно и с какой стороны носить георгиевскую ленту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7</cp:revision>
  <dcterms:created xsi:type="dcterms:W3CDTF">2025-02-26T03:26:39Z</dcterms:created>
  <dcterms:modified xsi:type="dcterms:W3CDTF">2025-02-26T05:47:14Z</dcterms:modified>
</cp:coreProperties>
</file>