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29"/>
  </p:notesMasterIdLst>
  <p:sldIdLst>
    <p:sldId id="261" r:id="rId2"/>
    <p:sldId id="305" r:id="rId3"/>
    <p:sldId id="267" r:id="rId4"/>
    <p:sldId id="314" r:id="rId5"/>
    <p:sldId id="270" r:id="rId6"/>
    <p:sldId id="284" r:id="rId7"/>
    <p:sldId id="304" r:id="rId8"/>
    <p:sldId id="313" r:id="rId9"/>
    <p:sldId id="300" r:id="rId10"/>
    <p:sldId id="301" r:id="rId11"/>
    <p:sldId id="332" r:id="rId12"/>
    <p:sldId id="292" r:id="rId13"/>
    <p:sldId id="310" r:id="rId14"/>
    <p:sldId id="316" r:id="rId15"/>
    <p:sldId id="281" r:id="rId16"/>
    <p:sldId id="324" r:id="rId17"/>
    <p:sldId id="325" r:id="rId18"/>
    <p:sldId id="296" r:id="rId19"/>
    <p:sldId id="322" r:id="rId20"/>
    <p:sldId id="297" r:id="rId21"/>
    <p:sldId id="330" r:id="rId22"/>
    <p:sldId id="287" r:id="rId23"/>
    <p:sldId id="333" r:id="rId24"/>
    <p:sldId id="323" r:id="rId25"/>
    <p:sldId id="288" r:id="rId26"/>
    <p:sldId id="289" r:id="rId27"/>
    <p:sldId id="268" r:id="rId28"/>
  </p:sldIdLst>
  <p:sldSz cx="9144000" cy="6858000" type="screen4x3"/>
  <p:notesSz cx="6858000" cy="9144000"/>
  <p:embeddedFontLst>
    <p:embeddedFont>
      <p:font typeface="Bookman Old Style" panose="02050604050505020204" pitchFamily="18" charset="0"/>
      <p:regular r:id="rId30"/>
      <p:bold r:id="rId31"/>
      <p:italic r:id="rId32"/>
      <p:boldItalic r:id="rId33"/>
    </p:embeddedFont>
    <p:embeddedFont>
      <p:font typeface="Arial Black" panose="020B0A04020102020204" pitchFamily="34" charset="0"/>
      <p:bold r:id="rId34"/>
    </p:embeddedFont>
    <p:embeddedFont>
      <p:font typeface="Cambria" panose="02040503050406030204" pitchFamily="18" charset="0"/>
      <p:regular r:id="rId35"/>
      <p:bold r:id="rId36"/>
      <p:italic r:id="rId37"/>
      <p:boldItalic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76C6D90-6B42-44A3-920B-3714A4D0F3F6}">
          <p14:sldIdLst>
            <p14:sldId id="261"/>
            <p14:sldId id="305"/>
            <p14:sldId id="267"/>
            <p14:sldId id="314"/>
            <p14:sldId id="270"/>
            <p14:sldId id="284"/>
            <p14:sldId id="304"/>
            <p14:sldId id="313"/>
            <p14:sldId id="300"/>
            <p14:sldId id="301"/>
            <p14:sldId id="332"/>
            <p14:sldId id="292"/>
            <p14:sldId id="310"/>
            <p14:sldId id="316"/>
            <p14:sldId id="281"/>
            <p14:sldId id="324"/>
            <p14:sldId id="325"/>
            <p14:sldId id="296"/>
            <p14:sldId id="322"/>
            <p14:sldId id="297"/>
            <p14:sldId id="330"/>
            <p14:sldId id="287"/>
            <p14:sldId id="333"/>
            <p14:sldId id="323"/>
            <p14:sldId id="288"/>
            <p14:sldId id="289"/>
            <p14:sldId id="268"/>
          </p14:sldIdLst>
        </p14:section>
        <p14:section name="Раздел без заголовка" id="{D84AE0EE-E90B-4E6B-810C-30FFB8BBF44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FF00FF"/>
    <a:srgbClr val="BA0887"/>
    <a:srgbClr val="8A0000"/>
    <a:srgbClr val="660066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18" autoAdjust="0"/>
    <p:restoredTop sz="86545" autoAdjust="0"/>
  </p:normalViewPr>
  <p:slideViewPr>
    <p:cSldViewPr>
      <p:cViewPr varScale="1">
        <p:scale>
          <a:sx n="61" d="100"/>
          <a:sy n="61" d="100"/>
        </p:scale>
        <p:origin x="72" y="7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4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C0662F-6E80-4116-A32B-55E4E1747D15}" type="datetimeFigureOut">
              <a:rPr lang="ru-RU" smtClean="0"/>
              <a:pPr/>
              <a:t>вс 29.01.23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B60351-1A68-437C-842A-D8D1F277D0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409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B60351-1A68-437C-842A-D8D1F277D0EB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156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вс 29.01.23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вс 29.01.23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вс 29.01.23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вс 29.01.23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вс 29.01.23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вс 29.01.23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вс 29.01.23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вс 29.01.23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вс 29.01.23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вс 29.01.23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вс 29.01.23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1000">
              <a:srgbClr val="92D050"/>
            </a:gs>
            <a:gs pos="0">
              <a:schemeClr val="accent1">
                <a:lumMod val="5000"/>
                <a:lumOff val="95000"/>
              </a:schemeClr>
            </a:gs>
            <a:gs pos="77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&#1064;&#1072;&#1073;&#1083;&#1086;&#1085;-DragAndDrop.ppt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&#1064;&#1072;&#1073;&#1083;&#1086;&#1085;-DragAndDrop.ppt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rus-4-padezhnyie-okonchaniya-imsushh-1-skl-.html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testedu.ru/test/" TargetMode="External"/><Relationship Id="rId2" Type="http://schemas.openxmlformats.org/officeDocument/2006/relationships/hyperlink" Target="https://volzsky-klass.ru/kanakina-4-klass-uchebnik-1-upr-158-s-91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watch?v=po5xmv1tj21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3"/>
          <p:cNvSpPr txBox="1">
            <a:spLocks/>
          </p:cNvSpPr>
          <p:nvPr/>
        </p:nvSpPr>
        <p:spPr>
          <a:xfrm>
            <a:off x="30176" y="1000540"/>
            <a:ext cx="9144000" cy="7920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4800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Русский  язык  4 класс </a:t>
            </a:r>
          </a:p>
          <a:p>
            <a:r>
              <a:rPr lang="ru-RU" sz="4800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УМК  «Школа  России»</a:t>
            </a:r>
            <a:r>
              <a:rPr lang="ru-RU" sz="4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/>
            </a:r>
            <a:br>
              <a:rPr lang="ru-RU" sz="48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endParaRPr lang="ru-RU" sz="4800" dirty="0"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752287" y="5461415"/>
            <a:ext cx="4391713" cy="1366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ru-RU" altLang="ru-RU" b="1" dirty="0" smtClean="0">
                <a:solidFill>
                  <a:srgbClr val="00B0F0"/>
                </a:solidFill>
                <a:latin typeface="Arial Black" pitchFamily="34" charset="0"/>
              </a:rPr>
              <a:t>Лыткина Е.А,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altLang="ru-RU" b="1" dirty="0" smtClean="0">
                <a:solidFill>
                  <a:srgbClr val="00B0F0"/>
                </a:solidFill>
                <a:latin typeface="Arial Black" pitchFamily="34" charset="0"/>
              </a:rPr>
              <a:t>учитель  </a:t>
            </a:r>
            <a:r>
              <a:rPr lang="ru-RU" altLang="ru-RU" b="1" dirty="0">
                <a:solidFill>
                  <a:srgbClr val="00B0F0"/>
                </a:solidFill>
                <a:latin typeface="Arial Black" pitchFamily="34" charset="0"/>
              </a:rPr>
              <a:t>начальных </a:t>
            </a:r>
            <a:r>
              <a:rPr lang="ru-RU" altLang="ru-RU" b="1" dirty="0" smtClean="0">
                <a:solidFill>
                  <a:srgbClr val="00B0F0"/>
                </a:solidFill>
                <a:latin typeface="Arial Black" pitchFamily="34" charset="0"/>
              </a:rPr>
              <a:t>классов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altLang="ru-RU" b="1" dirty="0" smtClean="0">
                <a:solidFill>
                  <a:srgbClr val="00B0F0"/>
                </a:solidFill>
                <a:latin typeface="Arial Black" pitchFamily="34" charset="0"/>
              </a:rPr>
              <a:t>МКОУ «СОШ№1»</a:t>
            </a:r>
            <a:endParaRPr lang="ru-RU" altLang="ru-RU" b="1" dirty="0">
              <a:solidFill>
                <a:srgbClr val="00B0F0"/>
              </a:solidFill>
              <a:latin typeface="Arial Black" pitchFamily="34" charset="0"/>
            </a:endParaRPr>
          </a:p>
          <a:p>
            <a:pPr algn="ctr" eaLnBrk="1" hangingPunct="1">
              <a:spcBef>
                <a:spcPct val="20000"/>
              </a:spcBef>
            </a:pPr>
            <a:r>
              <a:rPr lang="ru-RU" altLang="ru-RU" b="1" dirty="0" smtClean="0">
                <a:solidFill>
                  <a:srgbClr val="00B0F0"/>
                </a:solidFill>
                <a:latin typeface="Arial Black" pitchFamily="34" charset="0"/>
              </a:rPr>
              <a:t>г. Бодайбо 2022  </a:t>
            </a:r>
            <a:r>
              <a:rPr lang="ru-RU" altLang="ru-RU" b="1" dirty="0">
                <a:solidFill>
                  <a:srgbClr val="00B0F0"/>
                </a:solidFill>
                <a:latin typeface="Arial Black" pitchFamily="34" charset="0"/>
              </a:rPr>
              <a:t>год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2636912"/>
            <a:ext cx="2664296" cy="24987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845339"/>
            <a:ext cx="2541804" cy="2541804"/>
          </a:xfrm>
          <a:prstGeom prst="rect">
            <a:avLst/>
          </a:prstGeom>
        </p:spPr>
      </p:pic>
      <p:pic>
        <p:nvPicPr>
          <p:cNvPr id="2" name="0450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60432" y="536408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98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7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36512" y="188640"/>
            <a:ext cx="9180512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Склоняем  существительные 1скл</a:t>
            </a:r>
            <a:endParaRPr lang="ru-RU" sz="36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7504" y="1844824"/>
            <a:ext cx="8561040" cy="4392488"/>
          </a:xfrm>
        </p:spPr>
        <p:txBody>
          <a:bodyPr/>
          <a:lstStyle/>
          <a:p>
            <a:r>
              <a:rPr lang="ru-RU" dirty="0" err="1" smtClean="0"/>
              <a:t>И.п</a:t>
            </a:r>
            <a:r>
              <a:rPr lang="ru-RU" dirty="0" smtClean="0"/>
              <a:t>. кто? что?     </a:t>
            </a:r>
            <a:r>
              <a:rPr lang="ru-RU" i="1" dirty="0" smtClean="0"/>
              <a:t>Тайга,         яблоня ,      дядя</a:t>
            </a:r>
            <a:r>
              <a:rPr lang="ru-RU" dirty="0" smtClean="0"/>
              <a:t>   </a:t>
            </a:r>
          </a:p>
          <a:p>
            <a:r>
              <a:rPr lang="ru-RU" dirty="0" err="1" smtClean="0"/>
              <a:t>Р.п.кого</a:t>
            </a:r>
            <a:r>
              <a:rPr lang="ru-RU" dirty="0" smtClean="0"/>
              <a:t>? </a:t>
            </a:r>
            <a:r>
              <a:rPr lang="ru-RU" dirty="0"/>
              <a:t>ч</a:t>
            </a:r>
            <a:r>
              <a:rPr lang="ru-RU" dirty="0" smtClean="0"/>
              <a:t>его?</a:t>
            </a:r>
          </a:p>
          <a:p>
            <a:r>
              <a:rPr lang="ru-RU" dirty="0" err="1" smtClean="0"/>
              <a:t>Д.п</a:t>
            </a:r>
            <a:r>
              <a:rPr lang="ru-RU" dirty="0" smtClean="0"/>
              <a:t>. кому? чему?</a:t>
            </a:r>
          </a:p>
          <a:p>
            <a:r>
              <a:rPr lang="ru-RU" dirty="0" err="1" smtClean="0"/>
              <a:t>В.п</a:t>
            </a:r>
            <a:r>
              <a:rPr lang="ru-RU" dirty="0" smtClean="0"/>
              <a:t>. кого? что?</a:t>
            </a:r>
          </a:p>
          <a:p>
            <a:r>
              <a:rPr lang="ru-RU" dirty="0" smtClean="0"/>
              <a:t>Т.п. кем? чем?</a:t>
            </a:r>
          </a:p>
          <a:p>
            <a:r>
              <a:rPr lang="ru-RU" dirty="0" err="1" smtClean="0"/>
              <a:t>П.п.о</a:t>
            </a:r>
            <a:r>
              <a:rPr lang="ru-RU" dirty="0" smtClean="0"/>
              <a:t> ком? </a:t>
            </a:r>
            <a:r>
              <a:rPr lang="ru-RU" dirty="0"/>
              <a:t>о</a:t>
            </a:r>
            <a:r>
              <a:rPr lang="ru-RU" dirty="0" smtClean="0"/>
              <a:t> чём?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7596336" y="1816442"/>
            <a:ext cx="144016" cy="216024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4316016" y="1704710"/>
            <a:ext cx="144016" cy="216024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5364088" y="1780619"/>
            <a:ext cx="144016" cy="216024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39428" y="5301208"/>
            <a:ext cx="1444574" cy="13530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34782" y="1991945"/>
            <a:ext cx="535767" cy="34307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52163" y="1991945"/>
            <a:ext cx="552085" cy="35685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77425" y="1996643"/>
            <a:ext cx="542604" cy="34745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419872" y="1191525"/>
            <a:ext cx="104016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 ряд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322650" y="1207991"/>
            <a:ext cx="104016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 ряд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314702" y="1211820"/>
            <a:ext cx="104016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 ряд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272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36512" y="188640"/>
            <a:ext cx="9180512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Склоняем  существительные 1скл</a:t>
            </a:r>
            <a:endParaRPr lang="ru-RU" sz="36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7504" y="1844824"/>
            <a:ext cx="8561040" cy="4392488"/>
          </a:xfrm>
        </p:spPr>
        <p:txBody>
          <a:bodyPr/>
          <a:lstStyle/>
          <a:p>
            <a:r>
              <a:rPr lang="ru-RU" dirty="0" err="1" smtClean="0"/>
              <a:t>И.п</a:t>
            </a:r>
            <a:r>
              <a:rPr lang="ru-RU" dirty="0" smtClean="0"/>
              <a:t>. кто? что?     </a:t>
            </a:r>
            <a:r>
              <a:rPr lang="ru-RU" i="1" dirty="0" smtClean="0"/>
              <a:t>Тайга,         яблоня ,      дядя</a:t>
            </a:r>
            <a:r>
              <a:rPr lang="ru-RU" dirty="0" smtClean="0"/>
              <a:t>   </a:t>
            </a:r>
          </a:p>
          <a:p>
            <a:r>
              <a:rPr lang="ru-RU" dirty="0" err="1" smtClean="0"/>
              <a:t>Р.п.кого</a:t>
            </a:r>
            <a:r>
              <a:rPr lang="ru-RU" dirty="0" smtClean="0"/>
              <a:t>? </a:t>
            </a:r>
            <a:r>
              <a:rPr lang="ru-RU" dirty="0"/>
              <a:t>ч</a:t>
            </a:r>
            <a:r>
              <a:rPr lang="ru-RU" dirty="0" smtClean="0"/>
              <a:t>его?   </a:t>
            </a:r>
            <a:r>
              <a:rPr lang="ru-RU" dirty="0" err="1" smtClean="0"/>
              <a:t>Тайг</a:t>
            </a:r>
            <a:r>
              <a:rPr lang="ru-RU" dirty="0" smtClean="0"/>
              <a:t> и         </a:t>
            </a:r>
            <a:r>
              <a:rPr lang="ru-RU" dirty="0" err="1" smtClean="0"/>
              <a:t>яблон</a:t>
            </a:r>
            <a:r>
              <a:rPr lang="ru-RU" dirty="0" smtClean="0"/>
              <a:t> и        </a:t>
            </a:r>
            <a:r>
              <a:rPr lang="ru-RU" dirty="0" err="1" smtClean="0"/>
              <a:t>дяд</a:t>
            </a:r>
            <a:r>
              <a:rPr lang="ru-RU" dirty="0" smtClean="0"/>
              <a:t> и</a:t>
            </a:r>
          </a:p>
          <a:p>
            <a:r>
              <a:rPr lang="ru-RU" dirty="0" err="1" smtClean="0"/>
              <a:t>Д.п.кому?чему</a:t>
            </a:r>
            <a:r>
              <a:rPr lang="ru-RU" dirty="0" smtClean="0"/>
              <a:t>? </a:t>
            </a:r>
            <a:r>
              <a:rPr lang="ru-RU" dirty="0" err="1" smtClean="0"/>
              <a:t>Тайг</a:t>
            </a:r>
            <a:r>
              <a:rPr lang="ru-RU" dirty="0" smtClean="0"/>
              <a:t> е         </a:t>
            </a:r>
            <a:r>
              <a:rPr lang="ru-RU" dirty="0" err="1" smtClean="0"/>
              <a:t>яблон</a:t>
            </a:r>
            <a:r>
              <a:rPr lang="ru-RU" dirty="0" smtClean="0"/>
              <a:t> е        </a:t>
            </a:r>
            <a:r>
              <a:rPr lang="ru-RU" dirty="0" err="1" smtClean="0"/>
              <a:t>дяд</a:t>
            </a:r>
            <a:r>
              <a:rPr lang="ru-RU" dirty="0" smtClean="0"/>
              <a:t> е</a:t>
            </a:r>
          </a:p>
          <a:p>
            <a:r>
              <a:rPr lang="ru-RU" dirty="0" err="1" smtClean="0"/>
              <a:t>В.п</a:t>
            </a:r>
            <a:r>
              <a:rPr lang="ru-RU" dirty="0" smtClean="0"/>
              <a:t>. кого? что?    </a:t>
            </a:r>
            <a:r>
              <a:rPr lang="ru-RU" dirty="0" err="1" smtClean="0"/>
              <a:t>Тайг</a:t>
            </a:r>
            <a:r>
              <a:rPr lang="ru-RU" dirty="0" smtClean="0"/>
              <a:t> у         яблоню       дядю</a:t>
            </a:r>
          </a:p>
          <a:p>
            <a:r>
              <a:rPr lang="ru-RU" dirty="0" smtClean="0"/>
              <a:t>Т.п. кем? чем?    </a:t>
            </a:r>
            <a:r>
              <a:rPr lang="ru-RU" dirty="0" err="1" smtClean="0"/>
              <a:t>Тайг</a:t>
            </a:r>
            <a:r>
              <a:rPr lang="ru-RU" dirty="0" smtClean="0"/>
              <a:t> ой        яблоней     </a:t>
            </a:r>
            <a:r>
              <a:rPr lang="ru-RU" dirty="0" err="1" smtClean="0"/>
              <a:t>дяд</a:t>
            </a:r>
            <a:r>
              <a:rPr lang="ru-RU" dirty="0" smtClean="0"/>
              <a:t> ей</a:t>
            </a:r>
          </a:p>
          <a:p>
            <a:pPr marL="0" indent="0">
              <a:buNone/>
            </a:pPr>
            <a:r>
              <a:rPr lang="ru-RU" dirty="0" err="1" smtClean="0"/>
              <a:t>П.п.о</a:t>
            </a:r>
            <a:r>
              <a:rPr lang="ru-RU" dirty="0" smtClean="0"/>
              <a:t> </a:t>
            </a:r>
            <a:r>
              <a:rPr lang="ru-RU" dirty="0" err="1" smtClean="0"/>
              <a:t>ком?о</a:t>
            </a:r>
            <a:r>
              <a:rPr lang="ru-RU" dirty="0" smtClean="0"/>
              <a:t> чём? О </a:t>
            </a:r>
            <a:r>
              <a:rPr lang="ru-RU" dirty="0" err="1" smtClean="0"/>
              <a:t>тайг</a:t>
            </a:r>
            <a:r>
              <a:rPr lang="ru-RU" dirty="0" smtClean="0"/>
              <a:t> е     о </a:t>
            </a:r>
            <a:r>
              <a:rPr lang="ru-RU" dirty="0" err="1" smtClean="0"/>
              <a:t>яблон</a:t>
            </a:r>
            <a:r>
              <a:rPr lang="ru-RU" dirty="0" smtClean="0"/>
              <a:t> е     о дяде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7596336" y="1816442"/>
            <a:ext cx="144016" cy="216024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4316016" y="1704710"/>
            <a:ext cx="144016" cy="216024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5364088" y="1780619"/>
            <a:ext cx="144016" cy="216024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40352" y="5504916"/>
            <a:ext cx="1444574" cy="13530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34782" y="1991945"/>
            <a:ext cx="535767" cy="34307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52163" y="1991945"/>
            <a:ext cx="552085" cy="35685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77425" y="1996643"/>
            <a:ext cx="542604" cy="34745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822" y="3195353"/>
            <a:ext cx="449402" cy="28777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16722" y="3764754"/>
            <a:ext cx="507786" cy="32516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822" y="4349245"/>
            <a:ext cx="542604" cy="34745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34681" y="4941168"/>
            <a:ext cx="449803" cy="28803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3379" y="2588566"/>
            <a:ext cx="484220" cy="31007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53697" y="2585430"/>
            <a:ext cx="484220" cy="31007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5179" y="3201321"/>
            <a:ext cx="484220" cy="31007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74963" y="3772298"/>
            <a:ext cx="484220" cy="31007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8813" y="4341358"/>
            <a:ext cx="484220" cy="31007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70278" y="4919129"/>
            <a:ext cx="484220" cy="31007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78419" y="2573135"/>
            <a:ext cx="484220" cy="31007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78419" y="3173057"/>
            <a:ext cx="484220" cy="31007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60555" y="3759077"/>
            <a:ext cx="484220" cy="31007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78419" y="4341358"/>
            <a:ext cx="484220" cy="310071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56072" y="4919129"/>
            <a:ext cx="484220" cy="310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72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704856" cy="850106"/>
          </a:xfrm>
        </p:spPr>
        <p:txBody>
          <a:bodyPr/>
          <a:lstStyle/>
          <a:p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Работаем 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по  </a:t>
            </a:r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таблице «Падежные  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окончания  имён существительных </a:t>
            </a:r>
            <a:b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1 – </a:t>
            </a:r>
            <a:r>
              <a:rPr lang="ru-RU" sz="2000" dirty="0" err="1">
                <a:solidFill>
                  <a:srgbClr val="FF0000"/>
                </a:solidFill>
                <a:latin typeface="Arial Black" panose="020B0A04020102020204" pitchFamily="34" charset="0"/>
              </a:rPr>
              <a:t>го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склонения»</a:t>
            </a: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</a:b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45980"/>
              </p:ext>
            </p:extLst>
          </p:nvPr>
        </p:nvGraphicFramePr>
        <p:xfrm>
          <a:off x="1907704" y="1281523"/>
          <a:ext cx="7088829" cy="5618622"/>
        </p:xfrm>
        <a:graphic>
          <a:graphicData uri="http://schemas.openxmlformats.org/drawingml/2006/table">
            <a:tbl>
              <a:tblPr/>
              <a:tblGrid>
                <a:gridCol w="1294087">
                  <a:extLst>
                    <a:ext uri="{9D8B030D-6E8A-4147-A177-3AD203B41FA5}">
                      <a16:colId xmlns:a16="http://schemas.microsoft.com/office/drawing/2014/main" val="636121968"/>
                    </a:ext>
                  </a:extLst>
                </a:gridCol>
                <a:gridCol w="1340304">
                  <a:extLst>
                    <a:ext uri="{9D8B030D-6E8A-4147-A177-3AD203B41FA5}">
                      <a16:colId xmlns:a16="http://schemas.microsoft.com/office/drawing/2014/main" val="1968022370"/>
                    </a:ext>
                  </a:extLst>
                </a:gridCol>
                <a:gridCol w="1363411">
                  <a:extLst>
                    <a:ext uri="{9D8B030D-6E8A-4147-A177-3AD203B41FA5}">
                      <a16:colId xmlns:a16="http://schemas.microsoft.com/office/drawing/2014/main" val="1478896679"/>
                    </a:ext>
                  </a:extLst>
                </a:gridCol>
                <a:gridCol w="1363411">
                  <a:extLst>
                    <a:ext uri="{9D8B030D-6E8A-4147-A177-3AD203B41FA5}">
                      <a16:colId xmlns:a16="http://schemas.microsoft.com/office/drawing/2014/main" val="3110082499"/>
                    </a:ext>
                  </a:extLst>
                </a:gridCol>
                <a:gridCol w="1727616">
                  <a:extLst>
                    <a:ext uri="{9D8B030D-6E8A-4147-A177-3AD203B41FA5}">
                      <a16:colId xmlns:a16="http://schemas.microsoft.com/office/drawing/2014/main" val="2805441192"/>
                    </a:ext>
                  </a:extLst>
                </a:gridCol>
              </a:tblGrid>
              <a:tr h="541102"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1" u="sng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Падежи</a:t>
                      </a:r>
                      <a:endParaRPr lang="ru-RU" sz="1400" b="0" u="sng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1" u="sng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Вопросы</a:t>
                      </a:r>
                      <a:endParaRPr lang="ru-RU" sz="1400" b="0" u="sng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1" u="sng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Женский род</a:t>
                      </a:r>
                      <a:endParaRPr lang="ru-RU" sz="1400" b="0" u="sng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1" u="sng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Мужской род</a:t>
                      </a:r>
                      <a:endParaRPr lang="ru-RU" sz="1400" b="0" u="sng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1" u="sng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Окончания</a:t>
                      </a:r>
                      <a:endParaRPr lang="ru-RU" sz="1400" b="0" u="sng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0752025"/>
                  </a:ext>
                </a:extLst>
              </a:tr>
              <a:tr h="760415"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И. п.</a:t>
                      </a:r>
                      <a:endParaRPr lang="ru-RU" sz="1400" b="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кто?</a:t>
                      </a:r>
                      <a:br>
                        <a:rPr lang="ru-RU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</a:br>
                      <a:r>
                        <a:rPr lang="ru-RU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что?</a:t>
                      </a: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звезд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  <a:r>
                        <a:rPr lang="ru-RU" sz="1400" b="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, </a:t>
                      </a:r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ваз</a:t>
                      </a:r>
                      <a:r>
                        <a:rPr lang="ru-RU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,</a:t>
                      </a:r>
                      <a:b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</a:br>
                      <a:r>
                        <a:rPr lang="ru-RU" sz="1400" b="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зар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я</a:t>
                      </a:r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, нян</a:t>
                      </a:r>
                      <a:r>
                        <a:rPr lang="ru-RU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я</a:t>
                      </a:r>
                      <a:endParaRPr lang="ru-RU" sz="1400" b="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Юр</a:t>
                      </a:r>
                      <a:r>
                        <a:rPr lang="ru-RU" sz="1400" b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  <a:r>
                        <a:rPr lang="ru-RU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/>
                      </a:r>
                      <a:br>
                        <a:rPr lang="ru-RU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</a:br>
                      <a:r>
                        <a:rPr lang="ru-RU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Кол</a:t>
                      </a:r>
                      <a:r>
                        <a:rPr lang="ru-RU" sz="1400" b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я</a:t>
                      </a:r>
                      <a:endParaRPr lang="ru-RU" sz="1400" b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400" b="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9209943"/>
                  </a:ext>
                </a:extLst>
              </a:tr>
              <a:tr h="760415"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Р. п.</a:t>
                      </a:r>
                      <a:endParaRPr lang="ru-RU" sz="1400" b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кого?</a:t>
                      </a:r>
                      <a:b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</a:br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чего?</a:t>
                      </a: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звезд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ы</a:t>
                      </a:r>
                      <a:r>
                        <a:rPr lang="ru-RU" sz="1400" b="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, </a:t>
                      </a:r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ваз</a:t>
                      </a:r>
                      <a:r>
                        <a:rPr lang="ru-RU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ы</a:t>
                      </a:r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,</a:t>
                      </a:r>
                      <a:b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</a:br>
                      <a:r>
                        <a:rPr lang="ru-RU" sz="1400" b="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зар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, нян</a:t>
                      </a:r>
                      <a:r>
                        <a:rPr lang="ru-RU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endParaRPr lang="ru-RU" sz="1400" b="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 Юр</a:t>
                      </a:r>
                      <a:r>
                        <a:rPr lang="ru-RU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ы</a:t>
                      </a:r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/>
                      </a:r>
                      <a:b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</a:br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Кол</a:t>
                      </a:r>
                      <a:r>
                        <a:rPr lang="ru-RU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endParaRPr lang="ru-RU" sz="1400" b="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400" b="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992980"/>
                  </a:ext>
                </a:extLst>
              </a:tr>
              <a:tr h="760415"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Д. п.</a:t>
                      </a:r>
                      <a:endParaRPr lang="ru-RU" sz="1400" b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кому?</a:t>
                      </a:r>
                      <a:br>
                        <a:rPr lang="ru-RU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</a:br>
                      <a:r>
                        <a:rPr lang="ru-RU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чему?</a:t>
                      </a: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звезд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  <a:r>
                        <a:rPr lang="ru-RU" sz="1400" b="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, </a:t>
                      </a:r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ваз</a:t>
                      </a:r>
                      <a:r>
                        <a:rPr lang="ru-RU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,</a:t>
                      </a:r>
                      <a:b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</a:br>
                      <a:r>
                        <a:rPr lang="ru-RU" sz="1400" b="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зар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  <a:r>
                        <a:rPr lang="ru-RU" sz="1400" b="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,</a:t>
                      </a:r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 нян</a:t>
                      </a:r>
                      <a:r>
                        <a:rPr lang="ru-RU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  <a:endParaRPr lang="ru-RU" sz="1400" b="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Юр</a:t>
                      </a:r>
                      <a:r>
                        <a:rPr lang="ru-RU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/>
                      </a:r>
                      <a:b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</a:br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Кол</a:t>
                      </a:r>
                      <a:r>
                        <a:rPr lang="ru-RU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  <a:endParaRPr lang="ru-RU" sz="1400" b="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400" b="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5182999"/>
                  </a:ext>
                </a:extLst>
              </a:tr>
              <a:tr h="836815"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В. п.</a:t>
                      </a:r>
                      <a:endParaRPr lang="ru-RU" sz="1400" b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кого?</a:t>
                      </a:r>
                      <a:br>
                        <a:rPr lang="ru-RU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</a:br>
                      <a:r>
                        <a:rPr lang="ru-RU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что?</a:t>
                      </a: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звезд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у</a:t>
                      </a:r>
                      <a:r>
                        <a:rPr lang="ru-RU" sz="1400" b="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,</a:t>
                      </a:r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 ваз</a:t>
                      </a:r>
                      <a:r>
                        <a:rPr lang="ru-RU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у</a:t>
                      </a:r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,</a:t>
                      </a:r>
                      <a:b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</a:br>
                      <a:r>
                        <a:rPr lang="ru-RU" sz="1400" b="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зар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ю</a:t>
                      </a:r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, нян</a:t>
                      </a:r>
                      <a:r>
                        <a:rPr lang="ru-RU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ю</a:t>
                      </a:r>
                      <a:endParaRPr lang="ru-RU" sz="1400" b="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Юр</a:t>
                      </a:r>
                      <a:r>
                        <a:rPr lang="ru-RU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у</a:t>
                      </a:r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/>
                      </a:r>
                      <a:b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</a:br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Кол</a:t>
                      </a:r>
                      <a:r>
                        <a:rPr lang="ru-RU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ю</a:t>
                      </a:r>
                      <a:endParaRPr lang="ru-RU" sz="1400" b="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400" b="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8318395"/>
                  </a:ext>
                </a:extLst>
              </a:tr>
              <a:tr h="979730"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Т. п.</a:t>
                      </a:r>
                      <a:endParaRPr lang="ru-RU" sz="1400" b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кем?</a:t>
                      </a:r>
                      <a:br>
                        <a:rPr lang="ru-RU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</a:br>
                      <a:r>
                        <a:rPr lang="ru-RU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чем?</a:t>
                      </a: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звезд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ой</a:t>
                      </a:r>
                      <a:r>
                        <a:rPr lang="ru-RU" sz="1400" b="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,</a:t>
                      </a:r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 ваз</a:t>
                      </a:r>
                      <a:r>
                        <a:rPr lang="ru-RU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ой</a:t>
                      </a:r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,</a:t>
                      </a:r>
                      <a:b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</a:br>
                      <a:r>
                        <a:rPr lang="ru-RU" sz="1400" b="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зар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ёй</a:t>
                      </a:r>
                      <a:r>
                        <a:rPr lang="ru-RU" sz="1400" b="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,</a:t>
                      </a:r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 нян</a:t>
                      </a:r>
                      <a:r>
                        <a:rPr lang="ru-RU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ей</a:t>
                      </a:r>
                      <a:endParaRPr lang="ru-RU" sz="1400" b="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Юр</a:t>
                      </a:r>
                      <a:r>
                        <a:rPr lang="ru-RU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ой</a:t>
                      </a:r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/>
                      </a:r>
                      <a:b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</a:br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Кол</a:t>
                      </a:r>
                      <a:r>
                        <a:rPr lang="ru-RU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ей</a:t>
                      </a:r>
                      <a:endParaRPr lang="ru-RU" sz="1400" b="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661064"/>
                  </a:ext>
                </a:extLst>
              </a:tr>
              <a:tr h="979730"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П. п.</a:t>
                      </a:r>
                      <a:endParaRPr lang="ru-RU" sz="1400" b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о ком?</a:t>
                      </a:r>
                      <a:br>
                        <a:rPr lang="ru-RU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</a:br>
                      <a:r>
                        <a:rPr lang="ru-RU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о чём?</a:t>
                      </a: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0" dirty="0" smtClean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о </a:t>
                      </a:r>
                      <a:r>
                        <a:rPr lang="ru-RU" sz="1400" b="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звезд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  <a:r>
                        <a:rPr lang="ru-RU" sz="1400" b="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, </a:t>
                      </a:r>
                      <a:endParaRPr lang="ru-RU" sz="1400" b="0" dirty="0" smtClean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  <a:p>
                      <a:pPr algn="ctr" fontAlgn="base"/>
                      <a:r>
                        <a:rPr lang="ru-RU" sz="1400" b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о </a:t>
                      </a:r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ваз</a:t>
                      </a:r>
                      <a:r>
                        <a:rPr lang="ru-RU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,</a:t>
                      </a:r>
                      <a:b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</a:br>
                      <a:r>
                        <a:rPr lang="ru-RU" sz="1400" b="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о зар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  <a:r>
                        <a:rPr lang="ru-RU" sz="1400" b="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, </a:t>
                      </a:r>
                      <a:endParaRPr lang="ru-RU" sz="1400" b="0" dirty="0" smtClean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  <a:p>
                      <a:pPr algn="ctr" fontAlgn="base"/>
                      <a:r>
                        <a:rPr lang="ru-RU" sz="1400" b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о </a:t>
                      </a:r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нян</a:t>
                      </a:r>
                      <a:r>
                        <a:rPr lang="ru-RU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  <a:endParaRPr lang="ru-RU" sz="1400" b="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 о Юр</a:t>
                      </a:r>
                      <a:r>
                        <a:rPr lang="ru-RU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/>
                      </a:r>
                      <a:b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</a:br>
                      <a:r>
                        <a:rPr lang="ru-RU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о Кол</a:t>
                      </a:r>
                      <a:r>
                        <a:rPr lang="ru-RU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  <a:endParaRPr lang="ru-RU" sz="1400" b="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400" b="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9845" marR="49845" marT="49845" marB="4984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5476678"/>
                  </a:ext>
                </a:extLst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251520" y="6192382"/>
            <a:ext cx="1296144" cy="43621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с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. 91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668344" y="1844824"/>
            <a:ext cx="576064" cy="28803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-</a:t>
            </a:r>
            <a:r>
              <a:rPr lang="ru-RU" dirty="0" smtClean="0"/>
              <a:t> </a:t>
            </a:r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а</a:t>
            </a:r>
            <a:endParaRPr lang="ru-RU" sz="2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668344" y="2218854"/>
            <a:ext cx="576064" cy="28803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-</a:t>
            </a:r>
            <a:r>
              <a:rPr lang="ru-RU" dirty="0" smtClean="0"/>
              <a:t> 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668344" y="2657914"/>
            <a:ext cx="576064" cy="28803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-</a:t>
            </a:r>
            <a:r>
              <a:rPr lang="ru-RU" dirty="0" smtClean="0"/>
              <a:t> </a:t>
            </a:r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ы</a:t>
            </a:r>
            <a:endParaRPr lang="ru-RU" sz="2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686065" y="3031944"/>
            <a:ext cx="576064" cy="28803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-</a:t>
            </a:r>
            <a:r>
              <a:rPr lang="ru-RU" dirty="0" smtClean="0"/>
              <a:t> </a:t>
            </a:r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и</a:t>
            </a:r>
            <a:endParaRPr lang="ru-RU" sz="2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687018" y="3549990"/>
            <a:ext cx="576064" cy="28803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-</a:t>
            </a:r>
            <a:r>
              <a:rPr lang="ru-RU" dirty="0" smtClean="0"/>
              <a:t> </a:t>
            </a:r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е</a:t>
            </a:r>
            <a:endParaRPr lang="ru-RU" sz="2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686065" y="4117019"/>
            <a:ext cx="576064" cy="28803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-</a:t>
            </a:r>
            <a:r>
              <a:rPr lang="ru-RU" dirty="0" smtClean="0"/>
              <a:t> </a:t>
            </a:r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у</a:t>
            </a:r>
            <a:endParaRPr lang="ru-RU" sz="2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690885" y="4515196"/>
            <a:ext cx="576064" cy="28803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-</a:t>
            </a:r>
            <a:r>
              <a:rPr lang="ru-RU" dirty="0" smtClean="0"/>
              <a:t> </a:t>
            </a:r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ю</a:t>
            </a:r>
            <a:endParaRPr lang="ru-RU" sz="2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686064" y="4938209"/>
            <a:ext cx="774367" cy="26388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-</a:t>
            </a:r>
            <a:r>
              <a:rPr lang="ru-RU" dirty="0" smtClean="0"/>
              <a:t> </a:t>
            </a:r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ой</a:t>
            </a:r>
            <a:endParaRPr lang="ru-RU" sz="2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686065" y="5312239"/>
            <a:ext cx="774366" cy="28803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-</a:t>
            </a:r>
            <a:r>
              <a:rPr lang="ru-RU" dirty="0" smtClean="0"/>
              <a:t> </a:t>
            </a:r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ей</a:t>
            </a:r>
            <a:endParaRPr lang="ru-RU" sz="2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785215" y="6048366"/>
            <a:ext cx="576064" cy="28803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-</a:t>
            </a:r>
            <a:r>
              <a:rPr lang="ru-RU" dirty="0" smtClean="0"/>
              <a:t> </a:t>
            </a:r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е</a:t>
            </a:r>
            <a:endParaRPr lang="ru-RU" sz="2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547664" y="239353"/>
            <a:ext cx="7056784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Есть  ли  различие   в  написании  ударных  и  безударных   падежных  окончаний  имён  существительных  1  склонения?</a:t>
            </a:r>
            <a:endParaRPr lang="ru-RU" sz="20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547664" y="271136"/>
            <a:ext cx="7056784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Ударные  и  безударные   окончания  имён  существительных  1  склонения в  одном  и  том  же падеже  пишутся </a:t>
            </a:r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2000" u="sng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ОДИНАКОВО</a:t>
            </a:r>
            <a:endParaRPr lang="ru-RU" sz="2000" u="sng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89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Впиши окончания в таблицу…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70680"/>
              </p:ext>
            </p:extLst>
          </p:nvPr>
        </p:nvGraphicFramePr>
        <p:xfrm>
          <a:off x="642392" y="1916832"/>
          <a:ext cx="7859216" cy="4104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4804">
                  <a:extLst>
                    <a:ext uri="{9D8B030D-6E8A-4147-A177-3AD203B41FA5}">
                      <a16:colId xmlns:a16="http://schemas.microsoft.com/office/drawing/2014/main" val="2800632449"/>
                    </a:ext>
                  </a:extLst>
                </a:gridCol>
                <a:gridCol w="1964804">
                  <a:extLst>
                    <a:ext uri="{9D8B030D-6E8A-4147-A177-3AD203B41FA5}">
                      <a16:colId xmlns:a16="http://schemas.microsoft.com/office/drawing/2014/main" val="2811889286"/>
                    </a:ext>
                  </a:extLst>
                </a:gridCol>
                <a:gridCol w="1964804">
                  <a:extLst>
                    <a:ext uri="{9D8B030D-6E8A-4147-A177-3AD203B41FA5}">
                      <a16:colId xmlns:a16="http://schemas.microsoft.com/office/drawing/2014/main" val="2272853865"/>
                    </a:ext>
                  </a:extLst>
                </a:gridCol>
                <a:gridCol w="1964804">
                  <a:extLst>
                    <a:ext uri="{9D8B030D-6E8A-4147-A177-3AD203B41FA5}">
                      <a16:colId xmlns:a16="http://schemas.microsoft.com/office/drawing/2014/main" val="862330018"/>
                    </a:ext>
                  </a:extLst>
                </a:gridCol>
              </a:tblGrid>
              <a:tr h="8522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1 </a:t>
                      </a:r>
                      <a:r>
                        <a:rPr lang="ru-RU" sz="4400" dirty="0" err="1" smtClean="0"/>
                        <a:t>скл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2скл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3скл</a:t>
                      </a:r>
                      <a:endParaRPr lang="ru-RU" sz="4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2616969"/>
                  </a:ext>
                </a:extLst>
              </a:tr>
              <a:tr h="1084064">
                <a:tc>
                  <a:txBody>
                    <a:bodyPr/>
                    <a:lstStyle/>
                    <a:p>
                      <a:r>
                        <a:rPr lang="ru-RU" sz="4800" dirty="0" err="1" smtClean="0"/>
                        <a:t>Р.п</a:t>
                      </a:r>
                      <a:r>
                        <a:rPr lang="ru-RU" sz="4800" dirty="0" smtClean="0"/>
                        <a:t>.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0589937"/>
                  </a:ext>
                </a:extLst>
              </a:tr>
              <a:tr h="1084064">
                <a:tc>
                  <a:txBody>
                    <a:bodyPr/>
                    <a:lstStyle/>
                    <a:p>
                      <a:r>
                        <a:rPr lang="ru-RU" sz="4800" dirty="0" err="1" smtClean="0"/>
                        <a:t>Д.п</a:t>
                      </a:r>
                      <a:r>
                        <a:rPr lang="ru-RU" sz="4800" dirty="0" smtClean="0"/>
                        <a:t>.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3110711"/>
                  </a:ext>
                </a:extLst>
              </a:tr>
              <a:tr h="1084064">
                <a:tc>
                  <a:txBody>
                    <a:bodyPr/>
                    <a:lstStyle/>
                    <a:p>
                      <a:r>
                        <a:rPr lang="ru-RU" sz="4800" dirty="0" err="1" smtClean="0"/>
                        <a:t>П.п</a:t>
                      </a:r>
                      <a:r>
                        <a:rPr lang="ru-RU" sz="4800" dirty="0" smtClean="0"/>
                        <a:t>.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9583068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8541819"/>
              </p:ext>
            </p:extLst>
          </p:nvPr>
        </p:nvGraphicFramePr>
        <p:xfrm>
          <a:off x="645659" y="1916832"/>
          <a:ext cx="7859216" cy="4104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4804">
                  <a:extLst>
                    <a:ext uri="{9D8B030D-6E8A-4147-A177-3AD203B41FA5}">
                      <a16:colId xmlns:a16="http://schemas.microsoft.com/office/drawing/2014/main" val="2800632449"/>
                    </a:ext>
                  </a:extLst>
                </a:gridCol>
                <a:gridCol w="1964804">
                  <a:extLst>
                    <a:ext uri="{9D8B030D-6E8A-4147-A177-3AD203B41FA5}">
                      <a16:colId xmlns:a16="http://schemas.microsoft.com/office/drawing/2014/main" val="2811889286"/>
                    </a:ext>
                  </a:extLst>
                </a:gridCol>
                <a:gridCol w="1964804">
                  <a:extLst>
                    <a:ext uri="{9D8B030D-6E8A-4147-A177-3AD203B41FA5}">
                      <a16:colId xmlns:a16="http://schemas.microsoft.com/office/drawing/2014/main" val="2272853865"/>
                    </a:ext>
                  </a:extLst>
                </a:gridCol>
                <a:gridCol w="1964804">
                  <a:extLst>
                    <a:ext uri="{9D8B030D-6E8A-4147-A177-3AD203B41FA5}">
                      <a16:colId xmlns:a16="http://schemas.microsoft.com/office/drawing/2014/main" val="862330018"/>
                    </a:ext>
                  </a:extLst>
                </a:gridCol>
              </a:tblGrid>
              <a:tr h="8522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1 </a:t>
                      </a:r>
                      <a:r>
                        <a:rPr lang="ru-RU" sz="4400" dirty="0" err="1" smtClean="0"/>
                        <a:t>скл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2скл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3скл</a:t>
                      </a:r>
                      <a:endParaRPr lang="ru-RU" sz="4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2616969"/>
                  </a:ext>
                </a:extLst>
              </a:tr>
              <a:tr h="1084064">
                <a:tc>
                  <a:txBody>
                    <a:bodyPr/>
                    <a:lstStyle/>
                    <a:p>
                      <a:r>
                        <a:rPr lang="ru-RU" sz="4800" dirty="0" err="1" smtClean="0"/>
                        <a:t>Р.п</a:t>
                      </a:r>
                      <a:r>
                        <a:rPr lang="ru-RU" sz="4800" dirty="0" smtClean="0"/>
                        <a:t>.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-Ы- И-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0589937"/>
                  </a:ext>
                </a:extLst>
              </a:tr>
              <a:tr h="1084064">
                <a:tc>
                  <a:txBody>
                    <a:bodyPr/>
                    <a:lstStyle/>
                    <a:p>
                      <a:r>
                        <a:rPr lang="ru-RU" sz="4800" dirty="0" err="1" smtClean="0"/>
                        <a:t>Д.п</a:t>
                      </a:r>
                      <a:r>
                        <a:rPr lang="ru-RU" sz="4800" dirty="0" smtClean="0"/>
                        <a:t>.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-Е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3110711"/>
                  </a:ext>
                </a:extLst>
              </a:tr>
              <a:tr h="1084064">
                <a:tc>
                  <a:txBody>
                    <a:bodyPr/>
                    <a:lstStyle/>
                    <a:p>
                      <a:r>
                        <a:rPr lang="ru-RU" sz="4800" dirty="0" err="1" smtClean="0"/>
                        <a:t>П.п</a:t>
                      </a:r>
                      <a:r>
                        <a:rPr lang="ru-RU" sz="4800" dirty="0" smtClean="0"/>
                        <a:t>.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-Е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95830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271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88640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Какие слова-помощники можно использовать для определения безударных окончаний сущ.  1го </a:t>
            </a:r>
            <a:r>
              <a:rPr lang="ru-RU" b="1" dirty="0" err="1" smtClean="0">
                <a:solidFill>
                  <a:srgbClr val="0070C0"/>
                </a:solidFill>
              </a:rPr>
              <a:t>скл</a:t>
            </a:r>
            <a:r>
              <a:rPr lang="ru-RU" b="1" dirty="0" smtClean="0">
                <a:solidFill>
                  <a:srgbClr val="0070C0"/>
                </a:solidFill>
              </a:rPr>
              <a:t> .?</a:t>
            </a:r>
            <a:r>
              <a:rPr lang="ru-RU" b="1" dirty="0">
                <a:solidFill>
                  <a:srgbClr val="0070C0"/>
                </a:solidFill>
              </a:rPr>
              <a:t/>
            </a:r>
            <a:br>
              <a:rPr lang="ru-RU" b="1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077072"/>
            <a:ext cx="8280920" cy="1752600"/>
          </a:xfrm>
        </p:spPr>
        <p:txBody>
          <a:bodyPr/>
          <a:lstStyle/>
          <a:p>
            <a:r>
              <a:rPr lang="ru-RU" sz="4800" dirty="0" smtClean="0">
                <a:solidFill>
                  <a:schemeClr val="tx1"/>
                </a:solidFill>
              </a:rPr>
              <a:t>Тайга, доска, земля, вода, звезда</a:t>
            </a:r>
            <a:endParaRPr lang="ru-RU" sz="4800" dirty="0">
              <a:solidFill>
                <a:schemeClr val="tx1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5436096" y="4845360"/>
            <a:ext cx="144016" cy="216024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7740352" y="4083514"/>
            <a:ext cx="144016" cy="216024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6300192" y="4083514"/>
            <a:ext cx="144016" cy="216024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4372744" y="3975502"/>
            <a:ext cx="144016" cy="216024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2555776" y="4077072"/>
            <a:ext cx="144016" cy="216024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2889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907704" y="3789040"/>
            <a:ext cx="6835646" cy="295232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Проверять  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безударные окончания  имён существительных 1  - </a:t>
            </a:r>
            <a:r>
              <a:rPr lang="ru-RU" sz="2800" dirty="0" err="1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го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 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склонения  надо  </a:t>
            </a: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по</a:t>
            </a: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ударным  окончаниям 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существительных в  этом же   падеже 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999700" y="1971951"/>
            <a:ext cx="7740352" cy="1752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Как  будем  проверять  безударные окончания  имён существительных 1  - </a:t>
            </a:r>
            <a:r>
              <a:rPr lang="ru-RU" sz="2800" dirty="0" err="1" smtClean="0">
                <a:solidFill>
                  <a:srgbClr val="0070C0"/>
                </a:solidFill>
                <a:latin typeface="Arial Black" panose="020B0A04020102020204" pitchFamily="34" charset="0"/>
              </a:rPr>
              <a:t>го</a:t>
            </a:r>
            <a:r>
              <a:rPr lang="ru-RU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 склонения?</a:t>
            </a:r>
            <a:endParaRPr lang="ru-RU" sz="2800" u="sng" dirty="0" smtClean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170" y="4061305"/>
            <a:ext cx="1829534" cy="1713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1619672" y="188640"/>
            <a:ext cx="6835646" cy="169049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Выучить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падежные окончания сущ. 1скл и определять падеж и склонения существительных 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033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5626968" cy="538509"/>
          </a:xfrm>
        </p:spPr>
        <p:txBody>
          <a:bodyPr/>
          <a:lstStyle/>
          <a:p>
            <a:r>
              <a:rPr lang="ru-RU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Физкультминутка</a:t>
            </a:r>
            <a:endParaRPr lang="ru-RU" sz="4000" b="1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half" idx="2"/>
          </p:nvPr>
        </p:nvSpPr>
        <p:spPr>
          <a:xfrm>
            <a:off x="1763688" y="799157"/>
            <a:ext cx="6480720" cy="735169"/>
          </a:xfrm>
        </p:spPr>
        <p:txBody>
          <a:bodyPr/>
          <a:lstStyle/>
          <a:p>
            <a:r>
              <a:rPr lang="ru-RU" sz="3200" dirty="0" smtClean="0">
                <a:solidFill>
                  <a:srgbClr val="FF0000"/>
                </a:solidFill>
              </a:rPr>
              <a:t>Согласны- хлопаем </a:t>
            </a:r>
          </a:p>
          <a:p>
            <a:r>
              <a:rPr lang="ru-RU" sz="3600" dirty="0" smtClean="0">
                <a:solidFill>
                  <a:srgbClr val="FF0000"/>
                </a:solidFill>
              </a:rPr>
              <a:t>Не </a:t>
            </a:r>
            <a:r>
              <a:rPr lang="ru-RU" sz="3600" dirty="0">
                <a:solidFill>
                  <a:srgbClr val="FF0000"/>
                </a:solidFill>
              </a:rPr>
              <a:t>с</a:t>
            </a:r>
            <a:r>
              <a:rPr lang="ru-RU" sz="3600" dirty="0" smtClean="0">
                <a:solidFill>
                  <a:srgbClr val="FF0000"/>
                </a:solidFill>
              </a:rPr>
              <a:t>огласны- </a:t>
            </a:r>
            <a:r>
              <a:rPr lang="ru-RU" sz="3200" dirty="0" smtClean="0">
                <a:solidFill>
                  <a:srgbClr val="FF0000"/>
                </a:solidFill>
              </a:rPr>
              <a:t>топаем 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29208" y="3874481"/>
            <a:ext cx="4474840" cy="63288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Работали на стройке- </a:t>
            </a:r>
            <a:r>
              <a:rPr lang="ru-RU" sz="2800" b="1" dirty="0" err="1" smtClean="0">
                <a:solidFill>
                  <a:srgbClr val="FF0000"/>
                </a:solidFill>
              </a:rPr>
              <a:t>П.п</a:t>
            </a:r>
            <a:r>
              <a:rPr lang="ru-RU" sz="2800" b="1" dirty="0" smtClean="0">
                <a:solidFill>
                  <a:srgbClr val="FF0000"/>
                </a:solidFill>
              </a:rPr>
              <a:t>.?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497281" y="3172963"/>
            <a:ext cx="3822414" cy="6242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Прыгал по ветке-  </a:t>
            </a:r>
            <a:r>
              <a:rPr lang="ru-RU" sz="2800" b="1" dirty="0" err="1" smtClean="0">
                <a:solidFill>
                  <a:srgbClr val="FF0000"/>
                </a:solidFill>
              </a:rPr>
              <a:t>Д.п</a:t>
            </a:r>
            <a:r>
              <a:rPr lang="ru-RU" sz="2800" b="1" dirty="0" smtClean="0">
                <a:solidFill>
                  <a:srgbClr val="FF0000"/>
                </a:solidFill>
              </a:rPr>
              <a:t>.?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51520" y="2447640"/>
            <a:ext cx="4064294" cy="60719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Читали в газете-    </a:t>
            </a:r>
            <a:r>
              <a:rPr lang="ru-RU" sz="2800" b="1" dirty="0" err="1" smtClean="0">
                <a:solidFill>
                  <a:srgbClr val="FF0000"/>
                </a:solidFill>
              </a:rPr>
              <a:t>Д.п</a:t>
            </a:r>
            <a:r>
              <a:rPr lang="ru-RU" sz="2800" b="1" dirty="0" smtClean="0">
                <a:solidFill>
                  <a:srgbClr val="FF0000"/>
                </a:solidFill>
              </a:rPr>
              <a:t>.? 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191997" y="4604694"/>
            <a:ext cx="5108214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У</a:t>
            </a:r>
            <a:r>
              <a:rPr lang="ru-RU" sz="2800" dirty="0" smtClean="0">
                <a:solidFill>
                  <a:schemeClr val="tx1"/>
                </a:solidFill>
              </a:rPr>
              <a:t>знала  о ромашке- </a:t>
            </a:r>
            <a:r>
              <a:rPr lang="ru-RU" sz="2800" b="1" dirty="0" err="1" smtClean="0">
                <a:solidFill>
                  <a:srgbClr val="FF0000"/>
                </a:solidFill>
              </a:rPr>
              <a:t>Д.п</a:t>
            </a:r>
            <a:r>
              <a:rPr lang="ru-RU" sz="2800" b="1" dirty="0" smtClean="0">
                <a:solidFill>
                  <a:srgbClr val="FF0000"/>
                </a:solidFill>
              </a:rPr>
              <a:t>.?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6" name="Блок-схема: перфолента 25"/>
          <p:cNvSpPr/>
          <p:nvPr/>
        </p:nvSpPr>
        <p:spPr>
          <a:xfrm>
            <a:off x="975650" y="545898"/>
            <a:ext cx="7272808" cy="1783753"/>
          </a:xfrm>
          <a:prstGeom prst="flowChartPunchedTape">
            <a:avLst/>
          </a:prstGeom>
          <a:solidFill>
            <a:srgbClr val="FFC000"/>
          </a:solidFill>
          <a:ln>
            <a:solidFill>
              <a:srgbClr val="BA08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i="1" dirty="0" smtClean="0">
                <a:solidFill>
                  <a:srgbClr val="FF00FF"/>
                </a:solidFill>
                <a:latin typeface="Cambria" panose="02040503050406030204" pitchFamily="18" charset="0"/>
              </a:rPr>
              <a:t>МОЛОДЦЫ!!!</a:t>
            </a:r>
            <a:endParaRPr lang="ru-RU" sz="6000" i="1" dirty="0">
              <a:solidFill>
                <a:srgbClr val="FF00FF"/>
              </a:solidFill>
              <a:latin typeface="Cambria" panose="020405030504060302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091776" y="5485026"/>
            <a:ext cx="4235207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Прибежали к речке-  </a:t>
            </a:r>
            <a:r>
              <a:rPr lang="ru-RU" sz="2800" b="1" dirty="0" err="1" smtClean="0">
                <a:solidFill>
                  <a:srgbClr val="FF0000"/>
                </a:solidFill>
              </a:rPr>
              <a:t>Д.п</a:t>
            </a:r>
            <a:r>
              <a:rPr lang="ru-RU" sz="2800" b="1" dirty="0" smtClean="0">
                <a:solidFill>
                  <a:srgbClr val="FF0000"/>
                </a:solidFill>
              </a:rPr>
              <a:t>.?</a:t>
            </a:r>
            <a:endParaRPr lang="ru-RU" sz="2800" b="1" dirty="0">
              <a:solidFill>
                <a:srgbClr val="FF0000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5182607" y="2428323"/>
            <a:ext cx="730424" cy="525969"/>
            <a:chOff x="5148064" y="2407011"/>
            <a:chExt cx="730424" cy="525969"/>
          </a:xfrm>
        </p:grpSpPr>
        <p:sp>
          <p:nvSpPr>
            <p:cNvPr id="3" name="Овал 2"/>
            <p:cNvSpPr/>
            <p:nvPr/>
          </p:nvSpPr>
          <p:spPr>
            <a:xfrm>
              <a:off x="5148064" y="2407011"/>
              <a:ext cx="730424" cy="525969"/>
            </a:xfrm>
            <a:prstGeom prst="ellipse">
              <a:avLst/>
            </a:prstGeom>
            <a:noFill/>
            <a:ln w="444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0000"/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/>
          </p:nvCxnSpPr>
          <p:spPr>
            <a:xfrm>
              <a:off x="5297252" y="2669995"/>
              <a:ext cx="432048" cy="0"/>
            </a:xfrm>
            <a:prstGeom prst="line">
              <a:avLst/>
            </a:prstGeom>
            <a:ln w="539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Группа 12"/>
          <p:cNvGrpSpPr/>
          <p:nvPr/>
        </p:nvGrpSpPr>
        <p:grpSpPr>
          <a:xfrm>
            <a:off x="6660232" y="3164284"/>
            <a:ext cx="864096" cy="662210"/>
            <a:chOff x="6876256" y="3077835"/>
            <a:chExt cx="864096" cy="662210"/>
          </a:xfrm>
        </p:grpSpPr>
        <p:cxnSp>
          <p:nvCxnSpPr>
            <p:cNvPr id="17" name="Прямая соединительная линия 16"/>
            <p:cNvCxnSpPr/>
            <p:nvPr/>
          </p:nvCxnSpPr>
          <p:spPr>
            <a:xfrm>
              <a:off x="7115755" y="3408940"/>
              <a:ext cx="432048" cy="0"/>
            </a:xfrm>
            <a:prstGeom prst="line">
              <a:avLst/>
            </a:prstGeom>
            <a:ln w="539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Овал 7"/>
            <p:cNvSpPr/>
            <p:nvPr/>
          </p:nvSpPr>
          <p:spPr>
            <a:xfrm>
              <a:off x="6876256" y="3077835"/>
              <a:ext cx="864096" cy="662210"/>
            </a:xfrm>
            <a:prstGeom prst="ellipse">
              <a:avLst/>
            </a:prstGeom>
            <a:noFill/>
            <a:ln w="50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>
            <a:xfrm flipV="1">
              <a:off x="7331779" y="3172963"/>
              <a:ext cx="0" cy="472062"/>
            </a:xfrm>
            <a:prstGeom prst="line">
              <a:avLst/>
            </a:prstGeom>
            <a:ln w="539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Группа 26"/>
          <p:cNvGrpSpPr/>
          <p:nvPr/>
        </p:nvGrpSpPr>
        <p:grpSpPr>
          <a:xfrm>
            <a:off x="5545932" y="3852300"/>
            <a:ext cx="864096" cy="662210"/>
            <a:chOff x="6876256" y="3077835"/>
            <a:chExt cx="864096" cy="662210"/>
          </a:xfrm>
        </p:grpSpPr>
        <p:cxnSp>
          <p:nvCxnSpPr>
            <p:cNvPr id="30" name="Прямая соединительная линия 29"/>
            <p:cNvCxnSpPr/>
            <p:nvPr/>
          </p:nvCxnSpPr>
          <p:spPr>
            <a:xfrm>
              <a:off x="7115755" y="3408940"/>
              <a:ext cx="432048" cy="0"/>
            </a:xfrm>
            <a:prstGeom prst="line">
              <a:avLst/>
            </a:prstGeom>
            <a:ln w="539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Овал 30"/>
            <p:cNvSpPr/>
            <p:nvPr/>
          </p:nvSpPr>
          <p:spPr>
            <a:xfrm>
              <a:off x="6876256" y="3077835"/>
              <a:ext cx="864096" cy="662210"/>
            </a:xfrm>
            <a:prstGeom prst="ellipse">
              <a:avLst/>
            </a:prstGeom>
            <a:noFill/>
            <a:ln w="50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7331779" y="3172963"/>
              <a:ext cx="0" cy="472062"/>
            </a:xfrm>
            <a:prstGeom prst="line">
              <a:avLst/>
            </a:prstGeom>
            <a:ln w="539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Группа 32"/>
          <p:cNvGrpSpPr/>
          <p:nvPr/>
        </p:nvGrpSpPr>
        <p:grpSpPr>
          <a:xfrm>
            <a:off x="7513984" y="4671448"/>
            <a:ext cx="730424" cy="525969"/>
            <a:chOff x="5148064" y="2407011"/>
            <a:chExt cx="730424" cy="525969"/>
          </a:xfrm>
        </p:grpSpPr>
        <p:sp>
          <p:nvSpPr>
            <p:cNvPr id="34" name="Овал 33"/>
            <p:cNvSpPr/>
            <p:nvPr/>
          </p:nvSpPr>
          <p:spPr>
            <a:xfrm>
              <a:off x="5148064" y="2407011"/>
              <a:ext cx="730424" cy="525969"/>
            </a:xfrm>
            <a:prstGeom prst="ellipse">
              <a:avLst/>
            </a:prstGeom>
            <a:noFill/>
            <a:ln w="444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0000"/>
                </a:solidFill>
              </a:endParaRPr>
            </a:p>
          </p:txBody>
        </p:sp>
        <p:cxnSp>
          <p:nvCxnSpPr>
            <p:cNvPr id="35" name="Прямая соединительная линия 34"/>
            <p:cNvCxnSpPr/>
            <p:nvPr/>
          </p:nvCxnSpPr>
          <p:spPr>
            <a:xfrm>
              <a:off x="5297252" y="2669995"/>
              <a:ext cx="432048" cy="0"/>
            </a:xfrm>
            <a:prstGeom prst="line">
              <a:avLst/>
            </a:prstGeom>
            <a:ln w="539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Группа 38"/>
          <p:cNvGrpSpPr/>
          <p:nvPr/>
        </p:nvGrpSpPr>
        <p:grpSpPr>
          <a:xfrm>
            <a:off x="5569407" y="5485026"/>
            <a:ext cx="864096" cy="662210"/>
            <a:chOff x="6876256" y="3077835"/>
            <a:chExt cx="864096" cy="662210"/>
          </a:xfrm>
        </p:grpSpPr>
        <p:cxnSp>
          <p:nvCxnSpPr>
            <p:cNvPr id="40" name="Прямая соединительная линия 39"/>
            <p:cNvCxnSpPr/>
            <p:nvPr/>
          </p:nvCxnSpPr>
          <p:spPr>
            <a:xfrm>
              <a:off x="7115755" y="3408940"/>
              <a:ext cx="432048" cy="0"/>
            </a:xfrm>
            <a:prstGeom prst="line">
              <a:avLst/>
            </a:prstGeom>
            <a:ln w="539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Овал 40"/>
            <p:cNvSpPr/>
            <p:nvPr/>
          </p:nvSpPr>
          <p:spPr>
            <a:xfrm>
              <a:off x="6876256" y="3077835"/>
              <a:ext cx="864096" cy="662210"/>
            </a:xfrm>
            <a:prstGeom prst="ellipse">
              <a:avLst/>
            </a:prstGeom>
            <a:noFill/>
            <a:ln w="50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2" name="Прямая соединительная линия 41"/>
            <p:cNvCxnSpPr/>
            <p:nvPr/>
          </p:nvCxnSpPr>
          <p:spPr>
            <a:xfrm flipV="1">
              <a:off x="7331779" y="3172963"/>
              <a:ext cx="0" cy="472062"/>
            </a:xfrm>
            <a:prstGeom prst="line">
              <a:avLst/>
            </a:prstGeom>
            <a:ln w="539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Звук - Апплодисменты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429633" y="113297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677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2)">
                                      <p:cBhvr>
                                        <p:cTn id="62" dur="333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20" grpId="0" animBg="1"/>
      <p:bldP spid="21" grpId="0" animBg="1"/>
      <p:bldP spid="22" grpId="0" animBg="1"/>
      <p:bldP spid="25" grpId="0" animBg="1"/>
      <p:bldP spid="26" grpId="0" animBg="1"/>
      <p:bldP spid="2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 txBox="1">
            <a:spLocks/>
          </p:cNvSpPr>
          <p:nvPr/>
        </p:nvSpPr>
        <p:spPr>
          <a:xfrm>
            <a:off x="0" y="836712"/>
            <a:ext cx="9144000" cy="342965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/>
              <a:t>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ru-RU" sz="4000" dirty="0" smtClean="0"/>
              <a:t>Из </a:t>
            </a:r>
            <a:r>
              <a:rPr lang="ru-RU" sz="4000" dirty="0" err="1"/>
              <a:t>земл</a:t>
            </a:r>
            <a:r>
              <a:rPr lang="ru-RU" sz="4000" dirty="0"/>
              <a:t> </a:t>
            </a:r>
            <a:r>
              <a:rPr lang="ru-RU" sz="4000" dirty="0" smtClean="0"/>
              <a:t> и                    у  </a:t>
            </a:r>
            <a:r>
              <a:rPr lang="ru-RU" sz="4000" dirty="0" err="1"/>
              <a:t>юнош</a:t>
            </a:r>
            <a:r>
              <a:rPr lang="ru-RU" sz="4000" dirty="0"/>
              <a:t>  </a:t>
            </a:r>
            <a:r>
              <a:rPr lang="ru-RU" sz="4000" dirty="0" smtClean="0"/>
              <a:t> </a:t>
            </a:r>
            <a:endParaRPr lang="ru-RU" sz="4000" dirty="0"/>
          </a:p>
          <a:p>
            <a:pPr marL="0" indent="0">
              <a:buNone/>
            </a:pPr>
            <a:r>
              <a:rPr lang="ru-RU" sz="4000" dirty="0"/>
              <a:t>    По вод </a:t>
            </a:r>
            <a:r>
              <a:rPr lang="ru-RU" sz="4000" dirty="0" smtClean="0"/>
              <a:t>е                       к  </a:t>
            </a:r>
            <a:r>
              <a:rPr lang="ru-RU" sz="4000" dirty="0" err="1" smtClean="0"/>
              <a:t>яблон</a:t>
            </a:r>
            <a:endParaRPr lang="ru-RU" sz="4000" dirty="0"/>
          </a:p>
          <a:p>
            <a:pPr marL="0" indent="0">
              <a:buNone/>
            </a:pPr>
            <a:r>
              <a:rPr lang="ru-RU" sz="4000" dirty="0" smtClean="0"/>
              <a:t>  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55778" y="1618428"/>
            <a:ext cx="727564" cy="416094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072943" y="2379875"/>
            <a:ext cx="727564" cy="416094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2685657" y="1318904"/>
            <a:ext cx="144016" cy="216024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2613649" y="2103844"/>
            <a:ext cx="144016" cy="216024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5596991" y="1441456"/>
            <a:ext cx="144016" cy="216024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5630846" y="2220428"/>
            <a:ext cx="144016" cy="216024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2"/>
          <p:cNvGrpSpPr/>
          <p:nvPr/>
        </p:nvGrpSpPr>
        <p:grpSpPr>
          <a:xfrm>
            <a:off x="6875736" y="1407888"/>
            <a:ext cx="727564" cy="707886"/>
            <a:chOff x="7219970" y="4601676"/>
            <a:chExt cx="727564" cy="707886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7219970" y="4792123"/>
              <a:ext cx="727564" cy="416094"/>
            </a:xfrm>
            <a:prstGeom prst="rect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7353730" y="4601676"/>
              <a:ext cx="35616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4000" dirty="0"/>
                <a:t>и</a:t>
              </a:r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6875736" y="2351451"/>
            <a:ext cx="708016" cy="472942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38458"/>
            <a:ext cx="86409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</a:rPr>
              <a:t>Проверим падежные окончания сущ. 1 </a:t>
            </a:r>
            <a:r>
              <a:rPr lang="ru-RU" sz="3200" b="1" dirty="0" err="1">
                <a:solidFill>
                  <a:srgbClr val="0070C0"/>
                </a:solidFill>
              </a:rPr>
              <a:t>скл</a:t>
            </a:r>
            <a:r>
              <a:rPr lang="ru-RU" sz="3200" b="1" dirty="0">
                <a:solidFill>
                  <a:srgbClr val="0070C0"/>
                </a:solidFill>
              </a:rPr>
              <a:t>….</a:t>
            </a:r>
          </a:p>
        </p:txBody>
      </p:sp>
    </p:spTree>
    <p:extLst>
      <p:ext uri="{BB962C8B-B14F-4D97-AF65-F5344CB8AC3E}">
        <p14:creationId xmlns:p14="http://schemas.microsoft.com/office/powerpoint/2010/main" val="1130817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46335" y="144837"/>
            <a:ext cx="9787555" cy="1143000"/>
          </a:xfrm>
        </p:spPr>
        <p:txBody>
          <a:bodyPr/>
          <a:lstStyle/>
          <a:p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Восстанови алгоритм  проверки безударных окончаний имён  существительных (в группах)</a:t>
            </a:r>
            <a:endParaRPr lang="ru-RU" sz="2400" dirty="0">
              <a:solidFill>
                <a:srgbClr val="0070C0"/>
              </a:solidFill>
            </a:endParaRPr>
          </a:p>
        </p:txBody>
      </p:sp>
      <p:pic>
        <p:nvPicPr>
          <p:cNvPr id="6" name="Picture 3">
            <a:hlinkClick r:id="rId2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5184"/>
            <a:ext cx="1684453" cy="1577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1835697" y="5035987"/>
            <a:ext cx="7210858" cy="72008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... </a:t>
            </a:r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Нахожу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имя 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  <a:hlinkClick r:id="" action="ppaction://macro?name=передвижение"/>
              </a:rPr>
              <a:t>сущ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. с </a:t>
            </a:r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безударным окончанием</a:t>
            </a:r>
            <a:endParaRPr lang="ru-RU" sz="2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3045" y="1271811"/>
            <a:ext cx="790955" cy="834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1715301" y="3964969"/>
            <a:ext cx="7066843" cy="723119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... </a:t>
            </a:r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Пишу 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такое же, как  у  слова -  помощника.   </a:t>
            </a:r>
            <a:endParaRPr lang="ru-RU" sz="2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38776" y="1287837"/>
            <a:ext cx="7416824" cy="138680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... </a:t>
            </a:r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Вспоминаю таблицу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падежных безударных окончаний 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Или  Подбираю  </a:t>
            </a:r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слово-помощник  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и  ставлю его  в ту же падежную  форму:  …</a:t>
            </a:r>
          </a:p>
          <a:p>
            <a:endParaRPr lang="ru-RU" sz="2800" dirty="0">
              <a:solidFill>
                <a:schemeClr val="accent3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43810" y="2968168"/>
            <a:ext cx="7607267" cy="632999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Определяю </a:t>
            </a:r>
            <a:r>
              <a:rPr lang="ru-RU" sz="2000" dirty="0" smtClean="0">
                <a:solidFill>
                  <a:srgbClr val="008000"/>
                </a:solidFill>
                <a:latin typeface="Arial Black" panose="020B0A04020102020204" pitchFamily="34" charset="0"/>
              </a:rPr>
              <a:t>склонение и падеж существительного</a:t>
            </a:r>
            <a:endParaRPr lang="ru-RU" sz="2000" dirty="0">
              <a:solidFill>
                <a:srgbClr val="008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62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64317" y="55609"/>
            <a:ext cx="7933412" cy="1143000"/>
          </a:xfrm>
        </p:spPr>
        <p:txBody>
          <a:bodyPr/>
          <a:lstStyle/>
          <a:p>
            <a:r>
              <a:rPr lang="ru-RU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Алгоритм  проверки безударных окончаний имён  существительных</a:t>
            </a:r>
            <a:endParaRPr lang="ru-RU" sz="2800" dirty="0">
              <a:solidFill>
                <a:srgbClr val="0070C0"/>
              </a:solidFill>
            </a:endParaRPr>
          </a:p>
        </p:txBody>
      </p:sp>
      <p:pic>
        <p:nvPicPr>
          <p:cNvPr id="6" name="Picture 3">
            <a:hlinkClick r:id="rId2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5184"/>
            <a:ext cx="1684453" cy="1577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838776" y="1110584"/>
            <a:ext cx="7045592" cy="72008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1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Нахожу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имя 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  <a:hlinkClick r:id="" action="ppaction://macro?name=передвижение"/>
              </a:rPr>
              <a:t>сущ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. с </a:t>
            </a:r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безударным окончанием</a:t>
            </a:r>
            <a:endParaRPr lang="ru-RU" sz="2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684453" y="4723624"/>
            <a:ext cx="6199914" cy="723119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4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Пишу 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такое же окончание, как  у  слова -  помощника.   </a:t>
            </a:r>
            <a:endParaRPr lang="ru-RU" sz="2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33997" y="3066320"/>
            <a:ext cx="6950370" cy="151480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3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Вспоминаю таблицу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падежных безударных окончаний 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Или  Подбираю  </a:t>
            </a:r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слово-помощник  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и  ставлю его  в ту же падежную  форму: 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…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38776" y="2147497"/>
            <a:ext cx="7045591" cy="632999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2 </a:t>
            </a:r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Определяю </a:t>
            </a:r>
            <a:r>
              <a:rPr lang="ru-RU" sz="2000" dirty="0" smtClean="0">
                <a:solidFill>
                  <a:srgbClr val="008000"/>
                </a:solidFill>
                <a:latin typeface="Arial Black" panose="020B0A04020102020204" pitchFamily="34" charset="0"/>
              </a:rPr>
              <a:t>склонение и падеж существительного</a:t>
            </a:r>
            <a:endParaRPr lang="ru-RU" sz="2000" dirty="0">
              <a:solidFill>
                <a:srgbClr val="008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02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5724128" cy="778098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 Организационный момент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9752" y="4149080"/>
            <a:ext cx="6407876" cy="23762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«Каждый де</a:t>
            </a:r>
            <a:r>
              <a:rPr lang="ru-RU" u="sng" dirty="0"/>
              <a:t>нь</a:t>
            </a:r>
            <a:r>
              <a:rPr lang="ru-RU" dirty="0"/>
              <a:t> </a:t>
            </a:r>
            <a:r>
              <a:rPr lang="ru-RU" u="sng" dirty="0"/>
              <a:t>жи</a:t>
            </a:r>
            <a:r>
              <a:rPr lang="ru-RU" dirty="0"/>
              <a:t>зни прибавляет </a:t>
            </a:r>
            <a:r>
              <a:rPr lang="ru-RU" u="sng" dirty="0"/>
              <a:t>ча</a:t>
            </a:r>
            <a:r>
              <a:rPr lang="ru-RU" dirty="0"/>
              <a:t>стицу мудрости».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dirty="0"/>
              <a:t>Как вы её понимаете?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788608"/>
            <a:ext cx="597666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3200" dirty="0"/>
              <a:t>Мы начать урок готовы.</a:t>
            </a:r>
          </a:p>
          <a:p>
            <a:r>
              <a:rPr lang="ru-RU" sz="3200" dirty="0" smtClean="0"/>
              <a:t>Будем </a:t>
            </a:r>
            <a:r>
              <a:rPr lang="ru-RU" sz="3200" dirty="0"/>
              <a:t>слушать, рассуждать,</a:t>
            </a:r>
          </a:p>
          <a:p>
            <a:r>
              <a:rPr lang="ru-RU" sz="3200" dirty="0" smtClean="0"/>
              <a:t>И </a:t>
            </a:r>
            <a:r>
              <a:rPr lang="ru-RU" sz="3200" dirty="0"/>
              <a:t>друг другу помогать.</a:t>
            </a:r>
          </a:p>
        </p:txBody>
      </p:sp>
    </p:spTree>
    <p:extLst>
      <p:ext uri="{BB962C8B-B14F-4D97-AF65-F5344CB8AC3E}">
        <p14:creationId xmlns:p14="http://schemas.microsoft.com/office/powerpoint/2010/main" val="387023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26291" y="287763"/>
            <a:ext cx="7451458" cy="431902"/>
          </a:xfrm>
        </p:spPr>
        <p:txBody>
          <a:bodyPr/>
          <a:lstStyle/>
          <a:p>
            <a:r>
              <a:rPr lang="ru-RU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Давайте  потренируемся, используя алгоритм</a:t>
            </a:r>
            <a:br>
              <a:rPr lang="ru-RU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1403648" y="4290921"/>
            <a:ext cx="6696744" cy="1752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В 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деревн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__, по 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тропинк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___, от 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ёлк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__,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на 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речк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___,  от  дорог __,  к 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ёлк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__, на берёз ___ </a:t>
            </a:r>
            <a:endParaRPr lang="ru-RU" sz="2800" dirty="0">
              <a:solidFill>
                <a:schemeClr val="accent3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0804" y="5533771"/>
            <a:ext cx="872399" cy="920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41010" y="4365104"/>
            <a:ext cx="504056" cy="34272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е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516216" y="4365104"/>
            <a:ext cx="504056" cy="34272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е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267744" y="4826668"/>
            <a:ext cx="504056" cy="34272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и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625321" y="4826668"/>
            <a:ext cx="504056" cy="34272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е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453211" y="4826668"/>
            <a:ext cx="504056" cy="34272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и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753188" y="5235248"/>
            <a:ext cx="504056" cy="34272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е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189942" y="5231240"/>
            <a:ext cx="504056" cy="34272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е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92864" y="1341090"/>
            <a:ext cx="4082307" cy="99137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самостоятельно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17794" y="2504215"/>
            <a:ext cx="4068452" cy="95501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с</a:t>
            </a:r>
            <a:r>
              <a:rPr lang="ru-RU" sz="3200" dirty="0" smtClean="0"/>
              <a:t> учителем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712885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44824"/>
            <a:ext cx="8820472" cy="3412975"/>
          </a:xfrm>
        </p:spPr>
        <p:txBody>
          <a:bodyPr/>
          <a:lstStyle/>
          <a:p>
            <a:pPr>
              <a:buNone/>
            </a:pPr>
            <a:r>
              <a:rPr lang="ru-RU" sz="3600" b="1" dirty="0"/>
              <a:t>К </a:t>
            </a:r>
            <a:r>
              <a:rPr lang="ru-RU" sz="3600" b="1" dirty="0" smtClean="0"/>
              <a:t>околиц</a:t>
            </a:r>
            <a:r>
              <a:rPr lang="ru-RU" sz="3600" b="1" dirty="0" smtClean="0">
                <a:solidFill>
                  <a:srgbClr val="FF0000"/>
                </a:solidFill>
              </a:rPr>
              <a:t>…</a:t>
            </a:r>
            <a:r>
              <a:rPr lang="ru-RU" sz="3600" b="1" dirty="0" smtClean="0"/>
              <a:t>  </a:t>
            </a:r>
            <a:r>
              <a:rPr lang="ru-RU" sz="3600" b="1" dirty="0" err="1" smtClean="0"/>
              <a:t>деревн</a:t>
            </a:r>
            <a:r>
              <a:rPr lang="ru-RU" sz="3600" b="1" dirty="0" smtClean="0">
                <a:solidFill>
                  <a:srgbClr val="FF0000"/>
                </a:solidFill>
              </a:rPr>
              <a:t>…</a:t>
            </a:r>
            <a:r>
              <a:rPr lang="ru-RU" sz="3600" b="1" dirty="0" smtClean="0"/>
              <a:t>   по </a:t>
            </a:r>
            <a:r>
              <a:rPr lang="ru-RU" sz="3600" b="1" dirty="0" err="1" smtClean="0"/>
              <a:t>тропинк</a:t>
            </a:r>
            <a:r>
              <a:rPr lang="ru-RU" sz="3600" b="1" dirty="0" smtClean="0">
                <a:solidFill>
                  <a:srgbClr val="FF0000"/>
                </a:solidFill>
              </a:rPr>
              <a:t>… </a:t>
            </a:r>
            <a:r>
              <a:rPr lang="ru-RU" sz="3600" b="1" dirty="0"/>
              <a:t>бежит </a:t>
            </a:r>
            <a:endParaRPr lang="ru-RU" sz="3600" b="1" dirty="0" smtClean="0"/>
          </a:p>
          <a:p>
            <a:pPr>
              <a:buNone/>
            </a:pPr>
            <a:r>
              <a:rPr lang="ru-RU" sz="3600" b="1" dirty="0" smtClean="0"/>
              <a:t> </a:t>
            </a:r>
            <a:r>
              <a:rPr lang="ru-RU" sz="3600" b="1" dirty="0"/>
              <a:t>жаворонок</a:t>
            </a:r>
            <a:r>
              <a:rPr lang="ru-RU" sz="3600" b="1" dirty="0" smtClean="0"/>
              <a:t>.</a:t>
            </a:r>
          </a:p>
          <a:p>
            <a:pPr>
              <a:buNone/>
            </a:pPr>
            <a:r>
              <a:rPr lang="ru-RU" sz="3600" b="1" dirty="0" smtClean="0"/>
              <a:t> </a:t>
            </a:r>
            <a:r>
              <a:rPr lang="ru-RU" sz="3600" b="1" dirty="0"/>
              <a:t>С первым </a:t>
            </a:r>
            <a:r>
              <a:rPr lang="ru-RU" sz="3600" b="1" dirty="0" smtClean="0"/>
              <a:t>снегом появляется </a:t>
            </a:r>
            <a:r>
              <a:rPr lang="ru-RU" sz="3600" b="1" dirty="0"/>
              <a:t>он </a:t>
            </a:r>
            <a:r>
              <a:rPr lang="ru-RU" sz="3600" b="1" dirty="0" smtClean="0"/>
              <a:t>на деревенской улиц</a:t>
            </a:r>
            <a:r>
              <a:rPr lang="ru-RU" sz="3600" b="1" dirty="0" smtClean="0">
                <a:solidFill>
                  <a:srgbClr val="FF0000"/>
                </a:solidFill>
              </a:rPr>
              <a:t>…</a:t>
            </a:r>
            <a:r>
              <a:rPr lang="ru-RU" sz="3600" b="1" dirty="0" smtClean="0"/>
              <a:t> </a:t>
            </a:r>
            <a:r>
              <a:rPr lang="ru-RU" sz="3600" b="1" dirty="0"/>
              <a:t>. </a:t>
            </a:r>
            <a:endParaRPr lang="ru-RU" sz="3600" b="1" dirty="0" smtClean="0"/>
          </a:p>
          <a:p>
            <a:pPr>
              <a:buNone/>
            </a:pPr>
            <a:r>
              <a:rPr lang="ru-RU" sz="3600" b="1" dirty="0" smtClean="0"/>
              <a:t>Весь </a:t>
            </a:r>
            <a:r>
              <a:rPr lang="ru-RU" sz="3600" b="1" dirty="0"/>
              <a:t>день жаворонок проводит в поисках </a:t>
            </a:r>
            <a:endParaRPr lang="ru-RU" sz="3600" b="1" dirty="0" smtClean="0"/>
          </a:p>
          <a:p>
            <a:pPr>
              <a:buNone/>
            </a:pPr>
            <a:r>
              <a:rPr lang="ru-RU" sz="3600" b="1" dirty="0" err="1"/>
              <a:t>п</a:t>
            </a:r>
            <a:r>
              <a:rPr lang="ru-RU" sz="3600" b="1" dirty="0" err="1" smtClean="0"/>
              <a:t>ищ</a:t>
            </a:r>
            <a:r>
              <a:rPr lang="ru-RU" sz="3600" b="1" dirty="0" smtClean="0">
                <a:solidFill>
                  <a:srgbClr val="FF0000"/>
                </a:solidFill>
              </a:rPr>
              <a:t>...</a:t>
            </a:r>
            <a:r>
              <a:rPr lang="ru-RU" sz="3600" b="1" dirty="0" smtClean="0"/>
              <a:t> 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8000"/>
                </a:solidFill>
              </a:rPr>
              <a:t>П</a:t>
            </a:r>
            <a:r>
              <a:rPr lang="ru-RU" sz="3200" b="1" dirty="0" smtClean="0">
                <a:solidFill>
                  <a:srgbClr val="008000"/>
                </a:solidFill>
              </a:rPr>
              <a:t>роверка</a:t>
            </a:r>
            <a:endParaRPr lang="ru-RU" sz="3200" b="1" dirty="0">
              <a:solidFill>
                <a:srgbClr val="008000"/>
              </a:solidFill>
            </a:endParaRPr>
          </a:p>
        </p:txBody>
      </p:sp>
      <p:pic>
        <p:nvPicPr>
          <p:cNvPr id="1026" name="Picture 2" descr="Полевой жаворонок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5085184"/>
            <a:ext cx="2472209" cy="1648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53089" y="3861048"/>
            <a:ext cx="360040" cy="3519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95736" y="1979402"/>
            <a:ext cx="324544" cy="3519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59632" y="5118976"/>
            <a:ext cx="360040" cy="3519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092280" y="1980064"/>
            <a:ext cx="360040" cy="3519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11960" y="1979402"/>
            <a:ext cx="360040" cy="3519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1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324528" cy="698234"/>
          </a:xfrm>
        </p:spPr>
        <p:txBody>
          <a:bodyPr/>
          <a:lstStyle/>
          <a:p>
            <a:r>
              <a:rPr lang="ru-RU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Подведём  итоги  работы (работа в парах)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564404" y="1484784"/>
            <a:ext cx="8424936" cy="20898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какой  частью  речи  работали  на   уроке?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 имена существительные  относятся  к  1  склонению?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 окончания  существительных  надо  проверять:  ударные или  безударные?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 безударные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окончания  имён существительных 1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склонения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8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Arial Black" panose="020B0A04020102020204" pitchFamily="34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 слова  помощники  можно  использовать?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5-конечная звезда 2">
            <a:hlinkClick r:id="rId2" action="ppaction://hlinkfile"/>
          </p:cNvPr>
          <p:cNvSpPr/>
          <p:nvPr/>
        </p:nvSpPr>
        <p:spPr>
          <a:xfrm>
            <a:off x="7884368" y="5805264"/>
            <a:ext cx="936104" cy="79208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53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50006" t="12467" r="11801" b="2450"/>
          <a:stretch/>
        </p:blipFill>
        <p:spPr>
          <a:xfrm>
            <a:off x="1547664" y="305272"/>
            <a:ext cx="5420803" cy="655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9809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WordArt 2"/>
          <p:cNvSpPr>
            <a:spLocks noChangeArrowheads="1" noChangeShapeType="1" noTextEdit="1"/>
          </p:cNvSpPr>
          <p:nvPr/>
        </p:nvSpPr>
        <p:spPr bwMode="auto">
          <a:xfrm>
            <a:off x="1476375" y="692150"/>
            <a:ext cx="576263" cy="433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9933"/>
                </a:solidFill>
                <a:latin typeface="Bookman Old Style" panose="02050604050505020204" pitchFamily="18" charset="0"/>
              </a:rPr>
              <a:t>а</a:t>
            </a:r>
          </a:p>
        </p:txBody>
      </p:sp>
      <p:sp>
        <p:nvSpPr>
          <p:cNvPr id="43011" name="WordArt 3"/>
          <p:cNvSpPr>
            <a:spLocks noChangeArrowheads="1" noChangeShapeType="1" noTextEdit="1"/>
          </p:cNvSpPr>
          <p:nvPr/>
        </p:nvSpPr>
        <p:spPr bwMode="auto">
          <a:xfrm>
            <a:off x="1908175" y="620713"/>
            <a:ext cx="576263" cy="433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Bookman Old Style" panose="02050604050505020204" pitchFamily="18" charset="0"/>
              </a:rPr>
              <a:t>к</a:t>
            </a:r>
          </a:p>
        </p:txBody>
      </p:sp>
      <p:sp>
        <p:nvSpPr>
          <p:cNvPr id="43012" name="WordArt 4"/>
          <p:cNvSpPr>
            <a:spLocks noChangeArrowheads="1" noChangeShapeType="1" noTextEdit="1"/>
          </p:cNvSpPr>
          <p:nvPr/>
        </p:nvSpPr>
        <p:spPr bwMode="auto">
          <a:xfrm>
            <a:off x="2411413" y="692150"/>
            <a:ext cx="576262" cy="433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F3C23"/>
                </a:solidFill>
                <a:latin typeface="Bookman Old Style" panose="02050604050505020204" pitchFamily="18" charset="0"/>
              </a:rPr>
              <a:t>и</a:t>
            </a:r>
          </a:p>
        </p:txBody>
      </p:sp>
      <p:sp>
        <p:nvSpPr>
          <p:cNvPr id="43013" name="WordArt 5"/>
          <p:cNvSpPr>
            <a:spLocks noChangeArrowheads="1" noChangeShapeType="1" noTextEdit="1"/>
          </p:cNvSpPr>
          <p:nvPr/>
        </p:nvSpPr>
        <p:spPr bwMode="auto">
          <a:xfrm>
            <a:off x="2916238" y="620713"/>
            <a:ext cx="576262" cy="433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26496"/>
                </a:solidFill>
                <a:latin typeface="Bookman Old Style" panose="02050604050505020204" pitchFamily="18" charset="0"/>
              </a:rPr>
              <a:t>м</a:t>
            </a:r>
          </a:p>
        </p:txBody>
      </p:sp>
      <p:sp>
        <p:nvSpPr>
          <p:cNvPr id="43014" name="WordArt 7"/>
          <p:cNvSpPr>
            <a:spLocks noChangeArrowheads="1" noChangeShapeType="1" noTextEdit="1"/>
          </p:cNvSpPr>
          <p:nvPr/>
        </p:nvSpPr>
        <p:spPr bwMode="auto">
          <a:xfrm>
            <a:off x="4643438" y="620713"/>
            <a:ext cx="720725" cy="433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Bookman Old Style" panose="02050604050505020204" pitchFamily="18" charset="0"/>
              </a:rPr>
              <a:t>ы</a:t>
            </a:r>
          </a:p>
        </p:txBody>
      </p:sp>
      <p:sp>
        <p:nvSpPr>
          <p:cNvPr id="43015" name="WordArt 8"/>
          <p:cNvSpPr>
            <a:spLocks noChangeArrowheads="1" noChangeShapeType="1" noTextEdit="1"/>
          </p:cNvSpPr>
          <p:nvPr/>
        </p:nvSpPr>
        <p:spPr bwMode="auto">
          <a:xfrm>
            <a:off x="900113" y="549275"/>
            <a:ext cx="6477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26496"/>
                </a:solidFill>
                <a:latin typeface="Bookman Old Style" panose="02050604050505020204" pitchFamily="18" charset="0"/>
              </a:rPr>
              <a:t>К</a:t>
            </a:r>
          </a:p>
        </p:txBody>
      </p:sp>
      <p:sp>
        <p:nvSpPr>
          <p:cNvPr id="43016" name="WordArt 10"/>
          <p:cNvSpPr>
            <a:spLocks noChangeArrowheads="1" noChangeShapeType="1" noTextEdit="1"/>
          </p:cNvSpPr>
          <p:nvPr/>
        </p:nvSpPr>
        <p:spPr bwMode="auto">
          <a:xfrm>
            <a:off x="6948488" y="692150"/>
            <a:ext cx="576262" cy="433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Bookman Old Style" panose="02050604050505020204" pitchFamily="18" charset="0"/>
              </a:rPr>
              <a:t>о</a:t>
            </a:r>
          </a:p>
        </p:txBody>
      </p:sp>
      <p:sp>
        <p:nvSpPr>
          <p:cNvPr id="43017" name="WordArt 11"/>
          <p:cNvSpPr>
            <a:spLocks noChangeArrowheads="1" noChangeShapeType="1" noTextEdit="1"/>
          </p:cNvSpPr>
          <p:nvPr/>
        </p:nvSpPr>
        <p:spPr bwMode="auto">
          <a:xfrm>
            <a:off x="5219700" y="692150"/>
            <a:ext cx="576263" cy="433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F3C23"/>
                </a:solidFill>
                <a:latin typeface="Bookman Old Style" panose="02050604050505020204" pitchFamily="18" charset="0"/>
              </a:rPr>
              <a:t>л</a:t>
            </a:r>
          </a:p>
        </p:txBody>
      </p:sp>
      <p:sp>
        <p:nvSpPr>
          <p:cNvPr id="43018" name="WordArt 12"/>
          <p:cNvSpPr>
            <a:spLocks noChangeArrowheads="1" noChangeShapeType="1" noTextEdit="1"/>
          </p:cNvSpPr>
          <p:nvPr/>
        </p:nvSpPr>
        <p:spPr bwMode="auto">
          <a:xfrm>
            <a:off x="6588125" y="620713"/>
            <a:ext cx="576263" cy="433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Bookman Old Style" panose="02050604050505020204" pitchFamily="18" charset="0"/>
              </a:rPr>
              <a:t>р</a:t>
            </a:r>
          </a:p>
        </p:txBody>
      </p:sp>
      <p:sp>
        <p:nvSpPr>
          <p:cNvPr id="43019" name="WordArt 28"/>
          <p:cNvSpPr>
            <a:spLocks noChangeArrowheads="1" noChangeShapeType="1" noTextEdit="1"/>
          </p:cNvSpPr>
          <p:nvPr/>
        </p:nvSpPr>
        <p:spPr bwMode="auto">
          <a:xfrm>
            <a:off x="7451725" y="620713"/>
            <a:ext cx="576263" cy="433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B4331E"/>
                </a:solidFill>
                <a:latin typeface="Bookman Old Style" panose="02050604050505020204" pitchFamily="18" charset="0"/>
              </a:rPr>
              <a:t>к</a:t>
            </a:r>
          </a:p>
        </p:txBody>
      </p:sp>
      <p:sp>
        <p:nvSpPr>
          <p:cNvPr id="43020" name="WordArt 29"/>
          <p:cNvSpPr>
            <a:spLocks noChangeArrowheads="1" noChangeShapeType="1" noTextEdit="1"/>
          </p:cNvSpPr>
          <p:nvPr/>
        </p:nvSpPr>
        <p:spPr bwMode="auto">
          <a:xfrm>
            <a:off x="8172450" y="620713"/>
            <a:ext cx="576263" cy="433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2B5681"/>
                </a:solidFill>
                <a:latin typeface="Bookman Old Style" panose="02050604050505020204" pitchFamily="18" charset="0"/>
              </a:rPr>
              <a:t>?</a:t>
            </a:r>
          </a:p>
        </p:txBody>
      </p:sp>
      <p:sp>
        <p:nvSpPr>
          <p:cNvPr id="43021" name="WordArt 38"/>
          <p:cNvSpPr>
            <a:spLocks noChangeArrowheads="1" noChangeShapeType="1" noTextEdit="1"/>
          </p:cNvSpPr>
          <p:nvPr/>
        </p:nvSpPr>
        <p:spPr bwMode="auto">
          <a:xfrm>
            <a:off x="4140200" y="620713"/>
            <a:ext cx="576263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Bookman Old Style" panose="02050604050505020204" pitchFamily="18" charset="0"/>
              </a:rPr>
              <a:t>б</a:t>
            </a:r>
          </a:p>
        </p:txBody>
      </p:sp>
      <p:sp>
        <p:nvSpPr>
          <p:cNvPr id="43022" name="WordArt 40"/>
          <p:cNvSpPr>
            <a:spLocks noChangeArrowheads="1" noChangeShapeType="1" noTextEdit="1"/>
          </p:cNvSpPr>
          <p:nvPr/>
        </p:nvSpPr>
        <p:spPr bwMode="auto">
          <a:xfrm>
            <a:off x="6227764" y="549275"/>
            <a:ext cx="433388" cy="5762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26496"/>
                </a:solidFill>
                <a:latin typeface="Bookman Old Style" panose="02050604050505020204" pitchFamily="18" charset="0"/>
              </a:rPr>
              <a:t>у</a:t>
            </a:r>
          </a:p>
        </p:txBody>
      </p:sp>
      <p:sp>
        <p:nvSpPr>
          <p:cNvPr id="58411" name="Rectangle 43"/>
          <p:cNvSpPr>
            <a:spLocks noGrp="1" noChangeArrowheads="1"/>
          </p:cNvSpPr>
          <p:nvPr>
            <p:ph idx="1"/>
          </p:nvPr>
        </p:nvSpPr>
        <p:spPr>
          <a:xfrm>
            <a:off x="2195513" y="1916113"/>
            <a:ext cx="5400675" cy="3887787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Clr>
                <a:srgbClr val="002D86"/>
              </a:buClr>
              <a:buSzPct val="145000"/>
              <a:buNone/>
              <a:defRPr/>
            </a:pPr>
            <a:endParaRPr lang="ru-RU" sz="3600" b="1" dirty="0" smtClean="0">
              <a:solidFill>
                <a:srgbClr val="B4331E"/>
              </a:solidFill>
            </a:endParaRPr>
          </a:p>
          <a:p>
            <a:pPr marL="804863" indent="-804863" eaLnBrk="1" hangingPunct="1">
              <a:lnSpc>
                <a:spcPct val="90000"/>
              </a:lnSpc>
              <a:buClr>
                <a:srgbClr val="008000"/>
              </a:buClr>
              <a:buSzPct val="145000"/>
              <a:buFont typeface="Wingdings" pitchFamily="2" charset="2"/>
              <a:buChar char="J"/>
              <a:defRPr/>
            </a:pPr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rgbClr val="008000"/>
                </a:solidFill>
              </a:rPr>
              <a:t>Трудным?</a:t>
            </a:r>
          </a:p>
          <a:p>
            <a:pPr marL="804863" indent="-804863" eaLnBrk="1" hangingPunct="1">
              <a:lnSpc>
                <a:spcPct val="90000"/>
              </a:lnSpc>
              <a:buClr>
                <a:srgbClr val="B00000"/>
              </a:buClr>
              <a:buSzPct val="145000"/>
              <a:buFont typeface="Wingdings" pitchFamily="2" charset="2"/>
              <a:buChar char="J"/>
              <a:defRPr/>
            </a:pPr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Интересным?</a:t>
            </a:r>
          </a:p>
          <a:p>
            <a:pPr marL="804863" indent="-804863" eaLnBrk="1" hangingPunct="1">
              <a:lnSpc>
                <a:spcPct val="90000"/>
              </a:lnSpc>
              <a:buClr>
                <a:srgbClr val="FFCC00"/>
              </a:buClr>
              <a:buSzPct val="145000"/>
              <a:buFont typeface="Wingdings" pitchFamily="2" charset="2"/>
              <a:buChar char="J"/>
              <a:defRPr/>
            </a:pPr>
            <a:r>
              <a:rPr lang="ru-RU" sz="3600" b="1" dirty="0" smtClean="0"/>
              <a:t> </a:t>
            </a:r>
            <a:r>
              <a:rPr lang="ru-RU" sz="3600" b="1" dirty="0">
                <a:solidFill>
                  <a:srgbClr val="002D86"/>
                </a:solidFill>
              </a:rPr>
              <a:t>П</a:t>
            </a:r>
            <a:r>
              <a:rPr lang="ru-RU" sz="3600" b="1" dirty="0" smtClean="0">
                <a:solidFill>
                  <a:srgbClr val="002D86"/>
                </a:solidFill>
              </a:rPr>
              <a:t>ознавательным?</a:t>
            </a:r>
          </a:p>
          <a:p>
            <a:pPr marL="804863" indent="-804863" eaLnBrk="1" hangingPunct="1">
              <a:lnSpc>
                <a:spcPct val="90000"/>
              </a:lnSpc>
              <a:buClr>
                <a:srgbClr val="002D86"/>
              </a:buClr>
              <a:buSzPct val="145000"/>
              <a:buFont typeface="Wingdings" pitchFamily="2" charset="2"/>
              <a:buChar char="J"/>
              <a:defRPr/>
            </a:pPr>
            <a:r>
              <a:rPr lang="ru-RU" sz="3600" b="1" dirty="0" smtClean="0">
                <a:solidFill>
                  <a:srgbClr val="008000"/>
                </a:solidFill>
              </a:rPr>
              <a:t>Каким ещё?</a:t>
            </a:r>
          </a:p>
        </p:txBody>
      </p:sp>
    </p:spTree>
    <p:extLst>
      <p:ext uri="{BB962C8B-B14F-4D97-AF65-F5344CB8AC3E}">
        <p14:creationId xmlns:p14="http://schemas.microsoft.com/office/powerpoint/2010/main" val="3732732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632848" cy="698234"/>
          </a:xfrm>
        </p:spPr>
        <p:txBody>
          <a:bodyPr/>
          <a:lstStyle/>
          <a:p>
            <a:r>
              <a:rPr lang="ru-RU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Оцените  свою  работу!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130411" y="834076"/>
            <a:ext cx="6571698" cy="151216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Алгоритм 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проверки безударных окончаний имён 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существительных  понятен,  могу  использовать!</a:t>
            </a:r>
          </a:p>
          <a:p>
            <a:pPr algn="l"/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  </a:t>
            </a:r>
          </a:p>
          <a:p>
            <a:pPr algn="l"/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Возникли некоторые трудности при определении безударных окончаний имён существительных.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40" y="997501"/>
            <a:ext cx="985892" cy="844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67"/>
          <a:stretch/>
        </p:blipFill>
        <p:spPr bwMode="auto">
          <a:xfrm>
            <a:off x="1042393" y="4375514"/>
            <a:ext cx="924447" cy="828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300492" y="6039270"/>
            <a:ext cx="7632848" cy="69823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Спасибо за работу  на уроке!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52205" y="4032897"/>
            <a:ext cx="626591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С алгоритмом   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проверки безударных окончаний имён 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существительных  пока  затрудняюсь.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2222" y="2346244"/>
            <a:ext cx="1328189" cy="1322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057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20688"/>
            <a:ext cx="5832648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1403648" y="2996952"/>
            <a:ext cx="7085549" cy="187220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с. 92 упр. 160, </a:t>
            </a:r>
          </a:p>
          <a:p>
            <a:pPr algn="ctr"/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З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нать  алгоритм </a:t>
            </a:r>
          </a:p>
          <a:p>
            <a:pPr algn="ctr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и  слова -  помощники </a:t>
            </a:r>
          </a:p>
          <a:p>
            <a:pPr algn="ctr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1  склонения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991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1797" y="461355"/>
            <a:ext cx="7067128" cy="634082"/>
          </a:xfrm>
        </p:spPr>
        <p:txBody>
          <a:bodyPr/>
          <a:lstStyle/>
          <a:p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Интернет   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78957" y="1234183"/>
            <a:ext cx="7272808" cy="4929411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2000" u="sng" dirty="0">
              <a:solidFill>
                <a:schemeClr val="accent3">
                  <a:lumMod val="50000"/>
                </a:schemeClr>
              </a:solidFill>
              <a:latin typeface="Arial Black" panose="020B0A04020102020204" pitchFamily="34" charset="0"/>
              <a:cs typeface="Arial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u="sng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  <a:hlinkClick r:id="rId2"/>
              </a:rPr>
              <a:t>https://volzsky-klass.ru/kanakina-4-klass-uchebnik-1-upr-158-s-91</a:t>
            </a:r>
            <a:r>
              <a:rPr lang="en-US" sz="2000" u="sng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  <a:hlinkClick r:id="rId2"/>
              </a:rPr>
              <a:t>/</a:t>
            </a:r>
            <a:endParaRPr lang="ru-RU" sz="2000" u="sng" dirty="0" smtClean="0">
              <a:solidFill>
                <a:schemeClr val="accent3">
                  <a:lumMod val="50000"/>
                </a:schemeClr>
              </a:solidFill>
              <a:latin typeface="Arial Black" panose="020B0A04020102020204" pitchFamily="34" charset="0"/>
              <a:cs typeface="Arial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u="sng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https://learningapps.org/watch?v=po5xmv1tj21 </a:t>
            </a:r>
            <a:endParaRPr lang="ru-RU" sz="2000" u="sng" dirty="0" smtClean="0">
              <a:solidFill>
                <a:schemeClr val="accent3">
                  <a:lumMod val="50000"/>
                </a:schemeClr>
              </a:solidFill>
              <a:latin typeface="Arial Black" panose="020B0A04020102020204" pitchFamily="34" charset="0"/>
              <a:cs typeface="Arial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u="sng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  <a:hlinkClick r:id="rId3"/>
              </a:rPr>
              <a:t>https://testedu.ru/test</a:t>
            </a:r>
            <a:r>
              <a:rPr lang="en-US" sz="2000" u="sng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  <a:hlinkClick r:id="rId3"/>
              </a:rPr>
              <a:t>/</a:t>
            </a:r>
            <a:endParaRPr lang="ru-RU" sz="2000" u="sng" dirty="0" smtClean="0">
              <a:solidFill>
                <a:schemeClr val="accent3">
                  <a:lumMod val="50000"/>
                </a:schemeClr>
              </a:solidFill>
              <a:latin typeface="Arial Black" panose="020B0A04020102020204" pitchFamily="34" charset="0"/>
              <a:cs typeface="Arial" charset="0"/>
            </a:endParaRPr>
          </a:p>
          <a:p>
            <a:pPr>
              <a:buFont typeface="Arial" pitchFamily="34" charset="0"/>
              <a:buChar char="•"/>
            </a:pPr>
            <a:endParaRPr lang="ru-RU" sz="2000" u="sng" dirty="0">
              <a:solidFill>
                <a:schemeClr val="accent3">
                  <a:lumMod val="50000"/>
                </a:schemeClr>
              </a:solidFill>
              <a:latin typeface="Arial Black" panose="020B0A04020102020204" pitchFamily="34" charset="0"/>
              <a:cs typeface="Arial" charset="0"/>
            </a:endParaRPr>
          </a:p>
          <a:p>
            <a:pPr>
              <a:buFont typeface="Arial" pitchFamily="34" charset="0"/>
              <a:buChar char="•"/>
            </a:pPr>
            <a:endParaRPr lang="ru-RU" sz="2000" u="sng" dirty="0" smtClean="0">
              <a:solidFill>
                <a:schemeClr val="accent3">
                  <a:lumMod val="50000"/>
                </a:schemeClr>
              </a:solidFill>
              <a:latin typeface="Arial Black" panose="020B0A04020102020204" pitchFamily="34" charset="0"/>
              <a:cs typeface="Arial" charset="0"/>
            </a:endParaRPr>
          </a:p>
          <a:p>
            <a:pPr>
              <a:buFont typeface="Arial" pitchFamily="34" charset="0"/>
              <a:buChar char="•"/>
            </a:pPr>
            <a:endParaRPr lang="ru-RU" sz="2000" u="sng" dirty="0">
              <a:solidFill>
                <a:srgbClr val="0070C0"/>
              </a:solidFill>
              <a:latin typeface="Arial Black" panose="020B0A04020102020204" pitchFamily="34" charset="0"/>
              <a:cs typeface="Arial" charset="0"/>
            </a:endParaRP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899592" y="2708920"/>
            <a:ext cx="7067128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sz="28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</a:endParaRPr>
          </a:p>
          <a:p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Использованная   литература </a:t>
            </a:r>
            <a:endParaRPr lang="ru-RU" sz="2800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187624" y="3698889"/>
            <a:ext cx="6254468" cy="345638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ru-RU" sz="20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Т.Н. </a:t>
            </a:r>
            <a:r>
              <a:rPr lang="ru-RU" altLang="ru-RU" sz="2000" dirty="0" err="1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С</a:t>
            </a:r>
            <a:r>
              <a:rPr lang="ru-RU" altLang="ru-RU" sz="2000" dirty="0" err="1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итникова</a:t>
            </a:r>
            <a:r>
              <a:rPr lang="ru-RU" altLang="ru-RU" sz="20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, И.Ф. Яценко,  Поурочные разработки</a:t>
            </a:r>
            <a:r>
              <a:rPr lang="en-US" altLang="ru-RU" sz="2000" dirty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altLang="ru-RU" sz="20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по русскому языку 4  класс. – М., </a:t>
            </a:r>
            <a:r>
              <a:rPr lang="en-US" altLang="ru-RU" sz="2000" dirty="0" err="1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Bako</a:t>
            </a:r>
            <a:r>
              <a:rPr lang="ru-RU" altLang="ru-RU" sz="20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,  2021</a:t>
            </a:r>
          </a:p>
          <a:p>
            <a:pPr marL="0" indent="0">
              <a:buFont typeface="Arial" charset="0"/>
              <a:buNone/>
            </a:pPr>
            <a:endParaRPr lang="ru-RU" altLang="ru-RU" sz="2000" dirty="0" smtClean="0">
              <a:solidFill>
                <a:schemeClr val="accent3">
                  <a:lumMod val="50000"/>
                </a:schemeClr>
              </a:solidFill>
              <a:latin typeface="Arial Black" pitchFamily="34" charset="0"/>
            </a:endParaRPr>
          </a:p>
          <a:p>
            <a:r>
              <a:rPr lang="ru-RU" altLang="ru-RU" sz="2000" dirty="0" err="1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Канакина</a:t>
            </a:r>
            <a:r>
              <a:rPr lang="ru-RU" altLang="ru-RU" sz="20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 В.П. Русский  язык. 4 класс. Учеб. для </a:t>
            </a:r>
            <a:r>
              <a:rPr lang="ru-RU" altLang="ru-RU" sz="2000" dirty="0" err="1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общеобразоват</a:t>
            </a:r>
            <a:r>
              <a:rPr lang="ru-RU" altLang="ru-RU" sz="20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. организаций.    Ч. 1 – М.: Просвещение, 2021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773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28600" y="0"/>
            <a:ext cx="7283152" cy="581097"/>
          </a:xfrm>
        </p:spPr>
        <p:txBody>
          <a:bodyPr/>
          <a:lstStyle/>
          <a:p>
            <a:r>
              <a:rPr lang="ru-RU" altLang="ru-RU" sz="2800" dirty="0" smtClean="0">
                <a:solidFill>
                  <a:srgbClr val="0070C0"/>
                </a:solidFill>
                <a:latin typeface="Arial Black" pitchFamily="34" charset="0"/>
              </a:rPr>
              <a:t>Минутка   чистописания</a:t>
            </a:r>
            <a:endParaRPr lang="ru-RU" sz="2800" dirty="0">
              <a:solidFill>
                <a:srgbClr val="0070C0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64704" y="1988840"/>
            <a:ext cx="306434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364704" y="2819620"/>
            <a:ext cx="3064345" cy="32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364704" y="2402714"/>
            <a:ext cx="1182960" cy="31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539552" y="2441446"/>
            <a:ext cx="144016" cy="36004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851322" y="2456556"/>
            <a:ext cx="144016" cy="36004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одзаголовок 2"/>
          <p:cNvSpPr txBox="1">
            <a:spLocks/>
          </p:cNvSpPr>
          <p:nvPr/>
        </p:nvSpPr>
        <p:spPr>
          <a:xfrm>
            <a:off x="341985" y="4242770"/>
            <a:ext cx="7776864" cy="97491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    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Пишите  буквы  высотой  в половину  широкой  строки, соблюдайте  наклон  письма!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15418" y="1962719"/>
            <a:ext cx="1368152" cy="881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s://www.uchmag.ru/upload/catalog/posob/_/n/_n-123_/images/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85040"/>
            <a:ext cx="1881385" cy="125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V="1">
            <a:off x="3517478" y="1965980"/>
            <a:ext cx="6149221" cy="4571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V="1">
            <a:off x="3521645" y="1967916"/>
            <a:ext cx="6149221" cy="4571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21398" y="2827663"/>
            <a:ext cx="6145301" cy="42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29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2102" y="-16078"/>
            <a:ext cx="8711897" cy="1143000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rgbClr val="0070C0"/>
                </a:solidFill>
              </a:rPr>
              <a:t>Словарная работа.  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Выпиши   существительные 1го склонения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45783" y="1971900"/>
            <a:ext cx="7787208" cy="60466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Разговор,   </a:t>
            </a:r>
            <a:r>
              <a:rPr lang="ru-RU" dirty="0" err="1" smtClean="0"/>
              <a:t>б..седа</a:t>
            </a:r>
            <a:r>
              <a:rPr lang="ru-RU" dirty="0" smtClean="0"/>
              <a:t>,  совещ</a:t>
            </a:r>
            <a:r>
              <a:rPr lang="ru-RU" dirty="0"/>
              <a:t>а</a:t>
            </a:r>
            <a:r>
              <a:rPr lang="ru-RU" dirty="0" smtClean="0"/>
              <a:t>ние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45783" y="3100633"/>
            <a:ext cx="4038600" cy="680939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Лес,  березняк,   т..</a:t>
            </a:r>
            <a:r>
              <a:rPr lang="ru-RU" dirty="0" err="1" smtClean="0"/>
              <a:t>йга</a:t>
            </a:r>
            <a:endParaRPr lang="ru-RU" dirty="0"/>
          </a:p>
        </p:txBody>
      </p:sp>
      <p:sp>
        <p:nvSpPr>
          <p:cNvPr id="7" name="Объект 3"/>
          <p:cNvSpPr txBox="1">
            <a:spLocks/>
          </p:cNvSpPr>
          <p:nvPr/>
        </p:nvSpPr>
        <p:spPr>
          <a:xfrm>
            <a:off x="432103" y="4225062"/>
            <a:ext cx="7787208" cy="60466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/>
              <a:t>Юн..</a:t>
            </a:r>
            <a:r>
              <a:rPr lang="ru-RU" dirty="0" err="1" smtClean="0"/>
              <a:t>ша</a:t>
            </a:r>
            <a:r>
              <a:rPr lang="ru-RU" dirty="0" smtClean="0"/>
              <a:t>,  человек,  господин</a:t>
            </a:r>
            <a:endParaRPr lang="ru-RU" dirty="0"/>
          </a:p>
        </p:txBody>
      </p:sp>
      <p:sp>
        <p:nvSpPr>
          <p:cNvPr id="11" name="Объект 3"/>
          <p:cNvSpPr txBox="1">
            <a:spLocks/>
          </p:cNvSpPr>
          <p:nvPr/>
        </p:nvSpPr>
        <p:spPr>
          <a:xfrm>
            <a:off x="445783" y="5165045"/>
            <a:ext cx="7787208" cy="60466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/>
              <a:t>Дерево,  растение,  </a:t>
            </a:r>
            <a:r>
              <a:rPr lang="ru-RU" dirty="0" err="1" smtClean="0"/>
              <a:t>ябл</a:t>
            </a:r>
            <a:r>
              <a:rPr lang="ru-RU" dirty="0" smtClean="0"/>
              <a:t>...</a:t>
            </a:r>
            <a:r>
              <a:rPr lang="ru-RU" dirty="0" err="1" smtClean="0"/>
              <a:t>ня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22893" y="1471423"/>
            <a:ext cx="1079086" cy="1133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097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22920" y="329555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Словарная  работа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943" y="5413676"/>
            <a:ext cx="2297215" cy="1250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71600" y="2154997"/>
            <a:ext cx="7200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 </a:t>
            </a:r>
          </a:p>
          <a:p>
            <a:r>
              <a:rPr lang="ru-RU" sz="4000" dirty="0" smtClean="0">
                <a:solidFill>
                  <a:srgbClr val="008000"/>
                </a:solidFill>
                <a:latin typeface="Arial Black" panose="020B0A04020102020204" pitchFamily="34" charset="0"/>
              </a:rPr>
              <a:t>Б</a:t>
            </a:r>
            <a:r>
              <a:rPr lang="ru-RU" sz="4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е</a:t>
            </a:r>
            <a:r>
              <a:rPr lang="ru-RU" sz="4000" dirty="0" smtClean="0">
                <a:solidFill>
                  <a:srgbClr val="008000"/>
                </a:solidFill>
                <a:latin typeface="Arial Black" panose="020B0A04020102020204" pitchFamily="34" charset="0"/>
              </a:rPr>
              <a:t>седа</a:t>
            </a:r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, </a:t>
            </a:r>
            <a:r>
              <a:rPr lang="ru-RU" sz="4000" dirty="0" smtClean="0">
                <a:solidFill>
                  <a:srgbClr val="008000"/>
                </a:solidFill>
                <a:latin typeface="Arial Black" panose="020B0A04020102020204" pitchFamily="34" charset="0"/>
              </a:rPr>
              <a:t>т</a:t>
            </a:r>
            <a:r>
              <a:rPr lang="ru-RU" sz="4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а</a:t>
            </a:r>
            <a:r>
              <a:rPr lang="ru-RU" sz="4000" dirty="0" smtClean="0">
                <a:solidFill>
                  <a:srgbClr val="008000"/>
                </a:solidFill>
                <a:latin typeface="Arial Black" panose="020B0A04020102020204" pitchFamily="34" charset="0"/>
              </a:rPr>
              <a:t>йга,</a:t>
            </a:r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 </a:t>
            </a:r>
            <a:r>
              <a:rPr lang="ru-RU" sz="4000" dirty="0" smtClean="0">
                <a:solidFill>
                  <a:srgbClr val="008000"/>
                </a:solidFill>
                <a:latin typeface="Arial Black" panose="020B0A04020102020204" pitchFamily="34" charset="0"/>
              </a:rPr>
              <a:t>юн</a:t>
            </a:r>
            <a:r>
              <a:rPr lang="ru-RU" sz="4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</a:t>
            </a:r>
            <a:r>
              <a:rPr lang="ru-RU" sz="4000" dirty="0" smtClean="0">
                <a:solidFill>
                  <a:srgbClr val="008000"/>
                </a:solidFill>
                <a:latin typeface="Arial Black" panose="020B0A04020102020204" pitchFamily="34" charset="0"/>
              </a:rPr>
              <a:t>ша,</a:t>
            </a:r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4000" dirty="0" smtClean="0">
                <a:solidFill>
                  <a:srgbClr val="008000"/>
                </a:solidFill>
                <a:latin typeface="Arial Black" panose="020B0A04020102020204" pitchFamily="34" charset="0"/>
              </a:rPr>
              <a:t>ябл</a:t>
            </a:r>
            <a:r>
              <a:rPr lang="ru-RU" sz="4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</a:t>
            </a:r>
            <a:r>
              <a:rPr lang="ru-RU" sz="4000" dirty="0" smtClean="0">
                <a:solidFill>
                  <a:srgbClr val="008000"/>
                </a:solidFill>
                <a:latin typeface="Arial Black" panose="020B0A04020102020204" pitchFamily="34" charset="0"/>
              </a:rPr>
              <a:t>ня</a:t>
            </a:r>
            <a:r>
              <a:rPr lang="ru-RU" sz="4000" dirty="0">
                <a:solidFill>
                  <a:srgbClr val="008000"/>
                </a:solidFill>
                <a:latin typeface="Arial Black" panose="020B0A04020102020204" pitchFamily="34" charset="0"/>
              </a:rPr>
              <a:t>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91880" y="2636912"/>
            <a:ext cx="1872208" cy="57606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H="1">
            <a:off x="4932040" y="2317924"/>
            <a:ext cx="144016" cy="31898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8298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41" y="87729"/>
            <a:ext cx="2918357" cy="405557"/>
          </a:xfrm>
        </p:spPr>
        <p:txBody>
          <a:bodyPr/>
          <a:lstStyle/>
          <a:p>
            <a:r>
              <a:rPr lang="ru-RU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Повторим:  </a:t>
            </a:r>
            <a:br>
              <a:rPr lang="ru-RU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  <a:t/>
            </a:r>
            <a:b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endParaRPr lang="ru-RU" sz="28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7008" y="3741520"/>
            <a:ext cx="5688632" cy="48759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Мужской  и  женский  род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3495390" y="4494373"/>
            <a:ext cx="2948819" cy="679998"/>
            <a:chOff x="3004567" y="7060568"/>
            <a:chExt cx="2433291" cy="679998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3004567" y="7060568"/>
              <a:ext cx="918102" cy="679998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dirty="0" smtClean="0">
                  <a:solidFill>
                    <a:srgbClr val="FF0000"/>
                  </a:solidFill>
                  <a:latin typeface="Arial Black" panose="020B0A04020102020204" pitchFamily="34" charset="0"/>
                </a:rPr>
                <a:t>-а</a:t>
              </a:r>
              <a:endParaRPr lang="ru-RU" sz="4800" dirty="0">
                <a:solidFill>
                  <a:srgbClr val="FF00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4605989" y="7060568"/>
              <a:ext cx="831869" cy="679998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dirty="0" smtClean="0">
                  <a:solidFill>
                    <a:srgbClr val="FF0000"/>
                  </a:solidFill>
                  <a:latin typeface="Arial Black" panose="020B0A04020102020204" pitchFamily="34" charset="0"/>
                </a:rPr>
                <a:t>- я</a:t>
              </a:r>
              <a:endParaRPr lang="ru-RU" sz="4800" dirty="0">
                <a:solidFill>
                  <a:srgbClr val="FF0000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10" name="Заголовок 1"/>
          <p:cNvSpPr txBox="1">
            <a:spLocks/>
          </p:cNvSpPr>
          <p:nvPr/>
        </p:nvSpPr>
        <p:spPr>
          <a:xfrm>
            <a:off x="-239366" y="5353643"/>
            <a:ext cx="8568952" cy="1476887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 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С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егодня продолжим  работу  с  именами  существительными </a:t>
            </a:r>
          </a:p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1 -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го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склонения?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27784" y="196014"/>
            <a:ext cx="634987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Какие имена существительные относятся к 1 </a:t>
            </a:r>
            <a:r>
              <a:rPr lang="ru-RU" sz="2400" dirty="0" err="1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скл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.? </a:t>
            </a:r>
          </a:p>
          <a:p>
            <a:pPr>
              <a:buFont typeface="Arial" panose="020B0604020202020204" pitchFamily="34" charset="0"/>
              <a:buChar char="•"/>
            </a:pPr>
            <a:endParaRPr lang="ru-RU" sz="2400" dirty="0">
              <a:solidFill>
                <a:schemeClr val="accent3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Какие окончания могут быть у существительных 1 </a:t>
            </a:r>
            <a:r>
              <a:rPr lang="ru-RU" sz="2400" dirty="0" err="1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скл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7524" y="2867054"/>
            <a:ext cx="9252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Имена  существительные  1  </a:t>
            </a:r>
            <a:r>
              <a:rPr lang="ru-RU" sz="28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скл</a:t>
            </a: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. </a:t>
            </a: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– это….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658895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060848"/>
            <a:ext cx="8229600" cy="1143000"/>
          </a:xfrm>
        </p:spPr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learningapps.org/watch?v=po5xmv1tj21</a:t>
            </a:r>
            <a:r>
              <a:rPr lang="en-US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207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5214" y="4867589"/>
            <a:ext cx="8229600" cy="757064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Какая тема урока ?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8641"/>
            <a:ext cx="9144000" cy="3960440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0070C0"/>
                </a:solidFill>
              </a:rPr>
              <a:t>       Запиши существительные 1 </a:t>
            </a:r>
            <a:r>
              <a:rPr lang="ru-RU" b="1" dirty="0" err="1" smtClean="0">
                <a:solidFill>
                  <a:srgbClr val="0070C0"/>
                </a:solidFill>
              </a:rPr>
              <a:t>скл</a:t>
            </a:r>
            <a:r>
              <a:rPr lang="ru-RU" b="1" dirty="0" smtClean="0">
                <a:solidFill>
                  <a:srgbClr val="0070C0"/>
                </a:solidFill>
              </a:rPr>
              <a:t>, вставляя окончания и ударения.</a:t>
            </a:r>
          </a:p>
          <a:p>
            <a:pPr marL="0" indent="0">
              <a:buNone/>
            </a:pPr>
            <a:endParaRPr lang="ru-RU" sz="4000" dirty="0" smtClean="0"/>
          </a:p>
          <a:p>
            <a:pPr marL="0" indent="0">
              <a:buNone/>
            </a:pPr>
            <a:r>
              <a:rPr lang="ru-RU" sz="4000" dirty="0"/>
              <a:t> </a:t>
            </a:r>
            <a:r>
              <a:rPr lang="ru-RU" sz="4000" dirty="0" smtClean="0"/>
              <a:t>  Из </a:t>
            </a:r>
            <a:r>
              <a:rPr lang="ru-RU" sz="4000" dirty="0" err="1"/>
              <a:t>земл</a:t>
            </a:r>
            <a:r>
              <a:rPr lang="ru-RU" sz="4000" dirty="0"/>
              <a:t>....</a:t>
            </a:r>
            <a:r>
              <a:rPr lang="ru-RU" sz="4000" dirty="0" smtClean="0"/>
              <a:t>…..                    у  </a:t>
            </a:r>
            <a:r>
              <a:rPr lang="ru-RU" sz="4000" dirty="0" err="1" smtClean="0"/>
              <a:t>юнош</a:t>
            </a:r>
            <a:r>
              <a:rPr lang="ru-RU" sz="4000" dirty="0" smtClean="0"/>
              <a:t>…..</a:t>
            </a:r>
          </a:p>
          <a:p>
            <a:pPr marL="0" indent="0">
              <a:buNone/>
            </a:pPr>
            <a:r>
              <a:rPr lang="ru-RU" sz="4000" dirty="0" smtClean="0"/>
              <a:t>   к </a:t>
            </a:r>
            <a:r>
              <a:rPr lang="ru-RU" sz="4000" dirty="0"/>
              <a:t>вод</a:t>
            </a:r>
            <a:r>
              <a:rPr lang="ru-RU" sz="4000" dirty="0" smtClean="0"/>
              <a:t>….</a:t>
            </a:r>
            <a:r>
              <a:rPr lang="ru-RU" sz="4000" dirty="0"/>
              <a:t> </a:t>
            </a:r>
            <a:r>
              <a:rPr lang="ru-RU" sz="4000" dirty="0" smtClean="0"/>
              <a:t>                             к  </a:t>
            </a:r>
            <a:r>
              <a:rPr lang="ru-RU" sz="4000" dirty="0" err="1"/>
              <a:t>яблон</a:t>
            </a:r>
            <a:r>
              <a:rPr lang="ru-RU" sz="4000" dirty="0"/>
              <a:t>….. </a:t>
            </a:r>
          </a:p>
          <a:p>
            <a:pPr marL="0" indent="0">
              <a:buNone/>
            </a:pPr>
            <a:r>
              <a:rPr lang="ru-RU" sz="4000" dirty="0" smtClean="0"/>
              <a:t>   </a:t>
            </a:r>
            <a:endParaRPr lang="ru-RU" sz="40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2762748" y="1701692"/>
            <a:ext cx="144016" cy="216024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2157665" y="2610239"/>
            <a:ext cx="144016" cy="174972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6125050" y="1992439"/>
            <a:ext cx="213937" cy="19451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2301681" y="2071476"/>
            <a:ext cx="727564" cy="416094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731746" y="2900117"/>
            <a:ext cx="593780" cy="379305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7409042" y="2788508"/>
            <a:ext cx="641913" cy="391641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дзаголовок 2"/>
          <p:cNvSpPr txBox="1">
            <a:spLocks/>
          </p:cNvSpPr>
          <p:nvPr/>
        </p:nvSpPr>
        <p:spPr>
          <a:xfrm>
            <a:off x="895618" y="5727410"/>
            <a:ext cx="7128792" cy="77187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Чему  будем учиться  на уроке?</a:t>
            </a:r>
            <a:endParaRPr lang="ru-RU" sz="2800" u="sng" dirty="0" smtClean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382497" y="2061856"/>
            <a:ext cx="504056" cy="416094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70740" y="2734370"/>
            <a:ext cx="268247" cy="249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65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336" y="311008"/>
            <a:ext cx="1810544" cy="720080"/>
          </a:xfrm>
        </p:spPr>
        <p:txBody>
          <a:bodyPr/>
          <a:lstStyle/>
          <a:p>
            <a:r>
              <a:rPr lang="ru-RU" dirty="0" smtClean="0"/>
              <a:t>Тема: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980728"/>
            <a:ext cx="7509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Падежные  окончания  имён существительных </a:t>
            </a:r>
            <a:r>
              <a:rPr lang="ru-RU" sz="4000" dirty="0">
                <a:solidFill>
                  <a:srgbClr val="C00000"/>
                </a:solidFill>
                <a:latin typeface="Arial Black" panose="020B0A04020102020204" pitchFamily="34" charset="0"/>
              </a:rPr>
              <a:t>1 – </a:t>
            </a:r>
            <a:r>
              <a:rPr lang="ru-RU" sz="4000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го</a:t>
            </a:r>
            <a:r>
              <a:rPr lang="ru-RU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склонения.</a:t>
            </a:r>
            <a:endParaRPr lang="ru-RU" sz="4000" dirty="0">
              <a:solidFill>
                <a:srgbClr val="C00000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3229400"/>
            <a:ext cx="23629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Задачи:</a:t>
            </a: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4221088"/>
            <a:ext cx="75095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Находить </a:t>
            </a:r>
            <a:r>
              <a:rPr lang="ru-RU" sz="2800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имёна</a:t>
            </a:r>
            <a:r>
              <a:rPr lang="ru-RU" sz="2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существительные </a:t>
            </a:r>
            <a: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  <a:t>1 – </a:t>
            </a:r>
            <a:r>
              <a:rPr lang="ru-RU" sz="2800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го</a:t>
            </a:r>
            <a:r>
              <a:rPr lang="ru-RU" sz="2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склонения и учиться правильно писать падежные окончания.</a:t>
            </a:r>
            <a:endParaRPr lang="ru-RU" sz="2800" dirty="0">
              <a:solidFill>
                <a:srgbClr val="C00000"/>
              </a:solidFill>
              <a:effectLst/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751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81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6128"/>
      </a:hlink>
      <a:folHlink>
        <a:srgbClr val="4F612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2617</TotalTime>
  <Words>1092</Words>
  <Application>Microsoft Office PowerPoint</Application>
  <PresentationFormat>Экран (4:3)</PresentationFormat>
  <Paragraphs>229</Paragraphs>
  <Slides>27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5" baseType="lpstr">
      <vt:lpstr>Times New Roman</vt:lpstr>
      <vt:lpstr>Bookman Old Style</vt:lpstr>
      <vt:lpstr>Arial Black</vt:lpstr>
      <vt:lpstr>Cambria</vt:lpstr>
      <vt:lpstr>Arial</vt:lpstr>
      <vt:lpstr>Calibri</vt:lpstr>
      <vt:lpstr>Wingdings</vt:lpstr>
      <vt:lpstr>1_Тема Office</vt:lpstr>
      <vt:lpstr>Презентация PowerPoint</vt:lpstr>
      <vt:lpstr> Организационный момент</vt:lpstr>
      <vt:lpstr>Минутка   чистописания</vt:lpstr>
      <vt:lpstr>Словарная работа.   Выпиши   существительные 1го склонения</vt:lpstr>
      <vt:lpstr>Словарная  работа</vt:lpstr>
      <vt:lpstr>Повторим:     </vt:lpstr>
      <vt:lpstr>https://learningapps.org/watch?v=po5xmv1tj21 </vt:lpstr>
      <vt:lpstr>Какая тема урока ?</vt:lpstr>
      <vt:lpstr>Тема:</vt:lpstr>
      <vt:lpstr>Склоняем  существительные 1скл</vt:lpstr>
      <vt:lpstr>Склоняем  существительные 1скл</vt:lpstr>
      <vt:lpstr>Работаем по  таблице «Падежные  окончания  имён существительных  1 – го склонения» </vt:lpstr>
      <vt:lpstr>Впиши окончания в таблицу…</vt:lpstr>
      <vt:lpstr>Какие слова-помощники можно использовать для определения безударных окончаний сущ.  1го скл .? </vt:lpstr>
      <vt:lpstr>Презентация PowerPoint</vt:lpstr>
      <vt:lpstr>Физкультминутка</vt:lpstr>
      <vt:lpstr>Презентация PowerPoint</vt:lpstr>
      <vt:lpstr>Восстанови алгоритм  проверки безударных окончаний имён  существительных (в группах)</vt:lpstr>
      <vt:lpstr>Алгоритм  проверки безударных окончаний имён  существительных</vt:lpstr>
      <vt:lpstr>Давайте  потренируемся, используя алгоритм </vt:lpstr>
      <vt:lpstr>Проверка</vt:lpstr>
      <vt:lpstr>Подведём  итоги  работы (работа в парах)</vt:lpstr>
      <vt:lpstr>Презентация PowerPoint</vt:lpstr>
      <vt:lpstr>Презентация PowerPoint</vt:lpstr>
      <vt:lpstr>Оцените  свою  работу!</vt:lpstr>
      <vt:lpstr>Презентация PowerPoint</vt:lpstr>
      <vt:lpstr>Интернет   ресурсы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Тетрадь на спирали</dc:title>
  <dc:creator>Фокина Лидия Петровна</dc:creator>
  <cp:keywords>Шаблон презентации</cp:keywords>
  <cp:lastModifiedBy>Пользователь</cp:lastModifiedBy>
  <cp:revision>275</cp:revision>
  <dcterms:created xsi:type="dcterms:W3CDTF">2014-07-06T18:18:01Z</dcterms:created>
  <dcterms:modified xsi:type="dcterms:W3CDTF">2023-01-29T15:34:12Z</dcterms:modified>
</cp:coreProperties>
</file>