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31" r:id="rId2"/>
    <p:sldId id="332" r:id="rId3"/>
    <p:sldId id="278" r:id="rId4"/>
    <p:sldId id="289" r:id="rId5"/>
    <p:sldId id="290" r:id="rId6"/>
    <p:sldId id="277" r:id="rId7"/>
    <p:sldId id="296" r:id="rId8"/>
    <p:sldId id="337" r:id="rId9"/>
    <p:sldId id="325" r:id="rId10"/>
    <p:sldId id="335" r:id="rId11"/>
    <p:sldId id="339" r:id="rId12"/>
    <p:sldId id="338" r:id="rId13"/>
    <p:sldId id="319" r:id="rId14"/>
    <p:sldId id="323" r:id="rId15"/>
    <p:sldId id="340" r:id="rId16"/>
    <p:sldId id="282" r:id="rId17"/>
    <p:sldId id="326" r:id="rId18"/>
    <p:sldId id="324" r:id="rId19"/>
    <p:sldId id="32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 autoAdjust="0"/>
    <p:restoredTop sz="93643" autoAdjust="0"/>
  </p:normalViewPr>
  <p:slideViewPr>
    <p:cSldViewPr>
      <p:cViewPr varScale="1">
        <p:scale>
          <a:sx n="54" d="100"/>
          <a:sy n="54" d="100"/>
        </p:scale>
        <p:origin x="143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F1953-5F22-4BEC-B696-E10FAE09EB4A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3AF21-6AAB-42BA-A14F-ACD98896B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413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FB09C3-63F6-417A-90B4-B6107ABDA5A2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Г.В. Дорофеев, Л.Г. Петерсон, 5 класс (часть 2).     </a:t>
            </a:r>
            <a:r>
              <a:rPr lang="ru-RU" b="1" smtClean="0"/>
              <a:t>№ 504.</a:t>
            </a: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225607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			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Заголовок 1"/>
              <p:cNvSpPr txBox="1">
                <a:spLocks/>
              </p:cNvSpPr>
              <p:nvPr/>
            </p:nvSpPr>
            <p:spPr>
              <a:xfrm>
                <a:off x="483518" y="1417638"/>
                <a:ext cx="8336954" cy="417160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ru-RU" dirty="0" smtClean="0"/>
                  <a:t>№ 18.20            № 18.21</a:t>
                </a:r>
              </a:p>
              <a:p>
                <a:pPr algn="l"/>
                <a:r>
                  <a:rPr lang="ru-RU" dirty="0"/>
                  <a:t>а</a:t>
                </a:r>
                <a:r>
                  <a:rPr lang="ru-RU" dirty="0" smtClean="0"/>
                  <a:t>)  48				а)  0,75 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b="0" i="1" smtClean="0">
                        <a:latin typeface="Cambria Math" panose="02040503050406030204" pitchFamily="18" charset="0"/>
                      </a:rPr>
                      <m:t> )</m:t>
                    </m:r>
                  </m:oMath>
                </a14:m>
                <a:endParaRPr lang="ru-RU" dirty="0" smtClean="0"/>
              </a:p>
              <a:p>
                <a:pPr algn="l"/>
                <a:r>
                  <a:rPr lang="ru-RU" dirty="0"/>
                  <a:t>б</a:t>
                </a:r>
                <a:r>
                  <a:rPr lang="ru-RU" dirty="0" smtClean="0"/>
                  <a:t>) -96				б) -24</a:t>
                </a:r>
              </a:p>
              <a:p>
                <a:pPr algn="l"/>
                <a:r>
                  <a:rPr lang="ru-RU" dirty="0"/>
                  <a:t>в</a:t>
                </a:r>
                <a:r>
                  <a:rPr lang="ru-RU" dirty="0" smtClean="0"/>
                  <a:t>)  56				в) -27</a:t>
                </a:r>
              </a:p>
              <a:p>
                <a:pPr algn="l"/>
                <a:r>
                  <a:rPr lang="ru-RU" dirty="0"/>
                  <a:t>г</a:t>
                </a:r>
                <a:r>
                  <a:rPr lang="ru-RU" dirty="0" smtClean="0"/>
                  <a:t>)   1				г)  0,6    (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ru-RU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dirty="0" smtClean="0"/>
                  <a:t>)</a:t>
                </a:r>
                <a:endParaRPr lang="ru-RU" dirty="0"/>
              </a:p>
            </p:txBody>
          </p:sp>
        </mc:Choice>
        <mc:Fallback xmlns="">
          <p:sp>
            <p:nvSpPr>
              <p:cNvPr id="4" name="Заголовок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518" y="1417638"/>
                <a:ext cx="8336954" cy="4171602"/>
              </a:xfrm>
              <a:prstGeom prst="rect">
                <a:avLst/>
              </a:prstGeom>
              <a:blipFill rotWithShape="0">
                <a:blip r:embed="rId2"/>
                <a:stretch>
                  <a:fillRect l="-2924" t="-1023" b="-16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8200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373" y="188640"/>
            <a:ext cx="7283152" cy="3649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836712"/>
                <a:ext cx="8229600" cy="528945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            </a:t>
                </a:r>
                <a:r>
                  <a:rPr lang="ru-RU" sz="2600" dirty="0"/>
                  <a:t>1 вариант	</a:t>
                </a:r>
                <a:r>
                  <a:rPr lang="ru-RU" sz="2600" dirty="0" smtClean="0"/>
                  <a:t>         </a:t>
                </a:r>
                <a:r>
                  <a:rPr lang="ru-RU" sz="2600" dirty="0"/>
                  <a:t>		</a:t>
                </a:r>
                <a:r>
                  <a:rPr lang="ru-RU" sz="2600" dirty="0" smtClean="0"/>
                  <a:t>2 вариант</a:t>
                </a:r>
              </a:p>
              <a:p>
                <a:pPr marL="514350" indent="-514350">
                  <a:buAutoNum type="arabicParenR"/>
                </a:pPr>
                <a:r>
                  <a:rPr lang="ru-RU" sz="2600" dirty="0" smtClean="0"/>
                  <a:t>Используя таблицу степеней простых однозначных чисел, найдите </a:t>
                </a:r>
                <a:r>
                  <a:rPr lang="en-US" sz="2600" dirty="0" smtClean="0"/>
                  <a:t>m</a:t>
                </a:r>
                <a:r>
                  <a:rPr lang="ru-RU" sz="2600" dirty="0" smtClean="0"/>
                  <a:t>, если:</a:t>
                </a:r>
              </a:p>
              <a:p>
                <a:pPr marL="0" indent="0">
                  <a:buNone/>
                </a:pPr>
                <a:r>
                  <a:rPr lang="ru-RU" sz="2600" dirty="0" smtClean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p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=512 </m:t>
                    </m:r>
                  </m:oMath>
                </a14:m>
                <a:r>
                  <a:rPr lang="en-US" sz="2600" dirty="0" smtClean="0"/>
                  <a:t>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625</m:t>
                    </m:r>
                  </m:oMath>
                </a14:m>
                <a:endParaRPr lang="en-US" sz="2600" b="0" dirty="0" smtClean="0"/>
              </a:p>
              <a:p>
                <a:pPr marL="0" indent="0">
                  <a:buNone/>
                </a:pPr>
                <a:r>
                  <a:rPr lang="en-US" sz="2600" dirty="0" smtClean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343 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600" dirty="0" smtClean="0"/>
                  <a:t>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729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600" dirty="0" smtClean="0"/>
              </a:p>
              <a:p>
                <a:pPr marL="0" indent="0">
                  <a:buNone/>
                </a:pPr>
                <a:r>
                  <a:rPr lang="en-US" sz="2600" dirty="0" smtClean="0"/>
                  <a:t>2) </a:t>
                </a:r>
                <a:r>
                  <a:rPr lang="ru-RU" sz="2600" dirty="0" smtClean="0"/>
                  <a:t>Найдите </a:t>
                </a:r>
                <a:r>
                  <a:rPr lang="en-US" sz="2600" dirty="0" smtClean="0"/>
                  <a:t>x</a:t>
                </a:r>
                <a:r>
                  <a:rPr lang="ru-RU" sz="2600" dirty="0" smtClean="0"/>
                  <a:t>, если:</a:t>
                </a:r>
              </a:p>
              <a:p>
                <a:pPr marL="0" indent="0">
                  <a:buNone/>
                </a:pPr>
                <a:r>
                  <a:rPr lang="ru-RU" sz="2600" dirty="0" smtClean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600" b="0" i="1" smtClean="0">
                        <a:latin typeface="Cambria Math" panose="02040503050406030204" pitchFamily="18" charset="0"/>
                      </a:rPr>
                      <m:t>16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600" dirty="0" smtClean="0"/>
                  <a:t>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600" b="0" i="1" smtClean="0">
                        <a:latin typeface="Cambria Math" panose="02040503050406030204" pitchFamily="18" charset="0"/>
                      </a:rPr>
                      <m:t>81</m:t>
                    </m:r>
                  </m:oMath>
                </a14:m>
                <a:endParaRPr lang="ru-RU" sz="2600" dirty="0" smtClean="0"/>
              </a:p>
              <a:p>
                <a:pPr marL="0" indent="0">
                  <a:buNone/>
                </a:pPr>
                <a:r>
                  <a:rPr lang="ru-RU" sz="2600" dirty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600" b="0" i="1" smtClean="0">
                        <a:latin typeface="Cambria Math" panose="02040503050406030204" pitchFamily="18" charset="0"/>
                      </a:rPr>
                      <m:t>25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600" dirty="0" smtClean="0"/>
                  <a:t>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600" b="0" i="1" smtClean="0">
                        <a:latin typeface="Cambria Math" panose="02040503050406030204" pitchFamily="18" charset="0"/>
                      </a:rPr>
                      <m:t>64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600" dirty="0" smtClean="0"/>
                  <a:t>	</a:t>
                </a:r>
              </a:p>
              <a:p>
                <a:pPr marL="514350" indent="-514350">
                  <a:buAutoNum type="arabicParenR" startAt="3"/>
                </a:pPr>
                <a:r>
                  <a:rPr lang="ru-RU" sz="2600" dirty="0" smtClean="0"/>
                  <a:t>  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600" b="0" i="1" smtClean="0">
                        <a:latin typeface="Cambria Math" panose="02040503050406030204" pitchFamily="18" charset="0"/>
                      </a:rPr>
                      <m:t>−250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600" dirty="0" smtClean="0"/>
                  <a:t>		        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600" i="1">
                        <a:latin typeface="Cambria Math" panose="02040503050406030204" pitchFamily="18" charset="0"/>
                      </a:rPr>
                      <m:t>16</m:t>
                    </m:r>
                    <m:r>
                      <a:rPr lang="ru-RU" sz="26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ru-RU" sz="2600" dirty="0" smtClean="0"/>
              </a:p>
              <a:p>
                <a:pPr marL="0" indent="0">
                  <a:buNone/>
                </a:pPr>
                <a:r>
                  <a:rPr lang="ru-RU" sz="2600" dirty="0" smtClean="0"/>
                  <a:t>          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600" i="1">
                        <a:latin typeface="Cambria Math" panose="02040503050406030204" pitchFamily="18" charset="0"/>
                      </a:rPr>
                      <m:t>16</m:t>
                    </m:r>
                    <m:r>
                      <a:rPr lang="ru-RU" sz="2600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600" dirty="0" smtClean="0"/>
                  <a:t>		        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600" b="0" i="1" smtClean="0">
                        <a:latin typeface="Cambria Math" panose="02040503050406030204" pitchFamily="18" charset="0"/>
                      </a:rPr>
                      <m:t>192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600" dirty="0" smtClean="0"/>
                  <a:t>	</a:t>
                </a:r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 algn="ctr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836712"/>
                <a:ext cx="8229600" cy="5289451"/>
              </a:xfrm>
              <a:blipFill rotWithShape="0">
                <a:blip r:embed="rId2"/>
                <a:stretch>
                  <a:fillRect l="-1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8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373" y="188640"/>
            <a:ext cx="7283152" cy="3649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836712"/>
                <a:ext cx="8229600" cy="5289451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ru-RU" dirty="0" smtClean="0"/>
                  <a:t>4) Запишите число, представленное суммой разрядных слагаемых:          </a:t>
                </a:r>
              </a:p>
              <a:p>
                <a:pPr marL="0" indent="0" algn="ctr">
                  <a:buNone/>
                </a:pPr>
                <a:r>
                  <a:rPr lang="ru-RU" dirty="0" smtClean="0"/>
                  <a:t>  </a:t>
                </a:r>
                <a:r>
                  <a:rPr lang="ru-RU" sz="2600" dirty="0"/>
                  <a:t>1 </a:t>
                </a:r>
                <a:r>
                  <a:rPr lang="ru-RU" sz="2600" dirty="0" smtClean="0"/>
                  <a:t>вариант</a:t>
                </a:r>
              </a:p>
              <a:p>
                <a:pPr marL="0" indent="0" algn="ctr">
                  <a:buNone/>
                </a:pPr>
                <a:r>
                  <a:rPr lang="ru-RU" sz="2600" dirty="0" smtClean="0"/>
                  <a:t>1) 3 *</a:t>
                </a:r>
                <a:r>
                  <a:rPr lang="ru-RU" sz="2600" dirty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ru-RU" sz="2600" b="0" i="1" smtClean="0">
                        <a:latin typeface="Cambria Math" panose="02040503050406030204" pitchFamily="18" charset="0"/>
                      </a:rPr>
                      <m:t>+4 ∗</m:t>
                    </m:r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ru-RU" sz="2600" dirty="0" smtClean="0"/>
                  <a:t> + 7 *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ru-RU" sz="2600" dirty="0" smtClean="0"/>
                  <a:t> + 2 *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600" dirty="0" smtClean="0"/>
                  <a:t> + 8 * 10 + 4</a:t>
                </a:r>
              </a:p>
              <a:p>
                <a:pPr marL="0" indent="0" algn="ctr">
                  <a:buNone/>
                </a:pPr>
                <a:r>
                  <a:rPr lang="ru-RU" sz="2600" dirty="0" smtClean="0"/>
                  <a:t>2) 1 *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ru-RU" sz="2600" dirty="0" smtClean="0"/>
                  <a:t> + 1 *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600" dirty="0" smtClean="0"/>
                  <a:t> + 1</a:t>
                </a:r>
              </a:p>
              <a:p>
                <a:pPr marL="0" indent="0" algn="ctr">
                  <a:buNone/>
                </a:pPr>
                <a:endParaRPr lang="ru-RU" sz="2600" dirty="0"/>
              </a:p>
              <a:p>
                <a:pPr marL="0" indent="0" algn="ctr">
                  <a:buNone/>
                </a:pPr>
                <a:r>
                  <a:rPr lang="ru-RU" sz="2600" dirty="0" smtClean="0"/>
                  <a:t>2 вариант</a:t>
                </a:r>
              </a:p>
              <a:p>
                <a:pPr marL="0" indent="0" algn="ctr">
                  <a:buNone/>
                </a:pPr>
                <a:r>
                  <a:rPr lang="ru-RU" sz="2600" dirty="0" smtClean="0"/>
                  <a:t>1) 8 </a:t>
                </a:r>
                <a:r>
                  <a:rPr lang="ru-RU" sz="2600" dirty="0"/>
                  <a:t>*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ru-RU" sz="2600" dirty="0" smtClean="0"/>
                  <a:t> </a:t>
                </a:r>
                <a:r>
                  <a:rPr lang="ru-RU" sz="2600" dirty="0"/>
                  <a:t>+ </a:t>
                </a:r>
                <a:r>
                  <a:rPr lang="ru-RU" sz="2600" dirty="0" smtClean="0"/>
                  <a:t>9 </a:t>
                </a:r>
                <a:r>
                  <a:rPr lang="ru-RU" sz="2600" dirty="0"/>
                  <a:t>*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ru-RU" sz="2600" dirty="0"/>
                  <a:t> </a:t>
                </a:r>
                <a:r>
                  <a:rPr lang="ru-RU" sz="2600" dirty="0" smtClean="0"/>
                  <a:t>+ 5</a:t>
                </a:r>
              </a:p>
              <a:p>
                <a:pPr marL="0" indent="0" algn="ctr">
                  <a:buNone/>
                </a:pPr>
                <a:r>
                  <a:rPr lang="ru-RU" sz="2600" dirty="0" smtClean="0"/>
                  <a:t>2) </a:t>
                </a:r>
                <a:r>
                  <a:rPr lang="ru-RU" sz="2600" dirty="0"/>
                  <a:t>3 *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ru-RU" sz="2600" dirty="0"/>
                  <a:t> + </a:t>
                </a:r>
                <a:r>
                  <a:rPr lang="ru-RU" sz="2600" dirty="0" smtClean="0"/>
                  <a:t>5 </a:t>
                </a:r>
                <a:r>
                  <a:rPr lang="ru-RU" sz="2600" dirty="0"/>
                  <a:t>*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ru-RU" sz="2600" dirty="0"/>
                  <a:t> + </a:t>
                </a:r>
                <a:r>
                  <a:rPr lang="ru-RU" sz="2600" dirty="0" smtClean="0"/>
                  <a:t>4 </a:t>
                </a:r>
                <a:r>
                  <a:rPr lang="ru-RU" sz="2600" dirty="0"/>
                  <a:t>*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6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600" dirty="0"/>
                  <a:t> + </a:t>
                </a:r>
                <a:r>
                  <a:rPr lang="ru-RU" sz="2600" dirty="0" smtClean="0"/>
                  <a:t>8</a:t>
                </a:r>
              </a:p>
              <a:p>
                <a:pPr marL="0" indent="0" algn="ctr">
                  <a:buNone/>
                </a:pPr>
                <a:r>
                  <a:rPr lang="ru-RU" sz="2600" dirty="0" smtClean="0"/>
                  <a:t>         </a:t>
                </a:r>
                <a:r>
                  <a:rPr lang="ru-RU" sz="2600" dirty="0"/>
                  <a:t>		</a:t>
                </a:r>
                <a:endParaRPr lang="ru-RU" sz="2600" dirty="0" smtClean="0"/>
              </a:p>
              <a:p>
                <a:pPr marL="0" indent="0">
                  <a:buNone/>
                </a:pPr>
                <a:endParaRPr lang="ru-RU" sz="2600" dirty="0" smtClean="0"/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 algn="ctr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836712"/>
                <a:ext cx="8229600" cy="5289451"/>
              </a:xfrm>
              <a:blipFill rotWithShape="0">
                <a:blip r:embed="rId2"/>
                <a:stretch>
                  <a:fillRect t="-1498" r="-5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998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373" y="332656"/>
            <a:ext cx="6070947" cy="360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1 вариант					2 вариант</a:t>
            </a:r>
          </a:p>
          <a:p>
            <a:pPr marL="514350" indent="-514350">
              <a:buAutoNum type="arabicParenR"/>
            </a:pPr>
            <a:r>
              <a:rPr lang="ru-RU" dirty="0" smtClean="0"/>
              <a:t>9						1) 4</a:t>
            </a:r>
          </a:p>
          <a:p>
            <a:pPr marL="0" indent="0">
              <a:buNone/>
            </a:pPr>
            <a:r>
              <a:rPr lang="ru-RU" dirty="0" smtClean="0"/>
              <a:t>     3						    6</a:t>
            </a:r>
          </a:p>
          <a:p>
            <a:pPr marL="514350" indent="-514350">
              <a:buAutoNum type="arabicParenR" startAt="2"/>
            </a:pPr>
            <a:r>
              <a:rPr lang="ru-RU" dirty="0" smtClean="0"/>
              <a:t>2						2) 5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3						     2</a:t>
            </a:r>
          </a:p>
          <a:p>
            <a:pPr marL="0" indent="0">
              <a:buNone/>
            </a:pPr>
            <a:r>
              <a:rPr lang="ru-RU" dirty="0" smtClean="0"/>
              <a:t>3) -5						3) 3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2						     2</a:t>
            </a:r>
          </a:p>
          <a:p>
            <a:pPr marL="0" indent="0">
              <a:buNone/>
            </a:pPr>
            <a:r>
              <a:rPr lang="ru-RU" dirty="0" smtClean="0"/>
              <a:t>4) 347284					4) 8009005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10101					    305408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29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14282" y="339088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otvet.imgsmail.ru/download/76339627_150525e0c8d23de052b351919e4ef05f_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19119"/>
            <a:ext cx="7620000" cy="534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-1116632" y="407707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 descr="J032376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1223962" cy="962025"/>
          </a:xfrm>
          <a:prstGeom prst="rect">
            <a:avLst/>
          </a:prstGeom>
          <a:noFill/>
        </p:spPr>
      </p:pic>
      <p:sp>
        <p:nvSpPr>
          <p:cNvPr id="13" name="Line 6"/>
          <p:cNvSpPr>
            <a:spLocks noChangeShapeType="1"/>
          </p:cNvSpPr>
          <p:nvPr/>
        </p:nvSpPr>
        <p:spPr bwMode="auto">
          <a:xfrm flipV="1">
            <a:off x="2339975" y="2062163"/>
            <a:ext cx="0" cy="3097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1979613" y="1989138"/>
            <a:ext cx="320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b="1"/>
              <a:t>P</a:t>
            </a:r>
            <a:endParaRPr lang="ru-RU" b="1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812088" y="5157788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b="1"/>
              <a:t>Q</a:t>
            </a:r>
            <a:endParaRPr lang="ru-RU" b="1"/>
          </a:p>
        </p:txBody>
      </p:sp>
      <p:sp>
        <p:nvSpPr>
          <p:cNvPr id="19" name="AutoShape 14"/>
          <p:cNvSpPr>
            <a:spLocks noChangeArrowheads="1"/>
          </p:cNvSpPr>
          <p:nvPr/>
        </p:nvSpPr>
        <p:spPr bwMode="auto">
          <a:xfrm>
            <a:off x="4826000" y="3681413"/>
            <a:ext cx="71438" cy="71437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ru-RU"/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4716463" y="3286125"/>
            <a:ext cx="333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b="1"/>
              <a:t>E</a:t>
            </a:r>
            <a:endParaRPr lang="ru-RU" b="1"/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6588125" y="4437063"/>
            <a:ext cx="346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b="1"/>
              <a:t>D</a:t>
            </a:r>
            <a:endParaRPr lang="ru-RU" b="1"/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6497638" y="2298700"/>
            <a:ext cx="307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b="1"/>
              <a:t>S</a:t>
            </a:r>
            <a:endParaRPr lang="ru-RU" b="1"/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1960563" y="3451225"/>
            <a:ext cx="422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b="1"/>
              <a:t>P</a:t>
            </a:r>
            <a:r>
              <a:rPr lang="en-US" b="1" baseline="-25000"/>
              <a:t>E</a:t>
            </a:r>
            <a:endParaRPr lang="ru-RU" b="1"/>
          </a:p>
        </p:txBody>
      </p:sp>
      <p:pic>
        <p:nvPicPr>
          <p:cNvPr id="3074" name="Picture 2" descr="https://theslide.ru/img/thumbs/dc6e3e6bc2febea4366a48adf6cf5b2a-800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38" y="89535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pPr lvl="0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pro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69" y="116632"/>
            <a:ext cx="1432473" cy="1440706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24935" t="25482" r="30646" b="59913"/>
          <a:stretch/>
        </p:blipFill>
        <p:spPr bwMode="auto">
          <a:xfrm>
            <a:off x="323528" y="2204864"/>
            <a:ext cx="8568952" cy="17150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3251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pPr lvl="0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pro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69" y="116632"/>
            <a:ext cx="1432473" cy="1440706"/>
          </a:xfrm>
          <a:prstGeom prst="rect">
            <a:avLst/>
          </a:prstGeom>
          <a:noFill/>
        </p:spPr>
      </p:pic>
      <p:pic>
        <p:nvPicPr>
          <p:cNvPr id="1026" name="Picture 2" descr="https://shareslide.ru/img/thumbs/098610e2cd1feccfc0d2bd65f4e4cb86-800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4485"/>
            <a:ext cx="6827912" cy="512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071546"/>
          </a:xfrm>
        </p:spPr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Итоги урока:</a:t>
            </a:r>
            <a:endParaRPr lang="ru-RU" sz="8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511288"/>
          </a:xfrm>
        </p:spPr>
        <p:txBody>
          <a:bodyPr>
            <a:normAutofit fontScale="90000"/>
          </a:bodyPr>
          <a:lstStyle/>
          <a:p>
            <a:pPr lvl="0"/>
            <a:r>
              <a:rPr lang="ru-RU" sz="53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Домашнее  задание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683568" y="2060848"/>
                <a:ext cx="8215370" cy="26099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ru-RU" sz="3200" dirty="0" smtClean="0"/>
                  <a:t>Параграф 19 </a:t>
                </a:r>
                <a:r>
                  <a:rPr lang="ru-RU" sz="3200" dirty="0"/>
                  <a:t>с 99 – 101; </a:t>
                </a:r>
                <a:endParaRPr lang="ru-RU" sz="3200" dirty="0" smtClean="0"/>
              </a:p>
              <a:p>
                <a:pPr algn="just">
                  <a:buFont typeface="Wingdings" pitchFamily="2" charset="2"/>
                  <a:buChar char="Ø"/>
                </a:pPr>
                <a:r>
                  <a:rPr lang="ru-RU" sz="3200" dirty="0" smtClean="0"/>
                  <a:t>задачник: </a:t>
                </a:r>
                <a:r>
                  <a:rPr lang="ru-RU" sz="3200" dirty="0"/>
                  <a:t>(в, г) № 19.8 – 19.13 + задание повышенной </a:t>
                </a:r>
                <a:r>
                  <a:rPr lang="ru-RU" sz="3200" dirty="0" smtClean="0"/>
                  <a:t>сложности (по желанию) </a:t>
                </a:r>
                <a:r>
                  <a:rPr lang="ru-RU" sz="3200" dirty="0"/>
                  <a:t>Известно, что 625 + 625 + … + 625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101</m:t>
                        </m:r>
                      </m:sup>
                    </m:sSup>
                  </m:oMath>
                </a14:m>
                <a:r>
                  <a:rPr lang="ru-RU" sz="3200" dirty="0"/>
                  <a:t>. Сколько слагаемых в этой сумме?</a:t>
                </a:r>
                <a:endParaRPr lang="ru-RU" sz="3200" dirty="0" smtClean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060848"/>
                <a:ext cx="8215370" cy="2609945"/>
              </a:xfrm>
              <a:prstGeom prst="rect">
                <a:avLst/>
              </a:prstGeom>
              <a:blipFill rotWithShape="0">
                <a:blip r:embed="rId2"/>
                <a:stretch>
                  <a:fillRect l="-1855" t="-3037" r="-1855" b="-67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323528" y="260648"/>
            <a:ext cx="8496944" cy="64807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1">
                      <a:srgbClr val="1A8D48"/>
                    </a:gs>
                    <a:gs pos="26000">
                      <a:srgbClr val="FFFF00"/>
                    </a:gs>
                    <a:gs pos="36500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500">
                      <a:srgbClr val="EE3F17"/>
                    </a:gs>
                    <a:gs pos="74000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Спасибо</a:t>
            </a:r>
          </a:p>
          <a:p>
            <a:pPr algn="ctr"/>
            <a:r>
              <a:rPr lang="ru-RU" sz="5400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1">
                      <a:srgbClr val="1A8D48"/>
                    </a:gs>
                    <a:gs pos="26000">
                      <a:srgbClr val="FFFF00"/>
                    </a:gs>
                    <a:gs pos="36500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500">
                      <a:srgbClr val="EE3F17"/>
                    </a:gs>
                    <a:gs pos="74000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за</a:t>
            </a:r>
          </a:p>
          <a:p>
            <a:pPr algn="ctr"/>
            <a:r>
              <a:rPr lang="ru-RU" sz="5400" i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1">
                      <a:srgbClr val="1A8D48"/>
                    </a:gs>
                    <a:gs pos="26000">
                      <a:srgbClr val="FFFF00"/>
                    </a:gs>
                    <a:gs pos="36500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500">
                      <a:srgbClr val="EE3F17"/>
                    </a:gs>
                    <a:gs pos="74000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урок</a:t>
            </a:r>
            <a:r>
              <a:rPr lang="ru-RU" sz="5400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1">
                      <a:srgbClr val="1A8D48"/>
                    </a:gs>
                    <a:gs pos="26000">
                      <a:srgbClr val="FFFF00"/>
                    </a:gs>
                    <a:gs pos="36500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500">
                      <a:srgbClr val="EE3F17"/>
                    </a:gs>
                    <a:gs pos="74000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Степень с натуральным показателем и ее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212" y="2060848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Что </a:t>
            </a:r>
            <a:r>
              <a:rPr lang="ru-RU" dirty="0"/>
              <a:t>называют степенью с натуральным показателем</a:t>
            </a:r>
            <a:r>
              <a:rPr lang="ru-RU" dirty="0" smtClean="0"/>
              <a:t>?</a:t>
            </a:r>
          </a:p>
          <a:p>
            <a:pPr marL="514350" indent="-514350">
              <a:buAutoNum type="arabicParenR"/>
            </a:pPr>
            <a:r>
              <a:rPr lang="ru-RU" dirty="0"/>
              <a:t>Что такое основание степени</a:t>
            </a:r>
            <a:r>
              <a:rPr lang="ru-RU" dirty="0" smtClean="0"/>
              <a:t>?</a:t>
            </a:r>
          </a:p>
          <a:p>
            <a:pPr marL="514350" indent="-514350">
              <a:buAutoNum type="arabicParenR"/>
            </a:pPr>
            <a:r>
              <a:rPr lang="ru-RU" dirty="0"/>
              <a:t>Показатель степени - это</a:t>
            </a:r>
            <a:r>
              <a:rPr lang="ru-RU" dirty="0" smtClean="0"/>
              <a:t>…?</a:t>
            </a:r>
          </a:p>
          <a:p>
            <a:pPr marL="514350" indent="-514350">
              <a:buAutoNum type="arabicParenR"/>
            </a:pPr>
            <a:r>
              <a:rPr lang="ru-RU" dirty="0"/>
              <a:t>Какое число получается при возведении </a:t>
            </a:r>
            <a:r>
              <a:rPr lang="ru-RU" dirty="0" smtClean="0"/>
              <a:t>в степень </a:t>
            </a:r>
            <a:r>
              <a:rPr lang="ru-RU" dirty="0" smtClean="0"/>
              <a:t>положительного </a:t>
            </a:r>
            <a:r>
              <a:rPr lang="ru-RU" dirty="0" smtClean="0"/>
              <a:t>числа?</a:t>
            </a:r>
          </a:p>
          <a:p>
            <a:pPr marL="514350" indent="-514350">
              <a:buAutoNum type="arabicParenR"/>
            </a:pPr>
            <a:r>
              <a:rPr lang="ru-RU" dirty="0"/>
              <a:t>Какое число получается при возведении нуля в </a:t>
            </a:r>
            <a:r>
              <a:rPr lang="ru-RU" dirty="0" smtClean="0"/>
              <a:t>степень</a:t>
            </a:r>
          </a:p>
          <a:p>
            <a:pPr marL="514350" indent="-514350">
              <a:buAutoNum type="arabicParenR"/>
            </a:pPr>
            <a:r>
              <a:rPr lang="ru-RU" dirty="0"/>
              <a:t>Какое число получается при возведении отрицательного числа в степень? От чего зависит результат?</a:t>
            </a:r>
            <a:endParaRPr lang="ru-RU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9178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Вопросы на повторение: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41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08720"/>
            <a:ext cx="7772400" cy="4429157"/>
          </a:xfrm>
        </p:spPr>
        <p:txBody>
          <a:bodyPr>
            <a:noAutofit/>
          </a:bodyPr>
          <a:lstStyle/>
          <a:p>
            <a:r>
              <a:rPr lang="ru-RU" sz="48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9.12 2022</a:t>
            </a:r>
            <a:br>
              <a:rPr lang="ru-RU" sz="48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Таблица основных степеней</a:t>
            </a:r>
            <a:b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964488" cy="5733256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з</a:t>
            </a:r>
            <a:r>
              <a:rPr lang="ru-RU" dirty="0" smtClean="0"/>
              <a:t>акрепить </a:t>
            </a:r>
            <a:r>
              <a:rPr lang="ru-RU" dirty="0"/>
              <a:t>понятие степени </a:t>
            </a:r>
          </a:p>
          <a:p>
            <a:pPr lvl="0"/>
            <a:r>
              <a:rPr lang="ru-RU" dirty="0"/>
              <a:t>н</a:t>
            </a:r>
            <a:r>
              <a:rPr lang="ru-RU" dirty="0" smtClean="0"/>
              <a:t>аучиться </a:t>
            </a:r>
            <a:r>
              <a:rPr lang="ru-RU" dirty="0"/>
              <a:t>возводить в степень числа</a:t>
            </a:r>
          </a:p>
          <a:p>
            <a:pPr lvl="0"/>
            <a:r>
              <a:rPr lang="ru-RU" dirty="0"/>
              <a:t>у</a:t>
            </a:r>
            <a:r>
              <a:rPr lang="ru-RU" dirty="0" smtClean="0"/>
              <a:t>знать</a:t>
            </a:r>
            <a:r>
              <a:rPr lang="ru-RU" dirty="0"/>
              <a:t>, что такое таблица степеней и научиться с ней работать</a:t>
            </a:r>
          </a:p>
          <a:p>
            <a:pPr lvl="0"/>
            <a:r>
              <a:rPr lang="ru-RU" dirty="0"/>
              <a:t>р</a:t>
            </a:r>
            <a:r>
              <a:rPr lang="ru-RU" dirty="0" smtClean="0"/>
              <a:t>азвивать </a:t>
            </a:r>
            <a:r>
              <a:rPr lang="ru-RU" dirty="0"/>
              <a:t>навыки самостоятельной работы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Составление таблицы</a:t>
            </a:r>
            <a:br>
              <a:rPr lang="ru-RU" dirty="0" smtClean="0"/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Объект 7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54078711"/>
                  </p:ext>
                </p:extLst>
              </p:nvPr>
            </p:nvGraphicFramePr>
            <p:xfrm>
              <a:off x="457200" y="1600200"/>
              <a:ext cx="8229599" cy="259080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175657"/>
                    <a:gridCol w="1175657"/>
                    <a:gridCol w="1175657"/>
                    <a:gridCol w="1175657"/>
                    <a:gridCol w="1175657"/>
                    <a:gridCol w="1175657"/>
                    <a:gridCol w="1175657"/>
                  </a:tblGrid>
                  <a:tr h="3166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n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2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3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4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5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6</a:t>
                          </a:r>
                          <a:endParaRPr lang="ru-RU" sz="2800" dirty="0"/>
                        </a:p>
                      </a:txBody>
                      <a:tcPr/>
                    </a:tc>
                  </a:tr>
                  <a:tr h="50977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2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</a:tr>
                  <a:tr h="50977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</a:tr>
                  <a:tr h="50977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</a:t>
                          </a:r>
                          <a:endParaRPr lang="ru-RU" sz="2800" dirty="0"/>
                        </a:p>
                      </a:txBody>
                      <a:tcPr/>
                    </a:tc>
                  </a:tr>
                  <a:tr h="50977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e>
                                  <m:sup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</a:t>
                          </a:r>
                          <a:endParaRPr lang="ru-RU" sz="28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Объект 7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54078711"/>
                  </p:ext>
                </p:extLst>
              </p:nvPr>
            </p:nvGraphicFramePr>
            <p:xfrm>
              <a:off x="457200" y="1600200"/>
              <a:ext cx="8229599" cy="259080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175657"/>
                    <a:gridCol w="1175657"/>
                    <a:gridCol w="1175657"/>
                    <a:gridCol w="1175657"/>
                    <a:gridCol w="1175657"/>
                    <a:gridCol w="1175657"/>
                    <a:gridCol w="1175657"/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n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2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3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4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5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6</a:t>
                          </a:r>
                          <a:endParaRPr lang="ru-RU" sz="2800" dirty="0"/>
                        </a:p>
                      </a:txBody>
                      <a:tcPr/>
                    </a:tc>
                  </a:tr>
                  <a:tr h="51816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36" t="-110588" r="-602073" b="-334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2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</a:tr>
                  <a:tr h="51816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36" t="-208140" r="-602073" b="-2302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</a:tr>
                  <a:tr h="51816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36" t="-311765" r="-602073" b="-13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</a:t>
                          </a:r>
                          <a:endParaRPr lang="ru-RU" sz="2800" dirty="0"/>
                        </a:p>
                      </a:txBody>
                      <a:tcPr/>
                    </a:tc>
                  </a:tr>
                  <a:tr h="51816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36" t="-411765" r="-602073" b="-3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</a:t>
                          </a:r>
                          <a:endParaRPr lang="ru-RU" sz="28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714380"/>
          </a:xfrm>
        </p:spPr>
        <p:txBody>
          <a:bodyPr>
            <a:noAutofit/>
          </a:bodyPr>
          <a:lstStyle/>
          <a:p>
            <a:r>
              <a:rPr lang="ru-RU" sz="4800" dirty="0"/>
              <a:t>Пример </a:t>
            </a:r>
            <a:r>
              <a:rPr lang="ru-RU" sz="4800" dirty="0" smtClean="0"/>
              <a:t>1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643998" cy="3286148"/>
          </a:xfrm>
        </p:spPr>
        <p:txBody>
          <a:bodyPr>
            <a:normAutofit/>
          </a:bodyPr>
          <a:lstStyle/>
          <a:p>
            <a:endParaRPr lang="ru-RU" sz="4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17860" t="35366" r="54214" b="56761"/>
          <a:stretch/>
        </p:blipFill>
        <p:spPr bwMode="auto">
          <a:xfrm>
            <a:off x="214282" y="2204864"/>
            <a:ext cx="8643998" cy="14401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2</a:t>
            </a:r>
            <a:endParaRPr lang="ru-RU" dirty="0"/>
          </a:p>
        </p:txBody>
      </p:sp>
      <p:pic>
        <p:nvPicPr>
          <p:cNvPr id="10" name="Рисунок 9"/>
          <p:cNvPicPr/>
          <p:nvPr/>
        </p:nvPicPr>
        <p:blipFill rotWithShape="1">
          <a:blip r:embed="rId2"/>
          <a:srcRect l="17860" t="43055" r="53030" b="34200"/>
          <a:stretch/>
        </p:blipFill>
        <p:spPr bwMode="auto">
          <a:xfrm>
            <a:off x="611560" y="1700808"/>
            <a:ext cx="8075240" cy="32403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3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7860" t="65950" r="53030" b="28524"/>
          <a:stretch/>
        </p:blipFill>
        <p:spPr bwMode="auto">
          <a:xfrm>
            <a:off x="462284" y="1628800"/>
            <a:ext cx="8388424" cy="10081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875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-99392"/>
            <a:ext cx="9144000" cy="685800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832" y="0"/>
              <a:ext cx="2928" cy="4320"/>
              <a:chOff x="0" y="0"/>
              <a:chExt cx="2880" cy="4320"/>
            </a:xfrm>
          </p:grpSpPr>
          <p:pic>
            <p:nvPicPr>
              <p:cNvPr id="7186" name="Picture 4" descr="11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880" cy="2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7" name="Picture 5" descr="11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2162"/>
                <a:ext cx="2880" cy="2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0" y="0"/>
              <a:ext cx="2880" cy="4320"/>
              <a:chOff x="0" y="0"/>
              <a:chExt cx="2880" cy="4320"/>
            </a:xfrm>
          </p:grpSpPr>
          <p:pic>
            <p:nvPicPr>
              <p:cNvPr id="7184" name="Picture 7" descr="11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880" cy="2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5" name="Picture 8" descr="11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2162"/>
                <a:ext cx="2880" cy="2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7171" name="Oval 9"/>
          <p:cNvSpPr>
            <a:spLocks noChangeArrowheads="1"/>
          </p:cNvSpPr>
          <p:nvPr/>
        </p:nvSpPr>
        <p:spPr bwMode="auto">
          <a:xfrm rot="-1228090">
            <a:off x="3063875" y="4219575"/>
            <a:ext cx="4102100" cy="1114425"/>
          </a:xfrm>
          <a:prstGeom prst="ellipse">
            <a:avLst/>
          </a:prstGeom>
          <a:noFill/>
          <a:ln w="38100" algn="ctr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2" name="Oval 10"/>
          <p:cNvSpPr>
            <a:spLocks noChangeArrowheads="1"/>
          </p:cNvSpPr>
          <p:nvPr/>
        </p:nvSpPr>
        <p:spPr bwMode="auto">
          <a:xfrm>
            <a:off x="4724400" y="4114800"/>
            <a:ext cx="304800" cy="330200"/>
          </a:xfrm>
          <a:prstGeom prst="ellipse">
            <a:avLst/>
          </a:prstGeom>
          <a:solidFill>
            <a:srgbClr val="FFFF00"/>
          </a:solidFill>
          <a:ln w="63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3" name="Picture 11" descr="л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304564"/>
            <a:ext cx="11239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305785" y="917932"/>
            <a:ext cx="8991600" cy="13843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defRPr/>
            </a:pPr>
            <a:endParaRPr lang="ru-RU" sz="2800" b="1" dirty="0">
              <a:solidFill>
                <a:srgbClr val="00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2800" b="1" dirty="0">
              <a:solidFill>
                <a:srgbClr val="00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5" name="Picture 15" descr="009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11493">
            <a:off x="4267200" y="2971800"/>
            <a:ext cx="481013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16" descr="007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3048000"/>
            <a:ext cx="1181100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17" descr="009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11493">
            <a:off x="685800" y="609600"/>
            <a:ext cx="481013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8" descr="009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11493">
            <a:off x="2057400" y="5029200"/>
            <a:ext cx="481013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Rectangle 2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80" name="Заголовок 20"/>
          <p:cNvSpPr>
            <a:spLocks noGrp="1"/>
          </p:cNvSpPr>
          <p:nvPr>
            <p:ph type="ctrTitle" sz="quarter"/>
          </p:nvPr>
        </p:nvSpPr>
        <p:spPr>
          <a:xfrm>
            <a:off x="933450" y="284162"/>
            <a:ext cx="7429500" cy="12192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«</a:t>
            </a:r>
            <a:r>
              <a:rPr lang="ru-RU" b="1" i="1" dirty="0" err="1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Физкульт</a:t>
            </a:r>
            <a:r>
              <a:rPr lang="ru-RU" b="1" i="1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 минут ка»</a:t>
            </a:r>
            <a:r>
              <a:rPr lang="ru-RU" i="1" dirty="0" smtClean="0">
                <a:solidFill>
                  <a:srgbClr val="333333"/>
                </a:solidFill>
              </a:rPr>
              <a:t> </a:t>
            </a:r>
          </a:p>
        </p:txBody>
      </p:sp>
      <p:sp>
        <p:nvSpPr>
          <p:cNvPr id="7181" name="Подзаголовок 21"/>
          <p:cNvSpPr>
            <a:spLocks noGrp="1"/>
          </p:cNvSpPr>
          <p:nvPr>
            <p:ph type="subTitle" sz="quarter" idx="1"/>
          </p:nvPr>
        </p:nvSpPr>
        <p:spPr>
          <a:xfrm>
            <a:off x="1438275" y="1336208"/>
            <a:ext cx="6400800" cy="386598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Раз – подняться, подтянуться,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Два – согнуться, разогнуться,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Три – в ладони  три хлопка,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Головою три кивка.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На четыре – руки шире,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Пять – руками помахать,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Шесть – за парты сесть опять.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0023 C 0.13663 -0.05092 0.22761 -0.0662 0.23663 -0.03541 C 0.24462 -0.00486 0.17101 0.06574 0.04566 0.15324 C -0.09097 0.20278 -0.18108 0.21806 -0.19028 0.18727 C -0.19913 0.15695 -0.1243 0.08542 0.00017 -0.00023 Z " pathEditMode="relative" rAng="4120923" ptsTypes="fffff">
                                      <p:cBhvr>
                                        <p:cTn id="6" dur="5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" y="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</TotalTime>
  <Words>264</Words>
  <Application>Microsoft Office PowerPoint</Application>
  <PresentationFormat>Экран (4:3)</PresentationFormat>
  <Paragraphs>102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Cambria Math</vt:lpstr>
      <vt:lpstr>Comic Sans MS</vt:lpstr>
      <vt:lpstr>Times New Roman</vt:lpstr>
      <vt:lpstr>Wingdings</vt:lpstr>
      <vt:lpstr>Тема Office</vt:lpstr>
      <vt:lpstr>Проверка домашнего задания</vt:lpstr>
      <vt:lpstr>Степень с натуральным показателем и ее свойства</vt:lpstr>
      <vt:lpstr>9.12 2022  Таблица основных степеней  </vt:lpstr>
      <vt:lpstr>Цели урока</vt:lpstr>
      <vt:lpstr>Составление таблицы </vt:lpstr>
      <vt:lpstr>Пример 1</vt:lpstr>
      <vt:lpstr>Пример 2</vt:lpstr>
      <vt:lpstr>Пример 3</vt:lpstr>
      <vt:lpstr>«Физкульт минут ка» </vt:lpstr>
      <vt:lpstr>Самостоятельная работа</vt:lpstr>
      <vt:lpstr>Самостоятельная работа</vt:lpstr>
      <vt:lpstr>Ответы </vt:lpstr>
      <vt:lpstr>Презентация PowerPoint</vt:lpstr>
      <vt:lpstr>Презентация PowerPoint</vt:lpstr>
      <vt:lpstr> </vt:lpstr>
      <vt:lpstr> </vt:lpstr>
      <vt:lpstr>Итоги урока:</vt:lpstr>
      <vt:lpstr> Домашнее  задание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Вопрос1</dc:title>
  <dc:creator>Пользователь</dc:creator>
  <cp:lastModifiedBy>Учетная запись Майкрософт</cp:lastModifiedBy>
  <cp:revision>142</cp:revision>
  <dcterms:created xsi:type="dcterms:W3CDTF">2011-11-06T14:19:04Z</dcterms:created>
  <dcterms:modified xsi:type="dcterms:W3CDTF">2022-12-08T14:51:44Z</dcterms:modified>
</cp:coreProperties>
</file>