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4"/>
  </p:sldMasterIdLst>
  <p:notesMasterIdLst>
    <p:notesMasterId r:id="rId16"/>
  </p:notesMasterIdLst>
  <p:handoutMasterIdLst>
    <p:handoutMasterId r:id="rId17"/>
  </p:handoutMasterIdLst>
  <p:sldIdLst>
    <p:sldId id="265" r:id="rId5"/>
    <p:sldId id="284" r:id="rId6"/>
    <p:sldId id="283" r:id="rId7"/>
    <p:sldId id="278" r:id="rId8"/>
    <p:sldId id="272" r:id="rId9"/>
    <p:sldId id="273" r:id="rId10"/>
    <p:sldId id="274" r:id="rId11"/>
    <p:sldId id="280" r:id="rId12"/>
    <p:sldId id="285" r:id="rId13"/>
    <p:sldId id="281" r:id="rId14"/>
    <p:sldId id="277" r:id="rId15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3" autoAdjust="0"/>
    <p:restoredTop sz="73273" autoAdjust="0"/>
  </p:normalViewPr>
  <p:slideViewPr>
    <p:cSldViewPr snapToGrid="0">
      <p:cViewPr varScale="1">
        <p:scale>
          <a:sx n="54" d="100"/>
          <a:sy n="54" d="100"/>
        </p:scale>
        <p:origin x="50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83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C1C15D2-68D4-4135-B9ED-EB9DB6CED08E}" type="datetime1">
              <a:rPr lang="ru-RU"/>
              <a:pPr>
                <a:defRPr/>
              </a:pPr>
              <a:t>05.12.2017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E1A3BCA-ABDD-4898-B13E-06533FF146B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3116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E1AD7F7-D4EE-4B85-B495-814F600FF127}" type="datetime1">
              <a:rPr lang="ru-RU"/>
              <a:pPr>
                <a:defRPr/>
              </a:pPr>
              <a:t>05.12.2017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2146578-4688-4419-BEEB-30452DF5C4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08552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A2961B9-DB2D-49A8-B9F2-E03977FE37D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48751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10E1E9A-E921-4174-A0FC-51868D7AC568}" type="slidenum">
              <a:rPr lang="ru-RU" noProof="0" smtClean="0"/>
              <a:t>2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2397686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9B600E2-62B1-4219-886E-5DD76EBA5EA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74802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662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8D89454-E573-4E27-98A7-5836F6421A6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74070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867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99AB9B6-3FDD-46E8-A55D-0D70B647D6A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27148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2146578-4688-4419-BEEB-30452DF5C40F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98653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2146578-4688-4419-BEEB-30452DF5C40F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80647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35A6A69-288B-47B5-A88E-7A228259FA3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7484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144000" cy="2387600"/>
          </a:xfrm>
        </p:spPr>
        <p:txBody>
          <a:bodyPr rtlCol="0" anchor="b"/>
          <a:lstStyle>
            <a:lvl1pPr algn="ctr">
              <a:defRPr sz="600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rtlCol="0"/>
          <a:lstStyle>
            <a:lvl1pPr marL="0" indent="0" algn="ctr">
              <a:buNone/>
              <a:defRPr sz="2400"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F30FFE-4D9F-4018-90B2-2E5EF083B1E0}" type="datetime1">
              <a:rPr lang="ru-RU"/>
              <a:pPr>
                <a:defRPr/>
              </a:pPr>
              <a:t>05.12.2017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2BA6C-18B8-4785-9599-478C98F81FE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62100" y="1825625"/>
            <a:ext cx="9791700" cy="4351338"/>
          </a:xfrm>
        </p:spPr>
        <p:txBody>
          <a:bodyPr vert="eaVert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BBBEA1-0288-4CF3-A1D9-98875E05DF00}" type="datetime1">
              <a:rPr lang="ru-RU"/>
              <a:pPr>
                <a:defRPr/>
              </a:pPr>
              <a:t>05.12.2017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96CD1-5353-45E5-8389-83AD92A1825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 rtlCol="0"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62100" y="365125"/>
            <a:ext cx="7010400" cy="5811838"/>
          </a:xfrm>
        </p:spPr>
        <p:txBody>
          <a:bodyPr vert="eaVert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66E3D-8668-4856-8FEF-A9ADB5535373}" type="datetime1">
              <a:rPr lang="ru-RU"/>
              <a:pPr>
                <a:defRPr/>
              </a:pPr>
              <a:t>05.12.2017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BE15A-024D-4EA0-A955-90BC274A9FD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5"/>
            <a:ext cx="5678424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724E3-E57D-418D-94DC-67CF453FECC9}" type="datetime1">
              <a:rPr lang="ru-RU"/>
              <a:pPr>
                <a:defRPr/>
              </a:pPr>
              <a:t>05.12.2017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Добавить нижний колонтитул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0D85B7-068C-4010-9E43-A44A75BA1B0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572A7D-4D64-4D6E-873E-A8D72E912097}" type="datetime1">
              <a:rPr lang="ru-RU"/>
              <a:pPr>
                <a:defRPr/>
              </a:pPr>
              <a:t>05.12.2017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E6F62-20B2-4772-BAF4-4EA3942F482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1658" y="1709738"/>
            <a:ext cx="10105791" cy="2862262"/>
          </a:xfrm>
        </p:spPr>
        <p:txBody>
          <a:bodyPr rtlCol="0" anchor="b"/>
          <a:lstStyle>
            <a:lvl1pPr>
              <a:defRPr sz="600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41658" y="4589463"/>
            <a:ext cx="10105791" cy="1500187"/>
          </a:xfrm>
        </p:spPr>
        <p:txBody>
          <a:bodyPr rtlCol="0"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0653-57A1-437C-B273-ACA1CACBE327}" type="datetime1">
              <a:rPr lang="ru-RU"/>
              <a:pPr>
                <a:defRPr/>
              </a:pPr>
              <a:t>05.12.2017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154C5-4458-4BD0-B26E-34550ACDAA3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69700" y="1825625"/>
            <a:ext cx="4754880" cy="4351338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605325" y="1825625"/>
            <a:ext cx="4754880" cy="4351338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34692-6031-469D-9AD6-7F4B1BF07B9E}" type="datetime1">
              <a:rPr lang="ru-RU"/>
              <a:pPr>
                <a:defRPr/>
              </a:pPr>
              <a:t>05.12.2017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Добавить нижний колонтитул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9622C-359F-42CF-B410-24276B72FAE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4100" y="274638"/>
            <a:ext cx="9023350" cy="1143000"/>
          </a:xfrm>
        </p:spPr>
        <p:txBody>
          <a:bodyPr rtlCol="0"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62100" y="1489075"/>
            <a:ext cx="4754880" cy="641350"/>
          </a:xfrm>
          <a:noFill/>
          <a:ln>
            <a:noFill/>
          </a:ln>
        </p:spPr>
        <p:txBody>
          <a:bodyPr rtlCol="0" anchor="b"/>
          <a:lstStyle>
            <a:lvl1pPr marL="0" indent="0">
              <a:buNone/>
              <a:defRPr sz="2400" b="0"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62100" y="2193925"/>
            <a:ext cx="4754880" cy="3978275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598920" y="1489075"/>
            <a:ext cx="4754880" cy="641350"/>
          </a:xfrm>
          <a:noFill/>
          <a:ln>
            <a:noFill/>
          </a:ln>
        </p:spPr>
        <p:txBody>
          <a:bodyPr rtlCol="0" anchor="b"/>
          <a:lstStyle>
            <a:lvl1pPr marL="0" indent="0">
              <a:buNone/>
              <a:defRPr sz="2400" b="0"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598920" y="2193925"/>
            <a:ext cx="4754880" cy="3978275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D6BF5-4F4E-4FC2-9E23-02FA21C51DBA}" type="datetime1">
              <a:rPr lang="ru-RU"/>
              <a:pPr>
                <a:defRPr/>
              </a:pPr>
              <a:t>05.12.2017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Добавить нижний колонтитул</a:t>
            </a: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1AD6B-9279-4064-8F24-A74521DC8E6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253438-E391-4037-B0CD-2434BBD2C781}" type="datetime1">
              <a:rPr lang="ru-RU"/>
              <a:pPr>
                <a:defRPr/>
              </a:pPr>
              <a:t>05.12.2017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Добавить нижний колонтитул</a:t>
            </a: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2AD96-9542-4A2B-8D6A-3594EF77B42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88C494-1B31-4906-8762-6D53274BD043}" type="datetime1">
              <a:rPr lang="ru-RU"/>
              <a:pPr>
                <a:defRPr/>
              </a:pPr>
              <a:t>05.12.2017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Добавить нижний колонтитул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D9B68-D23D-4668-A1ED-1E75B227D3D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78905" y="987425"/>
            <a:ext cx="5676483" cy="4873625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4E619-C3BD-423D-B95C-9BA7BE8B208E}" type="datetime1">
              <a:rPr lang="ru-RU"/>
              <a:pPr>
                <a:defRPr/>
              </a:pPr>
              <a:t>05.12.2017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Добавить нижний колонтитул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D7B855-1C5B-4923-BE23-B2435C5F63F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5"/>
            <a:ext cx="5678424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87DC1-BF75-4D79-868E-AE50657B58C6}" type="datetime1">
              <a:rPr lang="ru-RU"/>
              <a:pPr>
                <a:defRPr/>
              </a:pPr>
              <a:t>05.12.2017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Добавить нижний колонтитул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B75464-1B40-4D3C-BADA-9AF9EAA6FA1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2324100" y="365125"/>
            <a:ext cx="9029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1562100" y="1825625"/>
            <a:ext cx="9791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562100" y="6356350"/>
            <a:ext cx="25527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DD65A92-C95D-4D6C-811C-CC74F1170448}" type="datetime1">
              <a:rPr lang="ru-RU"/>
              <a:pPr>
                <a:defRPr/>
              </a:pPr>
              <a:t>05.12.2017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ru-RU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27A5C5B-4224-4C5C-AA5E-A9E39B7F77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ransition spd="med"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4400" kern="1200">
          <a:solidFill>
            <a:srgbClr val="2E75B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rgbClr val="2E75B6"/>
          </a:solidFill>
          <a:latin typeface="Cambr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rgbClr val="2E75B6"/>
          </a:solidFill>
          <a:latin typeface="Cambr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rgbClr val="2E75B6"/>
          </a:solidFill>
          <a:latin typeface="Cambr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rgbClr val="2E75B6"/>
          </a:solidFill>
          <a:latin typeface="Cambr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rgbClr val="2E75B6"/>
          </a:solidFill>
          <a:latin typeface="Cambr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rgbClr val="2E75B6"/>
          </a:solidFill>
          <a:latin typeface="Cambr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rgbClr val="2E75B6"/>
          </a:solidFill>
          <a:latin typeface="Cambr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rgbClr val="2E75B6"/>
          </a:solidFill>
          <a:latin typeface="Cambria" pitchFamily="18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A5A5A5"/>
        </a:buClr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A5A5A5"/>
        </a:buClr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A5A5A5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A5A5A5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A5A5A5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769938"/>
            <a:ext cx="9144000" cy="3827462"/>
          </a:xfrm>
        </p:spPr>
        <p:txBody>
          <a:bodyPr>
            <a:normAutofit fontScale="90000"/>
          </a:bodyPr>
          <a:lstStyle/>
          <a:p>
            <a:pPr algn="r" fontAlgn="auto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Услышишь-забудешь</a:t>
            </a: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48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8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Увидишь-запомнишь,</a:t>
            </a:r>
            <a:r>
              <a:rPr lang="ru-RU" sz="48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8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Построишь-поймешь!</a:t>
            </a:r>
            <a:r>
              <a:rPr lang="ru-RU" sz="48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8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lnSpc>
                <a:spcPct val="70000"/>
              </a:lnSpc>
            </a:pPr>
            <a:endParaRPr lang="ru-RU" sz="2200" smtClean="0">
              <a:solidFill>
                <a:srgbClr val="525252"/>
              </a:solidFill>
            </a:endParaRPr>
          </a:p>
          <a:p>
            <a:pPr>
              <a:lnSpc>
                <a:spcPct val="70000"/>
              </a:lnSpc>
            </a:pPr>
            <a:endParaRPr lang="ru-RU" sz="2200" b="1" smtClean="0">
              <a:solidFill>
                <a:srgbClr val="525252"/>
              </a:solidFill>
              <a:latin typeface="Times New Roman" pitchFamily="18" charset="0"/>
            </a:endParaRPr>
          </a:p>
          <a:p>
            <a:pPr algn="r">
              <a:lnSpc>
                <a:spcPct val="70000"/>
              </a:lnSpc>
            </a:pPr>
            <a:r>
              <a:rPr lang="ru-RU" sz="3300" b="1" smtClean="0">
                <a:solidFill>
                  <a:srgbClr val="525252"/>
                </a:solidFill>
                <a:latin typeface="Times New Roman" pitchFamily="18" charset="0"/>
              </a:rPr>
              <a:t>                                                                                          </a:t>
            </a:r>
            <a:r>
              <a:rPr lang="ru-RU" sz="3300" b="1" smtClean="0">
                <a:solidFill>
                  <a:srgbClr val="FF0000"/>
                </a:solidFill>
                <a:latin typeface="Times New Roman" pitchFamily="18" charset="0"/>
              </a:rPr>
              <a:t>Конфуций</a:t>
            </a:r>
            <a:endParaRPr lang="ru-RU" sz="3300" smtClean="0">
              <a:solidFill>
                <a:srgbClr val="FF0000"/>
              </a:solidFill>
            </a:endParaRPr>
          </a:p>
          <a:p>
            <a:pPr>
              <a:lnSpc>
                <a:spcPct val="70000"/>
              </a:lnSpc>
            </a:pPr>
            <a:endParaRPr lang="ru-RU" sz="2200" smtClean="0">
              <a:solidFill>
                <a:srgbClr val="FF0000"/>
              </a:solidFill>
            </a:endParaRPr>
          </a:p>
        </p:txBody>
      </p:sp>
      <p:pic>
        <p:nvPicPr>
          <p:cNvPr id="16388" name="Picture 4" descr="20090713031028!Crystal_Project_package_graphic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35338"/>
            <a:ext cx="2914650" cy="29146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/>
          </p:cNvSpPr>
          <p:nvPr>
            <p:ph type="title"/>
          </p:nvPr>
        </p:nvSpPr>
        <p:spPr>
          <a:xfrm>
            <a:off x="2324100" y="1162843"/>
            <a:ext cx="9029700" cy="1325563"/>
          </a:xfrm>
        </p:spPr>
        <p:txBody>
          <a:bodyPr/>
          <a:lstStyle/>
          <a:p>
            <a:r>
              <a:rPr lang="ru-RU" sz="4800" b="1" smtClean="0"/>
              <a:t>Подведем итоги</a:t>
            </a:r>
          </a:p>
        </p:txBody>
      </p:sp>
      <p:sp>
        <p:nvSpPr>
          <p:cNvPr id="31747" name="Rectangle 3"/>
          <p:cNvSpPr>
            <a:spLocks noGrp="1"/>
          </p:cNvSpPr>
          <p:nvPr>
            <p:ph type="body" idx="1"/>
          </p:nvPr>
        </p:nvSpPr>
        <p:spPr>
          <a:xfrm>
            <a:off x="3302000" y="1825625"/>
            <a:ext cx="8258175" cy="4351338"/>
          </a:xfrm>
        </p:spPr>
        <p:txBody>
          <a:bodyPr/>
          <a:lstStyle/>
          <a:p>
            <a:r>
              <a:rPr lang="ru-RU" sz="4400" b="1" dirty="0" smtClean="0">
                <a:solidFill>
                  <a:schemeClr val="tx2"/>
                </a:solidFill>
              </a:rPr>
              <a:t>Я узнал…</a:t>
            </a:r>
          </a:p>
          <a:p>
            <a:r>
              <a:rPr lang="ru-RU" sz="4400" b="1" dirty="0" smtClean="0">
                <a:solidFill>
                  <a:schemeClr val="tx2"/>
                </a:solidFill>
              </a:rPr>
              <a:t>Я научился…</a:t>
            </a:r>
          </a:p>
          <a:p>
            <a:r>
              <a:rPr lang="ru-RU" sz="4400" b="1" dirty="0" smtClean="0">
                <a:solidFill>
                  <a:schemeClr val="tx2"/>
                </a:solidFill>
              </a:rPr>
              <a:t>Для меня стало интересным…</a:t>
            </a:r>
          </a:p>
          <a:p>
            <a:r>
              <a:rPr lang="ru-RU" sz="4400" b="1" dirty="0" smtClean="0">
                <a:solidFill>
                  <a:schemeClr val="tx2"/>
                </a:solidFill>
              </a:rPr>
              <a:t>Новые знания мне пригодятся…</a:t>
            </a:r>
          </a:p>
        </p:txBody>
      </p:sp>
      <p:pic>
        <p:nvPicPr>
          <p:cNvPr id="31748" name="Picture 4" descr="4cd680689e4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067" y="2637448"/>
            <a:ext cx="2389188" cy="367506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5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500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5"/>
          <p:cNvSpPr>
            <a:spLocks noGrp="1"/>
          </p:cNvSpPr>
          <p:nvPr>
            <p:ph type="title"/>
          </p:nvPr>
        </p:nvSpPr>
        <p:spPr>
          <a:xfrm>
            <a:off x="1724025" y="365125"/>
            <a:ext cx="9629775" cy="5565775"/>
          </a:xfrm>
        </p:spPr>
        <p:txBody>
          <a:bodyPr/>
          <a:lstStyle/>
          <a:p>
            <a:pPr algn="ctr"/>
            <a:r>
              <a:rPr lang="ru-RU" sz="8000" smtClean="0"/>
              <a:t>Спасибо за урок!</a:t>
            </a:r>
          </a:p>
        </p:txBody>
      </p:sp>
      <p:sp>
        <p:nvSpPr>
          <p:cNvPr id="29698" name="Объект 4"/>
          <p:cNvSpPr>
            <a:spLocks noGrp="1"/>
          </p:cNvSpPr>
          <p:nvPr>
            <p:ph idx="4294967295"/>
          </p:nvPr>
        </p:nvSpPr>
        <p:spPr>
          <a:xfrm>
            <a:off x="2400300" y="1825625"/>
            <a:ext cx="8291146" cy="2476744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endParaRPr lang="ru-RU" dirty="0" smtClean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Дайте определение геометрическим фигурам: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62100" y="1690688"/>
            <a:ext cx="10450606" cy="448627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8000" dirty="0" smtClean="0"/>
              <a:t>.          .</a:t>
            </a:r>
          </a:p>
          <a:p>
            <a:pPr marL="0" indent="0">
              <a:buNone/>
            </a:pPr>
            <a:endParaRPr lang="ru-RU" sz="8000" dirty="0"/>
          </a:p>
          <a:p>
            <a:pPr marL="0" indent="0">
              <a:buNone/>
            </a:pPr>
            <a:endParaRPr lang="ru-RU" sz="8000" dirty="0"/>
          </a:p>
        </p:txBody>
      </p:sp>
      <p:pic>
        <p:nvPicPr>
          <p:cNvPr id="4" name="Рисунок 3" descr="острый &lt;strong&gt;угол&lt;/strong&gt; — Викисловарь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499" y="1690688"/>
            <a:ext cx="3046911" cy="2386012"/>
          </a:xfrm>
          <a:prstGeom prst="rect">
            <a:avLst/>
          </a:prstGeom>
        </p:spPr>
      </p:pic>
      <p:pic>
        <p:nvPicPr>
          <p:cNvPr id="5" name="Рисунок 4" descr="Free vector graphic: Triangle, Geometric, Shape - Free ...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5010" y="4443231"/>
            <a:ext cx="2862928" cy="1867921"/>
          </a:xfrm>
          <a:prstGeom prst="rect">
            <a:avLst/>
          </a:prstGeom>
        </p:spPr>
      </p:pic>
      <p:pic>
        <p:nvPicPr>
          <p:cNvPr id="6" name="Рисунок 5" descr="&lt;strong&gt;Отрезок&lt;/strong&gt; — Википедия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015" y="3905794"/>
            <a:ext cx="3820614" cy="966063"/>
          </a:xfrm>
          <a:prstGeom prst="rect">
            <a:avLst/>
          </a:prstGeom>
        </p:spPr>
      </p:pic>
      <p:cxnSp>
        <p:nvCxnSpPr>
          <p:cNvPr id="9" name="Прямая соединительная линия 8"/>
          <p:cNvCxnSpPr/>
          <p:nvPr/>
        </p:nvCxnSpPr>
        <p:spPr>
          <a:xfrm flipV="1">
            <a:off x="8307977" y="1825625"/>
            <a:ext cx="3252652" cy="1257209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752054" y="3250034"/>
            <a:ext cx="2672957" cy="1890916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541038" y="2621169"/>
            <a:ext cx="422031" cy="46166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 anchor="ctr" anchorCtr="1">
            <a:spAutoFit/>
          </a:bodyPr>
          <a:lstStyle/>
          <a:p>
            <a:r>
              <a:rPr lang="en-US" sz="2400" b="1" dirty="0" smtClean="0"/>
              <a:t>A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972933" y="4515547"/>
            <a:ext cx="422031" cy="46166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 anchor="ctr" anchorCtr="1">
            <a:spAutoFit/>
          </a:bodyPr>
          <a:lstStyle/>
          <a:p>
            <a:r>
              <a:rPr lang="en-US" sz="2400" b="1" dirty="0" smtClean="0"/>
              <a:t>C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061763" y="2788369"/>
            <a:ext cx="422031" cy="46166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 anchor="ctr" anchorCtr="1">
            <a:spAutoFit/>
          </a:bodyPr>
          <a:lstStyle/>
          <a:p>
            <a:r>
              <a:rPr lang="en-US" sz="2400" b="1" dirty="0" smtClean="0"/>
              <a:t>T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159930" y="1825625"/>
            <a:ext cx="422031" cy="46166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 anchor="ctr" anchorCtr="1">
            <a:spAutoFit/>
          </a:bodyPr>
          <a:lstStyle/>
          <a:p>
            <a:r>
              <a:rPr lang="en-US" sz="2400" b="1" dirty="0" smtClean="0"/>
              <a:t>F</a:t>
            </a:r>
            <a:endParaRPr lang="ru-RU" sz="2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643457" y="3250034"/>
            <a:ext cx="422031" cy="46166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 anchor="ctr" anchorCtr="1">
            <a:spAutoFit/>
          </a:bodyPr>
          <a:lstStyle/>
          <a:p>
            <a:r>
              <a:rPr lang="en-US" sz="2400" b="1" dirty="0" smtClean="0"/>
              <a:t>O</a:t>
            </a:r>
            <a:endParaRPr lang="ru-RU" sz="2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7185807" y="3674961"/>
            <a:ext cx="422031" cy="46166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 anchor="ctr" anchorCtr="1">
            <a:spAutoFit/>
          </a:bodyPr>
          <a:lstStyle/>
          <a:p>
            <a:r>
              <a:rPr lang="en-US" sz="2400" b="1" dirty="0" smtClean="0"/>
              <a:t>G</a:t>
            </a:r>
            <a:endParaRPr lang="ru-RU" sz="2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643456" y="4018304"/>
            <a:ext cx="422031" cy="46166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 anchor="ctr" anchorCtr="1">
            <a:spAutoFit/>
          </a:bodyPr>
          <a:lstStyle/>
          <a:p>
            <a:r>
              <a:rPr lang="en-US" sz="2400" b="1" dirty="0" smtClean="0"/>
              <a:t>M</a:t>
            </a:r>
            <a:endParaRPr lang="ru-RU" sz="2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7317984" y="6080319"/>
            <a:ext cx="422031" cy="46166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 anchor="ctr" anchorCtr="1">
            <a:spAutoFit/>
          </a:bodyPr>
          <a:lstStyle/>
          <a:p>
            <a:r>
              <a:rPr lang="en-US" sz="2400" b="1" dirty="0" smtClean="0"/>
              <a:t>K</a:t>
            </a:r>
            <a:endParaRPr lang="ru-RU" sz="2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4067341" y="6208183"/>
            <a:ext cx="422031" cy="46166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 anchor="ctr" anchorCtr="1">
            <a:spAutoFit/>
          </a:bodyPr>
          <a:lstStyle/>
          <a:p>
            <a:r>
              <a:rPr lang="en-US" sz="2400" b="1" dirty="0" smtClean="0"/>
              <a:t>L</a:t>
            </a:r>
            <a:endParaRPr lang="ru-RU" sz="2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8205433" y="2466499"/>
            <a:ext cx="422031" cy="46166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 anchor="ctr" anchorCtr="1">
            <a:spAutoFit/>
          </a:bodyPr>
          <a:lstStyle/>
          <a:p>
            <a:r>
              <a:rPr lang="en-US" sz="2400" b="1" i="1" dirty="0" smtClean="0"/>
              <a:t>a</a:t>
            </a: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val="2915371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9301" y="187186"/>
            <a:ext cx="9029700" cy="97142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Проверьте свои знания: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/>
          </p:nvPr>
        </p:nvGraphicFramePr>
        <p:xfrm>
          <a:off x="269632" y="1570892"/>
          <a:ext cx="11676183" cy="518719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417614">
                  <a:extLst>
                    <a:ext uri="{9D8B030D-6E8A-4147-A177-3AD203B41FA5}">
                      <a16:colId xmlns:a16="http://schemas.microsoft.com/office/drawing/2014/main" xmlns="" val="1368299660"/>
                    </a:ext>
                  </a:extLst>
                </a:gridCol>
                <a:gridCol w="1361616">
                  <a:extLst>
                    <a:ext uri="{9D8B030D-6E8A-4147-A177-3AD203B41FA5}">
                      <a16:colId xmlns:a16="http://schemas.microsoft.com/office/drawing/2014/main" xmlns="" val="1495741952"/>
                    </a:ext>
                  </a:extLst>
                </a:gridCol>
                <a:gridCol w="4896953">
                  <a:extLst>
                    <a:ext uri="{9D8B030D-6E8A-4147-A177-3AD203B41FA5}">
                      <a16:colId xmlns:a16="http://schemas.microsoft.com/office/drawing/2014/main" xmlns="" val="2116103460"/>
                    </a:ext>
                  </a:extLst>
                </a:gridCol>
              </a:tblGrid>
              <a:tr h="95749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Окружность – геометрическая фигура, состоящая из всех точек плоскости…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7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… соединяющий центр окружности с любой точкой на окружности.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603168570"/>
                  </a:ext>
                </a:extLst>
              </a:tr>
              <a:tr h="50870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Диаметр – это хорда, … 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… две точки окружности.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61298915"/>
                  </a:ext>
                </a:extLst>
              </a:tr>
              <a:tr h="87207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Радиус – это отрезок …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… две точки окружности и проходящий через центр.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727112946"/>
                  </a:ext>
                </a:extLst>
              </a:tr>
              <a:tr h="87207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Диаметр – это отрезок, соединяющий …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… расположенных на одинаковом расстоянии от центра.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3114017"/>
                  </a:ext>
                </a:extLst>
              </a:tr>
              <a:tr h="43603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Хорда – это отрезок, соединяющий …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… проходящая через центр 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89695332"/>
                  </a:ext>
                </a:extLst>
              </a:tr>
              <a:tr h="43603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Радиусы одной окружности 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. …является медианой и высотой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531001011"/>
                  </a:ext>
                </a:extLst>
              </a:tr>
              <a:tr h="110477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В равнобедренном треугольнике биссектриса, проведенная к основанию…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 …равны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603911165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>
            <a:cxnSpLocks noChangeShapeType="1"/>
          </p:cNvCxnSpPr>
          <p:nvPr/>
        </p:nvCxnSpPr>
        <p:spPr bwMode="auto">
          <a:xfrm flipV="1">
            <a:off x="5653252" y="1901367"/>
            <a:ext cx="1380594" cy="1434112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" name="Прямая соединительная линия 5"/>
          <p:cNvCxnSpPr>
            <a:cxnSpLocks noChangeShapeType="1"/>
          </p:cNvCxnSpPr>
          <p:nvPr/>
        </p:nvCxnSpPr>
        <p:spPr bwMode="auto">
          <a:xfrm>
            <a:off x="5683278" y="2659288"/>
            <a:ext cx="1368871" cy="2349145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Прямая соединительная линия 6"/>
          <p:cNvCxnSpPr>
            <a:cxnSpLocks noChangeShapeType="1"/>
          </p:cNvCxnSpPr>
          <p:nvPr/>
        </p:nvCxnSpPr>
        <p:spPr bwMode="auto">
          <a:xfrm flipV="1">
            <a:off x="5677647" y="5378937"/>
            <a:ext cx="1374502" cy="822907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Прямая соединительная линия 7"/>
          <p:cNvCxnSpPr>
            <a:cxnSpLocks noChangeShapeType="1"/>
          </p:cNvCxnSpPr>
          <p:nvPr/>
        </p:nvCxnSpPr>
        <p:spPr bwMode="auto">
          <a:xfrm flipV="1">
            <a:off x="5683278" y="3248518"/>
            <a:ext cx="1350568" cy="1069467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5653252" y="5315090"/>
            <a:ext cx="1398897" cy="958420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Прямая соединительная линия 9"/>
          <p:cNvCxnSpPr>
            <a:cxnSpLocks noChangeShapeType="1"/>
          </p:cNvCxnSpPr>
          <p:nvPr/>
        </p:nvCxnSpPr>
        <p:spPr bwMode="auto">
          <a:xfrm>
            <a:off x="5671555" y="1804751"/>
            <a:ext cx="1362291" cy="2485895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Прямая соединительная линия 10"/>
          <p:cNvCxnSpPr>
            <a:cxnSpLocks noChangeShapeType="1"/>
          </p:cNvCxnSpPr>
          <p:nvPr/>
        </p:nvCxnSpPr>
        <p:spPr bwMode="auto">
          <a:xfrm flipV="1">
            <a:off x="5689858" y="2751138"/>
            <a:ext cx="1343988" cy="2121136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4016375" y="25225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725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365125"/>
            <a:ext cx="9525000" cy="212725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Тема урока: </a:t>
            </a:r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5400" dirty="0" smtClean="0">
                <a:solidFill>
                  <a:srgbClr val="FF0000"/>
                </a:solidFill>
              </a:rPr>
              <a:t>«Решение задач на построение»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21506" name="Объект 2"/>
          <p:cNvSpPr>
            <a:spLocks noGrp="1"/>
          </p:cNvSpPr>
          <p:nvPr>
            <p:ph idx="1"/>
          </p:nvPr>
        </p:nvSpPr>
        <p:spPr>
          <a:xfrm>
            <a:off x="1355725" y="2516188"/>
            <a:ext cx="9791700" cy="3379787"/>
          </a:xfrm>
        </p:spPr>
        <p:txBody>
          <a:bodyPr/>
          <a:lstStyle/>
          <a:p>
            <a:r>
              <a:rPr lang="ru-RU" sz="4800" smtClean="0"/>
              <a:t>Основные инструменты:</a:t>
            </a:r>
          </a:p>
          <a:p>
            <a:r>
              <a:rPr lang="ru-RU" sz="4800" smtClean="0"/>
              <a:t> циркуль </a:t>
            </a:r>
          </a:p>
          <a:p>
            <a:r>
              <a:rPr lang="ru-RU" sz="4800" smtClean="0"/>
              <a:t>  линейка</a:t>
            </a:r>
          </a:p>
        </p:txBody>
      </p:sp>
      <p:pic>
        <p:nvPicPr>
          <p:cNvPr id="21507" name="Рисунок 3" descr="Compass and straightedge construction - Simple English ...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16900" y="3794125"/>
            <a:ext cx="3552825" cy="255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Основные задачи на построение:</a:t>
            </a:r>
          </a:p>
        </p:txBody>
      </p:sp>
      <p:sp>
        <p:nvSpPr>
          <p:cNvPr id="22530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C00000"/>
                </a:solidFill>
              </a:rPr>
              <a:t>   Построение отрезка, равного  данному</a:t>
            </a:r>
            <a:endParaRPr lang="en-US" sz="4000" dirty="0" smtClean="0">
              <a:solidFill>
                <a:srgbClr val="C00000"/>
              </a:solidFill>
            </a:endParaRPr>
          </a:p>
          <a:p>
            <a:r>
              <a:rPr lang="en-US" sz="4000" dirty="0" smtClean="0">
                <a:solidFill>
                  <a:srgbClr val="C00000"/>
                </a:solidFill>
              </a:rPr>
              <a:t>   </a:t>
            </a:r>
            <a:r>
              <a:rPr lang="ru-RU" sz="4000" dirty="0" smtClean="0">
                <a:solidFill>
                  <a:srgbClr val="C00000"/>
                </a:solidFill>
              </a:rPr>
              <a:t>Построение </a:t>
            </a:r>
            <a:r>
              <a:rPr lang="ru-RU" sz="4000" dirty="0">
                <a:solidFill>
                  <a:srgbClr val="C00000"/>
                </a:solidFill>
              </a:rPr>
              <a:t>середины отрезка</a:t>
            </a:r>
            <a:endParaRPr lang="ru-RU" sz="4000" dirty="0" smtClean="0">
              <a:solidFill>
                <a:srgbClr val="C00000"/>
              </a:solidFill>
            </a:endParaRPr>
          </a:p>
          <a:p>
            <a:r>
              <a:rPr lang="ru-RU" sz="4000" dirty="0" smtClean="0"/>
              <a:t>   Построение угла, равного  данному</a:t>
            </a:r>
          </a:p>
          <a:p>
            <a:r>
              <a:rPr lang="ru-RU" sz="4000" dirty="0" smtClean="0"/>
              <a:t>   Построение биссектрисы угла</a:t>
            </a:r>
          </a:p>
          <a:p>
            <a:r>
              <a:rPr lang="ru-RU" sz="4000" dirty="0" smtClean="0"/>
              <a:t>   Построение перпендикулярных прямых   </a:t>
            </a:r>
            <a:endParaRPr lang="ru-RU" sz="4000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9908" y="365126"/>
            <a:ext cx="10333892" cy="971306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Построение отрезка, равного данному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7537" y="1641230"/>
            <a:ext cx="11113477" cy="4736123"/>
          </a:xfrm>
        </p:spPr>
        <p:txBody>
          <a:bodyPr>
            <a:normAutofit/>
          </a:bodyPr>
          <a:lstStyle/>
          <a:p>
            <a:pPr marL="0" indent="0" algn="ctr">
              <a:buFont typeface="Arial" charset="0"/>
              <a:buNone/>
            </a:pPr>
            <a:r>
              <a:rPr lang="ru-RU" sz="4000" dirty="0" smtClean="0">
                <a:solidFill>
                  <a:srgbClr val="FF0000"/>
                </a:solidFill>
              </a:rPr>
              <a:t>	Алгоритм построения:</a:t>
            </a:r>
          </a:p>
          <a:p>
            <a:pPr marL="0" indent="0">
              <a:buFont typeface="Arial" charset="0"/>
              <a:buNone/>
            </a:pPr>
            <a:r>
              <a:rPr lang="ru-RU" sz="3200" b="1" dirty="0" smtClean="0"/>
              <a:t>Дано:</a:t>
            </a:r>
            <a:r>
              <a:rPr lang="ru-RU" sz="3200" dirty="0" smtClean="0"/>
              <a:t>   луч ОС,     отрезок  АВ</a:t>
            </a:r>
          </a:p>
          <a:p>
            <a:pPr marL="0" indent="0">
              <a:buFont typeface="Arial" charset="0"/>
              <a:buNone/>
            </a:pPr>
            <a:r>
              <a:rPr lang="ru-RU" sz="3200" dirty="0" smtClean="0"/>
              <a:t> </a:t>
            </a:r>
            <a:r>
              <a:rPr lang="ru-RU" sz="3200" b="1" dirty="0" smtClean="0"/>
              <a:t>Построить:</a:t>
            </a:r>
            <a:r>
              <a:rPr lang="ru-RU" sz="3200" dirty="0" smtClean="0"/>
              <a:t>  О</a:t>
            </a:r>
            <a:r>
              <a:rPr lang="en-US" sz="3200" dirty="0" smtClean="0"/>
              <a:t>D</a:t>
            </a:r>
            <a:r>
              <a:rPr lang="ru-RU" sz="3200" dirty="0" smtClean="0"/>
              <a:t> = AB, D є ОА,  </a:t>
            </a:r>
          </a:p>
          <a:p>
            <a:pPr marL="0" indent="0">
              <a:buFont typeface="Arial" charset="0"/>
              <a:buNone/>
            </a:pPr>
            <a:r>
              <a:rPr lang="ru-RU" sz="3200" dirty="0" smtClean="0"/>
              <a:t>Построение. </a:t>
            </a:r>
          </a:p>
          <a:p>
            <a:pPr marL="0" indent="0"/>
            <a:r>
              <a:rPr lang="ru-RU" sz="3200" dirty="0" smtClean="0"/>
              <a:t>1.  </a:t>
            </a:r>
            <a:r>
              <a:rPr lang="ru-RU" sz="3200" dirty="0" err="1" smtClean="0"/>
              <a:t>Окр</a:t>
            </a:r>
            <a:r>
              <a:rPr lang="ru-RU" sz="3200" dirty="0" smtClean="0"/>
              <a:t>.(О; AB);                       </a:t>
            </a:r>
          </a:p>
          <a:p>
            <a:pPr marL="0" indent="0"/>
            <a:r>
              <a:rPr lang="ru-RU" sz="3200" dirty="0" smtClean="0"/>
              <a:t>2. </a:t>
            </a:r>
            <a:r>
              <a:rPr lang="ru-RU" sz="3200" dirty="0" err="1" smtClean="0"/>
              <a:t>Окр</a:t>
            </a:r>
            <a:r>
              <a:rPr lang="ru-RU" sz="3200" dirty="0" smtClean="0"/>
              <a:t>.(О; AB) ∩ ОC = D;                        </a:t>
            </a:r>
          </a:p>
          <a:p>
            <a:pPr marL="0" indent="0"/>
            <a:r>
              <a:rPr lang="ru-RU" sz="3200" dirty="0" smtClean="0"/>
              <a:t>3. ОD – искомый отрезок.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1430215" y="0"/>
            <a:ext cx="9834685" cy="1325563"/>
          </a:xfrm>
        </p:spPr>
        <p:txBody>
          <a:bodyPr/>
          <a:lstStyle/>
          <a:p>
            <a:r>
              <a:rPr lang="ru-RU" dirty="0" smtClean="0"/>
              <a:t>Построение середины отрезка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1354" y="1090246"/>
            <a:ext cx="11382009" cy="5533292"/>
          </a:xfrm>
        </p:spPr>
        <p:txBody>
          <a:bodyPr>
            <a:noAutofit/>
          </a:bodyPr>
          <a:lstStyle/>
          <a:p>
            <a:pPr marL="0" indent="0" algn="ctr" fontAlgn="auto">
              <a:spcAft>
                <a:spcPts val="0"/>
              </a:spcAft>
              <a:buClr>
                <a:schemeClr val="accent3"/>
              </a:buClr>
              <a:buFont typeface="Arial" panose="020B0604020202020204" pitchFamily="34" charset="0"/>
              <a:buNone/>
              <a:defRPr/>
            </a:pPr>
            <a:r>
              <a:rPr lang="ru-RU" sz="3200" dirty="0" smtClean="0">
                <a:solidFill>
                  <a:srgbClr val="FF0000"/>
                </a:solidFill>
              </a:rPr>
              <a:t>Алгоритм: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Arial" panose="020B0604020202020204" pitchFamily="34" charset="0"/>
              <a:buNone/>
              <a:defRPr/>
            </a:pPr>
            <a:r>
              <a:rPr lang="ru-RU" sz="3200" dirty="0"/>
              <a:t> </a:t>
            </a:r>
            <a:r>
              <a:rPr lang="ru-RU" b="1" dirty="0"/>
              <a:t>Дано</a:t>
            </a:r>
            <a:r>
              <a:rPr lang="ru-RU" dirty="0"/>
              <a:t>: отрезок АВ. 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Arial" panose="020B0604020202020204" pitchFamily="34" charset="0"/>
              <a:buNone/>
              <a:defRPr/>
            </a:pPr>
            <a:r>
              <a:rPr lang="ru-RU" b="1" dirty="0"/>
              <a:t>Построить:</a:t>
            </a:r>
            <a:r>
              <a:rPr lang="ru-RU" dirty="0"/>
              <a:t> точку О – середину отрезка АВ. 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Arial" panose="020B0604020202020204" pitchFamily="34" charset="0"/>
              <a:buNone/>
              <a:defRPr/>
            </a:pPr>
            <a:r>
              <a:rPr lang="ru-RU" dirty="0"/>
              <a:t>Построение. 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Arial" panose="020B0604020202020204" pitchFamily="34" charset="0"/>
              <a:buChar char="•"/>
              <a:defRPr/>
            </a:pPr>
            <a:r>
              <a:rPr lang="ru-RU" dirty="0"/>
              <a:t>1. </a:t>
            </a:r>
            <a:r>
              <a:rPr lang="ru-RU" dirty="0" err="1"/>
              <a:t>Окр</a:t>
            </a:r>
            <a:r>
              <a:rPr lang="ru-RU" dirty="0"/>
              <a:t>.(A;AB). 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Arial" panose="020B0604020202020204" pitchFamily="34" charset="0"/>
              <a:buChar char="•"/>
              <a:defRPr/>
            </a:pPr>
            <a:r>
              <a:rPr lang="ru-RU" dirty="0"/>
              <a:t>2. </a:t>
            </a:r>
            <a:r>
              <a:rPr lang="ru-RU" dirty="0" err="1"/>
              <a:t>Окр</a:t>
            </a:r>
            <a:r>
              <a:rPr lang="ru-RU" dirty="0"/>
              <a:t>.(B;BA). 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Arial" panose="020B0604020202020204" pitchFamily="34" charset="0"/>
              <a:buChar char="•"/>
              <a:defRPr/>
            </a:pPr>
            <a:r>
              <a:rPr lang="ru-RU" dirty="0"/>
              <a:t>3. </a:t>
            </a:r>
            <a:r>
              <a:rPr lang="ru-RU" dirty="0" err="1"/>
              <a:t>Окр</a:t>
            </a:r>
            <a:r>
              <a:rPr lang="ru-RU" dirty="0"/>
              <a:t>.(A;AB) ∩ </a:t>
            </a:r>
            <a:r>
              <a:rPr lang="ru-RU" dirty="0" err="1"/>
              <a:t>Окр</a:t>
            </a:r>
            <a:r>
              <a:rPr lang="ru-RU" dirty="0"/>
              <a:t>.(B;BA) = P, Q. 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Arial" panose="020B0604020202020204" pitchFamily="34" charset="0"/>
              <a:buChar char="•"/>
              <a:defRPr/>
            </a:pPr>
            <a:r>
              <a:rPr lang="ru-RU" dirty="0"/>
              <a:t>4. Построим прямую PQ. 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Arial" panose="020B0604020202020204" pitchFamily="34" charset="0"/>
              <a:buChar char="•"/>
              <a:defRPr/>
            </a:pPr>
            <a:r>
              <a:rPr lang="ru-RU" dirty="0"/>
              <a:t>5. PQ ∩ AB = O. 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Arial" panose="020B0604020202020204" pitchFamily="34" charset="0"/>
              <a:buChar char="•"/>
              <a:defRPr/>
            </a:pPr>
            <a:r>
              <a:rPr lang="ru-RU" dirty="0"/>
              <a:t>6. AO = BO, O – искомая точка</a:t>
            </a:r>
            <a:r>
              <a:rPr lang="ru-RU" sz="3200" dirty="0"/>
              <a:t>. 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Исследовательская работа</a:t>
            </a:r>
          </a:p>
        </p:txBody>
      </p:sp>
      <p:sp>
        <p:nvSpPr>
          <p:cNvPr id="27650" name="Текст 4"/>
          <p:cNvSpPr>
            <a:spLocks noGrp="1"/>
          </p:cNvSpPr>
          <p:nvPr>
            <p:ph type="body" idx="1"/>
          </p:nvPr>
        </p:nvSpPr>
        <p:spPr>
          <a:xfrm>
            <a:off x="1562100" y="1489075"/>
            <a:ext cx="4754563" cy="641350"/>
          </a:xfrm>
        </p:spPr>
        <p:txBody>
          <a:bodyPr/>
          <a:lstStyle/>
          <a:p>
            <a:pPr algn="ctr"/>
            <a:r>
              <a:rPr lang="en-US" sz="2800" b="1" smtClean="0">
                <a:solidFill>
                  <a:srgbClr val="FF0000"/>
                </a:solidFill>
              </a:rPr>
              <a:t>I </a:t>
            </a:r>
            <a:r>
              <a:rPr lang="ru-RU" sz="2800" b="1" smtClean="0">
                <a:solidFill>
                  <a:srgbClr val="FF0000"/>
                </a:solidFill>
              </a:rPr>
              <a:t>вариант</a:t>
            </a:r>
            <a:r>
              <a:rPr lang="ru-RU" b="1" smtClean="0">
                <a:solidFill>
                  <a:srgbClr val="FF0000"/>
                </a:solidFill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651" name="Объект 5"/>
              <p:cNvSpPr>
                <a:spLocks noGrp="1"/>
              </p:cNvSpPr>
              <p:nvPr>
                <p:ph sz="half" idx="2"/>
              </p:nvPr>
            </p:nvSpPr>
            <p:spPr>
              <a:xfrm>
                <a:off x="1195754" y="2193925"/>
                <a:ext cx="5120909" cy="3978275"/>
              </a:xfrm>
            </p:spPr>
            <p:txBody>
              <a:bodyPr/>
              <a:lstStyle/>
              <a:p>
                <a:r>
                  <a:rPr lang="ru-RU" sz="3200" dirty="0" smtClean="0"/>
                  <a:t>Постройте точку, которая является серединой отрезка АВ при условии, что </a:t>
                </a:r>
                <a:r>
                  <a:rPr lang="ru-RU" sz="3200" b="1" dirty="0" smtClean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b="1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b="1" i="1" dirty="0"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sz="3200" b="1" i="1" dirty="0"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sz="3200" b="1" dirty="0" smtClean="0"/>
                  <a:t>AB&lt; r&lt; AB</a:t>
                </a:r>
                <a:r>
                  <a:rPr lang="ru-RU" sz="3200" b="1" dirty="0" smtClean="0"/>
                  <a:t>.</a:t>
                </a:r>
              </a:p>
              <a:p>
                <a:pPr marL="0" indent="0">
                  <a:buNone/>
                </a:pPr>
                <a:endParaRPr lang="ru-RU" sz="3200" dirty="0" smtClean="0"/>
              </a:p>
              <a:p>
                <a:r>
                  <a:rPr lang="ru-RU" sz="3200" dirty="0" smtClean="0">
                    <a:solidFill>
                      <a:srgbClr val="FF0000"/>
                    </a:solidFill>
                  </a:rPr>
                  <a:t>Сделайте вывод</a:t>
                </a:r>
              </a:p>
            </p:txBody>
          </p:sp>
        </mc:Choice>
        <mc:Fallback xmlns="">
          <p:sp>
            <p:nvSpPr>
              <p:cNvPr id="27651" name="Объект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1195754" y="2193925"/>
                <a:ext cx="5120909" cy="3978275"/>
              </a:xfrm>
              <a:blipFill rotWithShape="0">
                <a:blip r:embed="rId3"/>
                <a:stretch>
                  <a:fillRect l="-2738" t="-321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652" name="Текст 6"/>
          <p:cNvSpPr>
            <a:spLocks noGrp="1"/>
          </p:cNvSpPr>
          <p:nvPr>
            <p:ph type="body" sz="quarter" idx="3"/>
          </p:nvPr>
        </p:nvSpPr>
        <p:spPr>
          <a:xfrm>
            <a:off x="6599238" y="1489075"/>
            <a:ext cx="4754562" cy="641350"/>
          </a:xfrm>
        </p:spPr>
        <p:txBody>
          <a:bodyPr/>
          <a:lstStyle/>
          <a:p>
            <a:pPr algn="ctr"/>
            <a:r>
              <a:rPr lang="en-US" b="1" smtClean="0">
                <a:solidFill>
                  <a:srgbClr val="FF0000"/>
                </a:solidFill>
              </a:rPr>
              <a:t>II </a:t>
            </a:r>
            <a:r>
              <a:rPr lang="ru-RU" sz="2800" b="1" smtClean="0">
                <a:solidFill>
                  <a:srgbClr val="FF0000"/>
                </a:solidFill>
              </a:rPr>
              <a:t>вариант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653" name="Объект 7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6599238" y="2201863"/>
                <a:ext cx="4754562" cy="3978275"/>
              </a:xfrm>
            </p:spPr>
            <p:txBody>
              <a:bodyPr/>
              <a:lstStyle/>
              <a:p>
                <a:r>
                  <a:rPr lang="ru-RU" sz="3200" dirty="0"/>
                  <a:t>Постройте точку, которая является серединой отрезка АВ при условии, что </a:t>
                </a:r>
                <a:r>
                  <a:rPr lang="ru-RU" sz="3200" b="1" dirty="0"/>
                  <a:t> </a:t>
                </a:r>
                <a:r>
                  <a:rPr lang="en-US" sz="3200" b="1" dirty="0"/>
                  <a:t>r&lt;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b="1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b="1" i="1" dirty="0"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sz="3200" b="1" i="1" dirty="0"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sz="3200" b="1" dirty="0"/>
                  <a:t>AB</a:t>
                </a:r>
                <a:r>
                  <a:rPr lang="ru-RU" sz="3200" b="1" dirty="0"/>
                  <a:t>.</a:t>
                </a:r>
              </a:p>
              <a:p>
                <a:endParaRPr lang="ru-RU" sz="3200" dirty="0" smtClean="0"/>
              </a:p>
              <a:p>
                <a:r>
                  <a:rPr lang="ru-RU" sz="3200" dirty="0" smtClean="0">
                    <a:solidFill>
                      <a:srgbClr val="FF0000"/>
                    </a:solidFill>
                  </a:rPr>
                  <a:t>Сделайте вывод</a:t>
                </a:r>
              </a:p>
            </p:txBody>
          </p:sp>
        </mc:Choice>
        <mc:Fallback xmlns="">
          <p:sp>
            <p:nvSpPr>
              <p:cNvPr id="27653" name="Объект 7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6599238" y="2201863"/>
                <a:ext cx="4754562" cy="3978275"/>
              </a:xfrm>
              <a:blipFill rotWithShape="0">
                <a:blip r:embed="rId4"/>
                <a:stretch>
                  <a:fillRect l="-2949" t="-3216" r="-217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 flipV="1">
            <a:off x="2286000" y="4126523"/>
            <a:ext cx="2192215" cy="234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5754" y="365125"/>
            <a:ext cx="10158046" cy="1325563"/>
          </a:xfrm>
        </p:spPr>
        <p:txBody>
          <a:bodyPr/>
          <a:lstStyle/>
          <a:p>
            <a:r>
              <a:rPr lang="ru-RU" dirty="0" smtClean="0"/>
              <a:t>Условия деления отрезка пополам…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230" y="1690688"/>
            <a:ext cx="4351338" cy="4351338"/>
          </a:xfrm>
        </p:spPr>
      </p:pic>
      <p:pic>
        <p:nvPicPr>
          <p:cNvPr id="13" name="Объект 12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233" y="4001629"/>
            <a:ext cx="296679" cy="296679"/>
          </a:xfrm>
        </p:spPr>
      </p:pic>
      <p:pic>
        <p:nvPicPr>
          <p:cNvPr id="8" name="Объект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23439" y="1690688"/>
            <a:ext cx="4351338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4442934" y="3539629"/>
            <a:ext cx="55098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ru-RU" sz="2400" b="1" dirty="0" smtClean="0"/>
              <a:t>В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735015" y="3635524"/>
            <a:ext cx="55098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ru-RU" sz="2400" b="1" dirty="0" smtClean="0"/>
              <a:t>А</a:t>
            </a:r>
            <a:endParaRPr lang="ru-RU" sz="2400" b="1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2265" y="3965865"/>
            <a:ext cx="321316" cy="321316"/>
          </a:xfrm>
          <a:prstGeom prst="rect">
            <a:avLst/>
          </a:prstGeom>
        </p:spPr>
      </p:pic>
      <p:pic>
        <p:nvPicPr>
          <p:cNvPr id="16" name="Объект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40507" y="1690688"/>
            <a:ext cx="4351338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Объект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35162" y="1690688"/>
            <a:ext cx="4351338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4454657" y="3539629"/>
            <a:ext cx="55098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ru-RU" sz="2400" b="1" dirty="0" smtClean="0"/>
              <a:t>В</a:t>
            </a:r>
            <a:endParaRPr lang="ru-RU" sz="2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1746738" y="3635524"/>
            <a:ext cx="55098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ru-RU" sz="2400" b="1" dirty="0" smtClean="0"/>
              <a:t>А</a:t>
            </a:r>
            <a:endParaRPr lang="ru-RU" sz="2400" b="1" dirty="0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988" y="3965865"/>
            <a:ext cx="321316" cy="321316"/>
          </a:xfrm>
          <a:prstGeom prst="rect">
            <a:avLst/>
          </a:prstGeom>
        </p:spPr>
      </p:pic>
      <p:pic>
        <p:nvPicPr>
          <p:cNvPr id="21" name="Объект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20655" y="2353783"/>
            <a:ext cx="3046922" cy="3046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22"/>
          <p:cNvSpPr txBox="1"/>
          <p:nvPr/>
        </p:nvSpPr>
        <p:spPr>
          <a:xfrm>
            <a:off x="9882330" y="3419618"/>
            <a:ext cx="55098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ru-RU" sz="2400" b="1" dirty="0" smtClean="0"/>
              <a:t>В</a:t>
            </a:r>
            <a:endParaRPr lang="ru-RU" sz="24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7652238" y="3404691"/>
            <a:ext cx="55098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ru-RU" sz="2400" b="1" dirty="0" smtClean="0"/>
              <a:t>А</a:t>
            </a:r>
            <a:endParaRPr lang="ru-RU" sz="2400" b="1" dirty="0"/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2882" y="3927941"/>
            <a:ext cx="321316" cy="321316"/>
          </a:xfrm>
          <a:prstGeom prst="rect">
            <a:avLst/>
          </a:prstGeom>
        </p:spPr>
      </p:pic>
      <p:cxnSp>
        <p:nvCxnSpPr>
          <p:cNvPr id="27" name="Прямая соединительная линия 26"/>
          <p:cNvCxnSpPr/>
          <p:nvPr/>
        </p:nvCxnSpPr>
        <p:spPr>
          <a:xfrm>
            <a:off x="7828939" y="4097189"/>
            <a:ext cx="2264630" cy="0"/>
          </a:xfrm>
          <a:prstGeom prst="line">
            <a:avLst/>
          </a:prstGeom>
          <a:ln w="57150">
            <a:solidFill>
              <a:srgbClr val="3333C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33" name="Объект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58869" y="2390209"/>
            <a:ext cx="3046922" cy="3046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2911" y="3927941"/>
            <a:ext cx="321316" cy="321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14027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в оформлении «Облачный шкипер»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9TopShadow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/>
        </a:defPPr>
      </a:lstStyle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square" rtlCol="0" anchor="ctr" anchorCtr="1">
        <a:spAutoFit/>
      </a:bodyPr>
      <a:lstStyle>
        <a:defPPr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13665955_TF03460508.potx" id="{5DFBD78C-123E-43C4-B1D8-C87BD0916EA4}" vid="{61EFFEBC-D632-4584-AAF5-CCDDDB225785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9TopShadow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9TopShadow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EDD01B8-816B-49B7-8C81-03AB51D87C54}">
  <ds:schemaRefs>
    <ds:schemaRef ds:uri="a4f35948-e619-41b3-aa29-22878b09cfd2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40262f94-9f35-4ac3-9a90-690165a166b7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253D857-4181-4777-8893-6E45A690F9F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024FD56-CE1B-42FC-9E83-BFBF160724C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Слайды в оформлении «Облачный шкипер»</Template>
  <TotalTime>372</TotalTime>
  <Words>310</Words>
  <Application>Microsoft Office PowerPoint</Application>
  <PresentationFormat>Широкоэкранный</PresentationFormat>
  <Paragraphs>91</Paragraphs>
  <Slides>11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Cambria</vt:lpstr>
      <vt:lpstr>Cambria Math</vt:lpstr>
      <vt:lpstr>Times New Roman</vt:lpstr>
      <vt:lpstr>Шаблон в оформлении «Облачный шкипер»</vt:lpstr>
      <vt:lpstr>Услышишь-забудешь, Увидишь-запомнишь, Построишь-поймешь! </vt:lpstr>
      <vt:lpstr>Дайте определение геометрическим фигурам:  </vt:lpstr>
      <vt:lpstr>Проверьте свои знания:</vt:lpstr>
      <vt:lpstr>Тема урока:  «Решение задач на построение»</vt:lpstr>
      <vt:lpstr>Основные задачи на построение:</vt:lpstr>
      <vt:lpstr>Построение отрезка, равного данному</vt:lpstr>
      <vt:lpstr>Построение середины отрезка</vt:lpstr>
      <vt:lpstr>Исследовательская работа</vt:lpstr>
      <vt:lpstr>Условия деления отрезка пополам…</vt:lpstr>
      <vt:lpstr>Подведем итоги</vt:lpstr>
      <vt:lpstr>Спасибо за урок!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Услышишь-забудешь, Увидишь-запомнишь, Построишь-поймешь!</dc:title>
  <dc:creator>Пользователь</dc:creator>
  <cp:lastModifiedBy>RePack by Diakov</cp:lastModifiedBy>
  <cp:revision>37</cp:revision>
  <dcterms:created xsi:type="dcterms:W3CDTF">2017-12-03T09:48:51Z</dcterms:created>
  <dcterms:modified xsi:type="dcterms:W3CDTF">2017-12-05T10:45:12Z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74062900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  <property fmtid="{D5CDD505-2E9C-101B-9397-08002B2CF9AE}" pid="12" name="VSO item id">
    <vt:lpwstr/>
  </property>
  <property fmtid="{D5CDD505-2E9C-101B-9397-08002B2CF9AE}" pid="13" name="Assetid ">
    <vt:lpwstr/>
  </property>
  <property fmtid="{D5CDD505-2E9C-101B-9397-08002B2CF9AE}" pid="14" name="Item Details">
    <vt:lpwstr/>
  </property>
  <property fmtid="{D5CDD505-2E9C-101B-9397-08002B2CF9AE}" pid="15" name="Template details">
    <vt:lpwstr/>
  </property>
</Properties>
</file>