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755576" y="1268760"/>
            <a:ext cx="7848872" cy="1902073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18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Schoolbook"/>
                <a:ea typeface="+mn-ea"/>
                <a:cs typeface="+mn-cs"/>
              </a:rPr>
              <a:t/>
            </a:r>
            <a:br>
              <a:rPr lang="ru-RU" sz="18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Schoolbook"/>
                <a:ea typeface="+mn-ea"/>
                <a:cs typeface="+mn-cs"/>
              </a:rPr>
            </a:br>
            <a:r>
              <a:rPr lang="ru-RU" sz="1800" dirty="0">
                <a:solidFill>
                  <a:schemeClr val="tx2"/>
                </a:solidFill>
                <a:latin typeface="Arial"/>
                <a:ea typeface="+mn-ea"/>
                <a:cs typeface="+mn-cs"/>
              </a:rPr>
              <a:t>Муниципальное бюджетное  дошкольное                                              </a:t>
            </a:r>
            <a:br>
              <a:rPr lang="ru-RU" sz="1800" dirty="0">
                <a:solidFill>
                  <a:schemeClr val="tx2"/>
                </a:solidFill>
                <a:latin typeface="Arial"/>
                <a:ea typeface="+mn-ea"/>
                <a:cs typeface="+mn-cs"/>
              </a:rPr>
            </a:br>
            <a:r>
              <a:rPr lang="ru-RU" sz="1800" dirty="0">
                <a:solidFill>
                  <a:schemeClr val="tx2"/>
                </a:solidFill>
                <a:latin typeface="Arial"/>
                <a:ea typeface="+mn-ea"/>
                <a:cs typeface="+mn-cs"/>
              </a:rPr>
              <a:t>образовательное учреждение                            </a:t>
            </a:r>
            <a:br>
              <a:rPr lang="ru-RU" sz="1800" dirty="0">
                <a:solidFill>
                  <a:schemeClr val="tx2"/>
                </a:solidFill>
                <a:latin typeface="Arial"/>
                <a:ea typeface="+mn-ea"/>
                <a:cs typeface="+mn-cs"/>
              </a:rPr>
            </a:br>
            <a:r>
              <a:rPr lang="ru-RU" sz="1800" dirty="0">
                <a:solidFill>
                  <a:schemeClr val="tx2"/>
                </a:solidFill>
                <a:latin typeface="Arial"/>
                <a:ea typeface="+mn-ea"/>
                <a:cs typeface="+mn-cs"/>
              </a:rPr>
              <a:t>       «Детский сад № 16»                                    </a:t>
            </a:r>
            <a:br>
              <a:rPr lang="ru-RU" sz="1800" dirty="0">
                <a:solidFill>
                  <a:schemeClr val="tx2"/>
                </a:solidFill>
                <a:latin typeface="Arial"/>
                <a:ea typeface="+mn-ea"/>
                <a:cs typeface="+mn-cs"/>
              </a:rPr>
            </a:br>
            <a:r>
              <a:rPr lang="ru-RU" sz="1800" b="1" dirty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Schoolbook"/>
                <a:ea typeface="+mn-ea"/>
                <a:cs typeface="+mn-cs"/>
              </a:rPr>
              <a:t/>
            </a:r>
            <a:br>
              <a:rPr lang="ru-RU" sz="1800" b="1" dirty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Schoolbook"/>
                <a:ea typeface="+mn-ea"/>
                <a:cs typeface="+mn-cs"/>
              </a:rPr>
            </a:br>
            <a:r>
              <a:rPr lang="ru-RU" sz="1800" b="1" dirty="0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Schoolbook"/>
                <a:ea typeface="+mn-ea"/>
                <a:cs typeface="+mn-cs"/>
              </a:rPr>
              <a:t>ДЕТСКО </a:t>
            </a:r>
            <a:r>
              <a:rPr lang="ru-RU" sz="1800" b="1" dirty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Schoolbook"/>
                <a:ea typeface="+mn-ea"/>
                <a:cs typeface="+mn-cs"/>
              </a:rPr>
              <a:t>– ВЗРОСЛЫЙ ПРОЕКТ </a:t>
            </a:r>
            <a:br>
              <a:rPr lang="ru-RU" sz="1800" b="1" dirty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Schoolbook"/>
                <a:ea typeface="+mn-ea"/>
                <a:cs typeface="+mn-cs"/>
              </a:rPr>
            </a:br>
            <a:r>
              <a:rPr lang="ru-RU" sz="1800" dirty="0">
                <a:solidFill>
                  <a:schemeClr val="tx2"/>
                </a:solidFill>
                <a:latin typeface="Times New Roman"/>
                <a:ea typeface="Calibri"/>
              </a:rPr>
              <a:t>познавательно – </a:t>
            </a:r>
            <a:r>
              <a:rPr lang="ru-RU" sz="1800" dirty="0" smtClean="0">
                <a:solidFill>
                  <a:schemeClr val="tx2"/>
                </a:solidFill>
                <a:latin typeface="Times New Roman"/>
                <a:ea typeface="Calibri"/>
              </a:rPr>
              <a:t>творческого направления</a:t>
            </a:r>
            <a:r>
              <a:rPr lang="ru-RU" sz="18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Schoolbook"/>
                <a:ea typeface="+mn-ea"/>
                <a:cs typeface="+mn-cs"/>
              </a:rPr>
              <a:t/>
            </a:r>
            <a:br>
              <a:rPr lang="ru-RU" sz="18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Schoolbook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59632" y="2924944"/>
            <a:ext cx="6768752" cy="2808312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</a:pPr>
            <a:r>
              <a:rPr lang="ru-RU" b="1" u="sng" dirty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«Мои любимые игрушки»</a:t>
            </a:r>
            <a:endParaRPr lang="ru-RU" sz="1400" dirty="0">
              <a:solidFill>
                <a:schemeClr val="tx2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b="1" u="sng" dirty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1 младшая группа (2 – 3 года)</a:t>
            </a:r>
            <a:r>
              <a:rPr lang="ru-RU" b="1" dirty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ru-RU" sz="1400" dirty="0">
              <a:solidFill>
                <a:schemeClr val="tx2"/>
              </a:solidFill>
              <a:ea typeface="Calibri"/>
              <a:cs typeface="Times New Roman"/>
            </a:endParaRPr>
          </a:p>
          <a:p>
            <a:pPr lvl="0">
              <a:spcBef>
                <a:spcPts val="0"/>
              </a:spcBef>
            </a:pPr>
            <a:r>
              <a:rPr lang="ru-RU" sz="1800" dirty="0">
                <a:solidFill>
                  <a:schemeClr val="tx2"/>
                </a:solidFill>
                <a:latin typeface="Century Schoolbook"/>
              </a:rPr>
              <a:t>Выполнили: </a:t>
            </a:r>
          </a:p>
          <a:p>
            <a:pPr lvl="0">
              <a:spcBef>
                <a:spcPts val="0"/>
              </a:spcBef>
            </a:pPr>
            <a:r>
              <a:rPr lang="ru-RU" sz="1800" dirty="0">
                <a:solidFill>
                  <a:schemeClr val="tx2"/>
                </a:solidFill>
                <a:latin typeface="Century Schoolbook"/>
              </a:rPr>
              <a:t>музыкальный руководитель </a:t>
            </a:r>
          </a:p>
          <a:p>
            <a:pPr lvl="0">
              <a:spcBef>
                <a:spcPts val="0"/>
              </a:spcBef>
            </a:pPr>
            <a:r>
              <a:rPr lang="ru-RU" sz="1800" dirty="0">
                <a:solidFill>
                  <a:schemeClr val="tx2"/>
                </a:solidFill>
                <a:latin typeface="Century Schoolbook"/>
              </a:rPr>
              <a:t>Румянцева Е.П.</a:t>
            </a:r>
          </a:p>
          <a:p>
            <a:pPr lvl="0">
              <a:spcBef>
                <a:spcPts val="0"/>
              </a:spcBef>
            </a:pPr>
            <a:r>
              <a:rPr lang="ru-RU" sz="1800" dirty="0">
                <a:solidFill>
                  <a:schemeClr val="tx2"/>
                </a:solidFill>
                <a:latin typeface="Century Schoolbook"/>
              </a:rPr>
              <a:t>в</a:t>
            </a:r>
            <a:r>
              <a:rPr lang="ru-RU" sz="1800" dirty="0" smtClean="0">
                <a:solidFill>
                  <a:schemeClr val="tx2"/>
                </a:solidFill>
                <a:latin typeface="Century Schoolbook"/>
              </a:rPr>
              <a:t>оспитатель</a:t>
            </a:r>
          </a:p>
          <a:p>
            <a:pPr lvl="0">
              <a:spcBef>
                <a:spcPts val="0"/>
              </a:spcBef>
            </a:pPr>
            <a:r>
              <a:rPr lang="ru-RU" sz="1800" dirty="0" err="1" smtClean="0">
                <a:solidFill>
                  <a:schemeClr val="tx2"/>
                </a:solidFill>
                <a:latin typeface="Century Schoolbook"/>
              </a:rPr>
              <a:t>Чурекова</a:t>
            </a:r>
            <a:r>
              <a:rPr lang="ru-RU" sz="1800" dirty="0" smtClean="0">
                <a:solidFill>
                  <a:schemeClr val="tx2"/>
                </a:solidFill>
                <a:latin typeface="Century Schoolbook"/>
              </a:rPr>
              <a:t> О.Н.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49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Актуальность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1988840"/>
            <a:ext cx="5832648" cy="338437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i="1" dirty="0">
                <a:solidFill>
                  <a:schemeClr val="tx2"/>
                </a:solidFill>
              </a:rPr>
              <a:t>Важнейшей составной частью образовательной среды в группах младшего возраста являются игрушки. Игрушка – неизменный спутник ребенка с первых дней его жизни. Хорошая игрушка побуждает ребенка к размышлениям, ставит перед ним различные игровые задачи, позволяет исследовать окружающий мир, формировать и реализовывать творческие способности, выражать чувства; игрушки побуждают общаться и познавать себя. Сами по себе игрушки ничего для ребенка не будут значить, если он не знает, как и во что с ними играть.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228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411760" y="188640"/>
            <a:ext cx="4104456" cy="648072"/>
          </a:xfrm>
        </p:spPr>
        <p:txBody>
          <a:bodyPr>
            <a:normAutofit fontScale="90000"/>
          </a:bodyPr>
          <a:lstStyle/>
          <a:p>
            <a:pPr lvl="0" algn="l">
              <a:spcBef>
                <a:spcPts val="0"/>
              </a:spcBef>
            </a:pPr>
            <a:r>
              <a:rPr lang="ru-RU" sz="32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403648" y="1124744"/>
            <a:ext cx="6840760" cy="4968552"/>
          </a:xfrm>
        </p:spPr>
        <p:txBody>
          <a:bodyPr>
            <a:normAutofit fontScale="40000" lnSpcReduction="20000"/>
          </a:bodyPr>
          <a:lstStyle/>
          <a:p>
            <a:pPr marL="0" indent="0">
              <a:lnSpc>
                <a:spcPct val="114000"/>
              </a:lnSpc>
              <a:spcAft>
                <a:spcPts val="900"/>
              </a:spcAft>
              <a:buNone/>
            </a:pPr>
            <a:r>
              <a:rPr lang="ru-RU" sz="51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Цель: </a:t>
            </a:r>
            <a:r>
              <a:rPr lang="ru-RU" sz="3800" dirty="0" smtClean="0">
                <a:latin typeface="Times New Roman"/>
                <a:ea typeface="Calibri"/>
                <a:cs typeface="Times New Roman"/>
              </a:rPr>
              <a:t>Активизировать </a:t>
            </a:r>
            <a:r>
              <a:rPr lang="ru-RU" sz="3800" dirty="0">
                <a:latin typeface="Times New Roman"/>
                <a:ea typeface="Calibri"/>
                <a:cs typeface="Times New Roman"/>
              </a:rPr>
              <a:t>творческие проявления  детей и родителей в совместной деятельности, используя  игрушки</a:t>
            </a:r>
            <a:r>
              <a:rPr lang="ru-RU" sz="3800" dirty="0" smtClean="0">
                <a:latin typeface="Times New Roman"/>
                <a:ea typeface="Calibri"/>
                <a:cs typeface="Times New Roman"/>
              </a:rPr>
              <a:t>. </a:t>
            </a:r>
          </a:p>
          <a:p>
            <a:pPr marL="0" lvl="0" indent="0">
              <a:lnSpc>
                <a:spcPct val="120000"/>
              </a:lnSpc>
              <a:spcAft>
                <a:spcPts val="900"/>
              </a:spcAft>
              <a:buNone/>
              <a:tabLst>
                <a:tab pos="457200" algn="l"/>
              </a:tabLst>
            </a:pPr>
            <a:r>
              <a:rPr lang="ru-RU" sz="51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Задачи:</a:t>
            </a:r>
          </a:p>
          <a:p>
            <a:pPr marL="0" lvl="0" indent="0">
              <a:lnSpc>
                <a:spcPct val="120000"/>
              </a:lnSpc>
              <a:spcAft>
                <a:spcPts val="900"/>
              </a:spcAft>
              <a:buNone/>
              <a:tabLst>
                <a:tab pos="457200" algn="l"/>
              </a:tabLst>
            </a:pPr>
            <a:r>
              <a:rPr lang="ru-RU" sz="3800" dirty="0" smtClean="0">
                <a:latin typeface="Times New Roman"/>
                <a:ea typeface="Calibri"/>
                <a:cs typeface="Times New Roman"/>
              </a:rPr>
              <a:t>1.Вызвать </a:t>
            </a:r>
            <a:r>
              <a:rPr lang="ru-RU" sz="3800" dirty="0">
                <a:latin typeface="Times New Roman"/>
                <a:ea typeface="Calibri"/>
                <a:cs typeface="Times New Roman"/>
              </a:rPr>
              <a:t>радость от совместной творческой деятельности у детей и родителей.</a:t>
            </a:r>
            <a:endParaRPr lang="ru-RU" sz="2300" dirty="0">
              <a:ea typeface="Calibri"/>
              <a:cs typeface="Times New Roman"/>
            </a:endParaRPr>
          </a:p>
          <a:p>
            <a:pPr marL="0" lvl="0" indent="0">
              <a:lnSpc>
                <a:spcPct val="120000"/>
              </a:lnSpc>
              <a:spcAft>
                <a:spcPts val="900"/>
              </a:spcAft>
              <a:buNone/>
              <a:tabLst>
                <a:tab pos="457200" algn="l"/>
              </a:tabLst>
            </a:pPr>
            <a:r>
              <a:rPr lang="ru-RU" sz="3800" dirty="0" smtClean="0">
                <a:latin typeface="Times New Roman"/>
                <a:ea typeface="Calibri"/>
                <a:cs typeface="Times New Roman"/>
              </a:rPr>
              <a:t>2.Способствовать </a:t>
            </a:r>
            <a:r>
              <a:rPr lang="ru-RU" sz="3800" dirty="0">
                <a:latin typeface="Times New Roman"/>
                <a:ea typeface="Calibri"/>
                <a:cs typeface="Times New Roman"/>
              </a:rPr>
              <a:t>формированию положительных эмоций,  умению эмоционально реагировать на окружающий мир, развивать навыки общения у детей раннего возраста.</a:t>
            </a:r>
            <a:endParaRPr lang="ru-RU" sz="2300" dirty="0">
              <a:ea typeface="Calibri"/>
              <a:cs typeface="Times New Roman"/>
            </a:endParaRPr>
          </a:p>
          <a:p>
            <a:pPr marL="0" lvl="0" indent="0">
              <a:lnSpc>
                <a:spcPct val="120000"/>
              </a:lnSpc>
              <a:spcAft>
                <a:spcPts val="900"/>
              </a:spcAft>
              <a:buNone/>
              <a:tabLst>
                <a:tab pos="457200" algn="l"/>
              </a:tabLst>
            </a:pPr>
            <a:r>
              <a:rPr lang="ru-RU" sz="3800" dirty="0" smtClean="0">
                <a:latin typeface="Times New Roman"/>
                <a:ea typeface="Calibri"/>
                <a:cs typeface="Times New Roman"/>
              </a:rPr>
              <a:t>3.Формировать  </a:t>
            </a:r>
            <a:r>
              <a:rPr lang="ru-RU" sz="3800" dirty="0">
                <a:latin typeface="Times New Roman"/>
                <a:ea typeface="Calibri"/>
                <a:cs typeface="Times New Roman"/>
              </a:rPr>
              <a:t>дружеские взаимоотношения  через общение с игрушками</a:t>
            </a:r>
            <a:endParaRPr lang="ru-RU" sz="2300" dirty="0">
              <a:ea typeface="Calibri"/>
              <a:cs typeface="Times New Roman"/>
            </a:endParaRPr>
          </a:p>
          <a:p>
            <a:pPr marL="0" lvl="0" indent="0">
              <a:lnSpc>
                <a:spcPct val="120000"/>
              </a:lnSpc>
              <a:spcAft>
                <a:spcPts val="900"/>
              </a:spcAft>
              <a:buNone/>
              <a:tabLst>
                <a:tab pos="457200" algn="l"/>
              </a:tabLst>
            </a:pPr>
            <a:r>
              <a:rPr lang="ru-RU" sz="3800" dirty="0" smtClean="0">
                <a:latin typeface="Times New Roman"/>
                <a:ea typeface="Calibri"/>
                <a:cs typeface="Times New Roman"/>
              </a:rPr>
              <a:t>4.Воспитывать </a:t>
            </a:r>
            <a:r>
              <a:rPr lang="ru-RU" sz="3800" dirty="0">
                <a:latin typeface="Times New Roman"/>
                <a:ea typeface="Calibri"/>
                <a:cs typeface="Times New Roman"/>
              </a:rPr>
              <a:t>бережное отношение к игрушкам.</a:t>
            </a:r>
            <a:endParaRPr lang="ru-RU" sz="2300" dirty="0">
              <a:ea typeface="Calibri"/>
              <a:cs typeface="Times New Roman"/>
            </a:endParaRPr>
          </a:p>
          <a:p>
            <a:pPr marL="0" lvl="0" indent="0">
              <a:lnSpc>
                <a:spcPct val="120000"/>
              </a:lnSpc>
              <a:spcAft>
                <a:spcPts val="900"/>
              </a:spcAft>
              <a:buNone/>
              <a:tabLst>
                <a:tab pos="457200" algn="l"/>
              </a:tabLst>
            </a:pPr>
            <a:r>
              <a:rPr lang="ru-RU" sz="3800" dirty="0" smtClean="0">
                <a:latin typeface="Times New Roman"/>
                <a:ea typeface="Calibri"/>
                <a:cs typeface="Times New Roman"/>
              </a:rPr>
              <a:t>5.Побуждать </a:t>
            </a:r>
            <a:r>
              <a:rPr lang="ru-RU" sz="3800" dirty="0">
                <a:latin typeface="Times New Roman"/>
                <a:ea typeface="Calibri"/>
                <a:cs typeface="Times New Roman"/>
              </a:rPr>
              <a:t>к музыкальной  деятельности (элементарному исполнительству, подпеванию несложных песен, выполнению несложных танцевальных и игровых движений под музыку),  музыкально – творческим проявлениям и совместной активности детей и родителей.</a:t>
            </a:r>
            <a:endParaRPr lang="ru-RU" sz="2300" dirty="0">
              <a:ea typeface="Calibri"/>
              <a:cs typeface="Times New Roman"/>
            </a:endParaRPr>
          </a:p>
          <a:p>
            <a:pPr marL="0" lvl="0" indent="0">
              <a:lnSpc>
                <a:spcPct val="120000"/>
              </a:lnSpc>
              <a:spcAft>
                <a:spcPts val="900"/>
              </a:spcAft>
              <a:buNone/>
              <a:tabLst>
                <a:tab pos="457200" algn="l"/>
              </a:tabLst>
            </a:pPr>
            <a:r>
              <a:rPr lang="ru-RU" sz="3800" dirty="0" smtClean="0">
                <a:latin typeface="Times New Roman"/>
                <a:ea typeface="Calibri"/>
                <a:cs typeface="Times New Roman"/>
              </a:rPr>
              <a:t>6. </a:t>
            </a:r>
            <a:r>
              <a:rPr lang="ru-RU" sz="3800" dirty="0">
                <a:latin typeface="Times New Roman"/>
                <a:ea typeface="Calibri"/>
                <a:cs typeface="Times New Roman"/>
              </a:rPr>
              <a:t>Оказывать родителям практическую помощь в организации совместной  игровой деятельности  с детьми.</a:t>
            </a:r>
            <a:endParaRPr lang="ru-RU" sz="2300" dirty="0">
              <a:ea typeface="Calibri"/>
              <a:cs typeface="Times New Roman"/>
            </a:endParaRPr>
          </a:p>
          <a:p>
            <a:pPr marL="0" indent="0">
              <a:lnSpc>
                <a:spcPct val="114000"/>
              </a:lnSpc>
              <a:spcAft>
                <a:spcPts val="900"/>
              </a:spcAft>
              <a:buNone/>
            </a:pPr>
            <a:endParaRPr lang="ru-RU" sz="2000" b="1" dirty="0" smtClean="0">
              <a:solidFill>
                <a:schemeClr val="tx2"/>
              </a:solidFill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14000"/>
              </a:lnSpc>
              <a:spcAft>
                <a:spcPts val="900"/>
              </a:spcAft>
              <a:buNone/>
            </a:pPr>
            <a:endParaRPr lang="ru-RU" sz="2000" dirty="0">
              <a:solidFill>
                <a:schemeClr val="tx2"/>
              </a:solidFill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14000"/>
              </a:lnSpc>
              <a:spcAft>
                <a:spcPts val="900"/>
              </a:spcAft>
              <a:buNone/>
            </a:pPr>
            <a:endParaRPr lang="ru-RU" sz="1600" dirty="0">
              <a:solidFill>
                <a:schemeClr val="tx2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376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1628800"/>
            <a:ext cx="7931224" cy="36004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80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n-ea"/>
                <a:cs typeface="Times New Roman" pitchFamily="18" charset="0"/>
              </a:rPr>
              <a:t>Постановка проблемы проекта</a:t>
            </a: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dirty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54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259632" y="1556792"/>
            <a:ext cx="6552728" cy="1152127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002060"/>
                </a:solidFill>
                <a:latin typeface="+mj-lt"/>
                <a:ea typeface="Calibri"/>
                <a:cs typeface="Times New Roman"/>
              </a:rPr>
              <a:t>Сюрпризный </a:t>
            </a:r>
            <a:r>
              <a:rPr lang="ru-RU" sz="2400" dirty="0">
                <a:solidFill>
                  <a:srgbClr val="002060"/>
                </a:solidFill>
                <a:latin typeface="+mj-lt"/>
                <a:ea typeface="Calibri"/>
                <a:cs typeface="Times New Roman"/>
              </a:rPr>
              <a:t>момент </a:t>
            </a:r>
            <a:r>
              <a:rPr lang="ru-RU" sz="2400" dirty="0" smtClean="0">
                <a:solidFill>
                  <a:srgbClr val="002060"/>
                </a:solidFill>
                <a:latin typeface="+mj-lt"/>
                <a:ea typeface="Calibri"/>
              </a:rPr>
              <a:t>«Игрушки </a:t>
            </a:r>
            <a:r>
              <a:rPr lang="ru-RU" sz="2400" dirty="0">
                <a:solidFill>
                  <a:srgbClr val="002060"/>
                </a:solidFill>
                <a:latin typeface="+mj-lt"/>
                <a:ea typeface="Calibri"/>
              </a:rPr>
              <a:t>в коробке»</a:t>
            </a:r>
            <a:endParaRPr lang="ru-RU" sz="2400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7"/>
          <a:stretch/>
        </p:blipFill>
        <p:spPr bwMode="auto">
          <a:xfrm>
            <a:off x="2123728" y="2204864"/>
            <a:ext cx="4680520" cy="3203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439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47248" cy="94096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Реализация проекта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556792"/>
            <a:ext cx="4258816" cy="4824536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Совместная деятельность педагога с детьми</a:t>
            </a:r>
            <a:endParaRPr lang="ru-RU" b="1" dirty="0" smtClean="0">
              <a:solidFill>
                <a:srgbClr val="C00000"/>
              </a:solidFill>
            </a:endParaRPr>
          </a:p>
          <a:p>
            <a:endParaRPr lang="ru-RU" b="1" dirty="0"/>
          </a:p>
          <a:p>
            <a:r>
              <a:rPr lang="ru-RU" b="1" dirty="0" smtClean="0"/>
              <a:t>1</a:t>
            </a:r>
            <a:r>
              <a:rPr lang="ru-RU" b="1" dirty="0"/>
              <a:t>. Цикл бесед «Зачем нужны игрушки?», «Такие разные игрушки», «Моя любимая игрушка», «Берегите игрушки»</a:t>
            </a:r>
          </a:p>
          <a:p>
            <a:r>
              <a:rPr lang="ru-RU" b="1" dirty="0"/>
              <a:t>2. Чтение стихов  про игрушки.</a:t>
            </a:r>
          </a:p>
          <a:p>
            <a:r>
              <a:rPr lang="ru-RU" b="1" dirty="0"/>
              <a:t>3. Д/и «Найди бантик кукле»  (цвет); «Чудесный мешочек»; «Кукла шагает и бегает»</a:t>
            </a:r>
          </a:p>
          <a:p>
            <a:r>
              <a:rPr lang="ru-RU" b="1" dirty="0"/>
              <a:t>4. Игровые ситуации «Уложи куклу спать», «Кукла заболела», Покатай зайку на машине»</a:t>
            </a:r>
          </a:p>
          <a:p>
            <a:r>
              <a:rPr lang="ru-RU" b="1" dirty="0"/>
              <a:t>5. Лепка «Мяч для куклы»</a:t>
            </a:r>
          </a:p>
          <a:p>
            <a:r>
              <a:rPr lang="ru-RU" b="1" dirty="0"/>
              <a:t>6. Рисование «Подарки для игрушек».</a:t>
            </a:r>
          </a:p>
          <a:p>
            <a:r>
              <a:rPr lang="ru-RU" b="1" dirty="0"/>
              <a:t>7. Слушание песен в записи про игрушки.</a:t>
            </a:r>
          </a:p>
          <a:p>
            <a:r>
              <a:rPr lang="ru-RU" b="1" dirty="0"/>
              <a:t>8.Пение (подпевание) песенок, </a:t>
            </a:r>
            <a:r>
              <a:rPr lang="ru-RU" b="1" dirty="0" err="1"/>
              <a:t>попевок</a:t>
            </a:r>
            <a:r>
              <a:rPr lang="ru-RU" b="1" dirty="0"/>
              <a:t> про игрушки.</a:t>
            </a:r>
          </a:p>
          <a:p>
            <a:r>
              <a:rPr lang="ru-RU" b="1" dirty="0"/>
              <a:t>9. Музыкальные подвижные игры с использованием игрушек.</a:t>
            </a:r>
          </a:p>
          <a:p>
            <a:r>
              <a:rPr lang="ru-RU" b="1" dirty="0"/>
              <a:t>10. Музыкально-ритмические движения, пляски с игрушками.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668216" cy="4525963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Самостоятельная </a:t>
            </a:r>
            <a:r>
              <a:rPr lang="ru-RU" b="1" dirty="0">
                <a:solidFill>
                  <a:srgbClr val="C00000"/>
                </a:solidFill>
              </a:rPr>
              <a:t>деятельность </a:t>
            </a:r>
            <a:r>
              <a:rPr lang="ru-RU" b="1" dirty="0" smtClean="0">
                <a:solidFill>
                  <a:srgbClr val="C00000"/>
                </a:solidFill>
              </a:rPr>
              <a:t>детей</a:t>
            </a:r>
          </a:p>
          <a:p>
            <a:pPr marL="0" indent="0">
              <a:buNone/>
            </a:pPr>
            <a:endParaRPr lang="ru-RU" b="1" dirty="0">
              <a:solidFill>
                <a:srgbClr val="C00000"/>
              </a:solidFill>
            </a:endParaRPr>
          </a:p>
          <a:p>
            <a:r>
              <a:rPr lang="ru-RU" b="1" dirty="0" smtClean="0"/>
              <a:t>1</a:t>
            </a:r>
            <a:r>
              <a:rPr lang="ru-RU" b="1" dirty="0"/>
              <a:t>.«Раскрась картинку с изображением игрушки»</a:t>
            </a:r>
          </a:p>
          <a:p>
            <a:r>
              <a:rPr lang="ru-RU" b="1" dirty="0"/>
              <a:t>2. Д/и «Подбери колёса для машины», «Подбери косынку для матрёшки», «Сложи пирамидку»</a:t>
            </a:r>
          </a:p>
          <a:p>
            <a:r>
              <a:rPr lang="ru-RU" b="1" dirty="0"/>
              <a:t>3. Рассматривание книги </a:t>
            </a:r>
            <a:r>
              <a:rPr lang="ru-RU" b="1" dirty="0" err="1"/>
              <a:t>А.Барто</a:t>
            </a:r>
            <a:r>
              <a:rPr lang="ru-RU" b="1" dirty="0"/>
              <a:t> «Игрушки»</a:t>
            </a:r>
          </a:p>
          <a:p>
            <a:r>
              <a:rPr lang="ru-RU" b="1" dirty="0"/>
              <a:t>4. «Потанцуй с игрушкой»</a:t>
            </a:r>
          </a:p>
          <a:p>
            <a:r>
              <a:rPr lang="ru-RU" b="1" dirty="0"/>
              <a:t>5. Спой для игрушки песенку (колыбельную, плясовую)</a:t>
            </a:r>
          </a:p>
          <a:p>
            <a:r>
              <a:rPr lang="ru-RU" b="1" dirty="0"/>
              <a:t>6. Концерт для игрушек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543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2"/>
          <a:stretch/>
        </p:blipFill>
        <p:spPr bwMode="auto">
          <a:xfrm>
            <a:off x="827584" y="2636912"/>
            <a:ext cx="3600400" cy="2381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8"/>
          <a:stretch/>
        </p:blipFill>
        <p:spPr bwMode="auto">
          <a:xfrm>
            <a:off x="4644008" y="2602465"/>
            <a:ext cx="3336798" cy="2415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04562" y="1556792"/>
            <a:ext cx="5934876" cy="288032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C00000"/>
                </a:solidFill>
              </a:rPr>
              <a:t>Реализация </a:t>
            </a:r>
            <a:r>
              <a:rPr lang="ru-RU" sz="3600" dirty="0" smtClean="0">
                <a:solidFill>
                  <a:srgbClr val="C00000"/>
                </a:solidFill>
              </a:rPr>
              <a:t>проекта</a:t>
            </a:r>
            <a:br>
              <a:rPr lang="ru-RU" sz="3600" dirty="0" smtClean="0">
                <a:solidFill>
                  <a:srgbClr val="C00000"/>
                </a:solidFill>
              </a:rPr>
            </a:b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1043608" y="1915100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Помощь в организации мини-выставки игрушек, фотоколлажа</a:t>
            </a:r>
          </a:p>
        </p:txBody>
      </p:sp>
    </p:spTree>
    <p:extLst>
      <p:ext uri="{BB962C8B-B14F-4D97-AF65-F5344CB8AC3E}">
        <p14:creationId xmlns:p14="http://schemas.microsoft.com/office/powerpoint/2010/main" val="134381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878" y="4002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Презентация </a:t>
            </a:r>
            <a:r>
              <a:rPr lang="ru-RU" dirty="0">
                <a:solidFill>
                  <a:srgbClr val="C00000"/>
                </a:solidFill>
              </a:rPr>
              <a:t>проекта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93" t="27398" r="27759" b="10289"/>
          <a:stretch/>
        </p:blipFill>
        <p:spPr bwMode="auto">
          <a:xfrm>
            <a:off x="4664931" y="2028596"/>
            <a:ext cx="3024555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1" r="8859"/>
          <a:stretch/>
        </p:blipFill>
        <p:spPr bwMode="auto">
          <a:xfrm>
            <a:off x="892714" y="4365104"/>
            <a:ext cx="2753862" cy="1922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714" y="1581227"/>
            <a:ext cx="2736304" cy="2052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94721" y="909517"/>
            <a:ext cx="28038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Развлечение</a:t>
            </a:r>
          </a:p>
          <a:p>
            <a:r>
              <a:rPr lang="ru-RU" i="1" dirty="0" smtClean="0">
                <a:solidFill>
                  <a:srgbClr val="C00000"/>
                </a:solidFill>
              </a:rPr>
              <a:t> </a:t>
            </a:r>
            <a:r>
              <a:rPr lang="ru-RU" i="1" dirty="0">
                <a:solidFill>
                  <a:srgbClr val="C00000"/>
                </a:solidFill>
              </a:rPr>
              <a:t>«Наши друзья – игрушки»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71001" y="3645024"/>
            <a:ext cx="30512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>
                <a:solidFill>
                  <a:srgbClr val="C00000"/>
                </a:solidFill>
              </a:rPr>
              <a:t>Показ кукольного </a:t>
            </a:r>
            <a:r>
              <a:rPr lang="ru-RU" i="1" dirty="0" smtClean="0">
                <a:solidFill>
                  <a:srgbClr val="C00000"/>
                </a:solidFill>
              </a:rPr>
              <a:t>спектакля</a:t>
            </a:r>
          </a:p>
          <a:p>
            <a:r>
              <a:rPr lang="ru-RU" i="1" dirty="0" smtClean="0">
                <a:solidFill>
                  <a:srgbClr val="C00000"/>
                </a:solidFill>
              </a:rPr>
              <a:t> </a:t>
            </a:r>
            <a:r>
              <a:rPr lang="ru-RU" i="1" dirty="0">
                <a:solidFill>
                  <a:srgbClr val="C00000"/>
                </a:solidFill>
              </a:rPr>
              <a:t>«Машенькины гости</a:t>
            </a:r>
            <a:r>
              <a:rPr lang="ru-RU" i="1" dirty="0" smtClean="0">
                <a:solidFill>
                  <a:srgbClr val="C00000"/>
                </a:solidFill>
              </a:rPr>
              <a:t>»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1960" y="1314690"/>
            <a:ext cx="43667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  <a:r>
              <a:rPr lang="ru-RU" i="1" dirty="0">
                <a:solidFill>
                  <a:srgbClr val="C00000"/>
                </a:solidFill>
              </a:rPr>
              <a:t>Совместное </a:t>
            </a:r>
            <a:r>
              <a:rPr lang="ru-RU" i="1" dirty="0" smtClean="0">
                <a:solidFill>
                  <a:srgbClr val="C00000"/>
                </a:solidFill>
              </a:rPr>
              <a:t>развлечение</a:t>
            </a:r>
          </a:p>
          <a:p>
            <a:r>
              <a:rPr lang="ru-RU" i="1" dirty="0" smtClean="0">
                <a:solidFill>
                  <a:srgbClr val="C00000"/>
                </a:solidFill>
              </a:rPr>
              <a:t> </a:t>
            </a:r>
            <a:r>
              <a:rPr lang="ru-RU" i="1" dirty="0">
                <a:solidFill>
                  <a:srgbClr val="C00000"/>
                </a:solidFill>
              </a:rPr>
              <a:t>«Поездка на машине в магазин игрушек</a:t>
            </a:r>
            <a:r>
              <a:rPr lang="ru-RU" i="1" dirty="0" smtClean="0">
                <a:solidFill>
                  <a:srgbClr val="C00000"/>
                </a:solidFill>
              </a:rPr>
              <a:t>»</a:t>
            </a:r>
            <a:endParaRPr lang="ru-RU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19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340768"/>
            <a:ext cx="7859216" cy="2160240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>Муниципальное бюджетное  дошкольное                                              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2000" dirty="0"/>
              <a:t>образовательное учреждение                            </a:t>
            </a:r>
            <a:br>
              <a:rPr lang="ru-RU" sz="2000" dirty="0"/>
            </a:br>
            <a:r>
              <a:rPr lang="ru-RU" sz="2000" dirty="0"/>
              <a:t>       «Детский сад № 16»                                    </a:t>
            </a:r>
            <a:br>
              <a:rPr lang="ru-RU" sz="2000" dirty="0"/>
            </a:br>
            <a:r>
              <a:rPr lang="ru-RU" sz="2000" dirty="0"/>
              <a:t>606407, Нижегородская область,                      </a:t>
            </a:r>
            <a:br>
              <a:rPr lang="ru-RU" sz="2000" dirty="0"/>
            </a:br>
            <a:r>
              <a:rPr lang="ru-RU" sz="2000" dirty="0"/>
              <a:t> г. Балахна, </a:t>
            </a:r>
            <a:r>
              <a:rPr lang="ru-RU" sz="2000" dirty="0" err="1"/>
              <a:t>ул.Фрунзе</a:t>
            </a:r>
            <a:r>
              <a:rPr lang="ru-RU" sz="2000" dirty="0"/>
              <a:t>, 1 «в»</a:t>
            </a:r>
            <a:br>
              <a:rPr lang="ru-RU" sz="2000" dirty="0"/>
            </a:br>
            <a:r>
              <a:rPr lang="ru-RU" sz="2000" dirty="0"/>
              <a:t>  тел/факс 8- (831-44)-4-16-34</a:t>
            </a:r>
            <a:br>
              <a:rPr lang="ru-RU" sz="2000" dirty="0"/>
            </a:br>
            <a:r>
              <a:rPr lang="ru-RU" sz="2000" dirty="0"/>
              <a:t>тел.:   8 –( 831 -44 ) 9-17-62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51"/>
          <a:stretch/>
        </p:blipFill>
        <p:spPr bwMode="auto">
          <a:xfrm>
            <a:off x="2411760" y="3141131"/>
            <a:ext cx="4371184" cy="26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452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457</Words>
  <Application>Microsoft Office PowerPoint</Application>
  <PresentationFormat>Экран (4:3)</PresentationFormat>
  <Paragraphs>54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 Муниципальное бюджетное  дошкольное                                               образовательное учреждение                                    «Детский сад № 16»                                      ДЕТСКО – ВЗРОСЛЫЙ ПРОЕКТ  познавательно – творческого направления </vt:lpstr>
      <vt:lpstr>Актуальность</vt:lpstr>
      <vt:lpstr> </vt:lpstr>
      <vt:lpstr>Постановка проблемы проекта </vt:lpstr>
      <vt:lpstr>Реализация проекта</vt:lpstr>
      <vt:lpstr>Реализация проекта </vt:lpstr>
      <vt:lpstr>Презентация проекта</vt:lpstr>
      <vt:lpstr>Муниципальное бюджетное  дошкольное                                               образовательное учреждение                                    «Детский сад № 16»                                     606407, Нижегородская область,                        г. Балахна, ул.Фрунзе, 1 «в»   тел/факс 8- (831-44)-4-16-34 тел.:   8 –( 831 -44 ) 9-17-62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ДЕТСКО – ВЗРОСЛЫЙ ПРОЕКТ  познавательно – творческого направления </dc:title>
  <dc:creator>Андрей</dc:creator>
  <cp:lastModifiedBy>Андрей</cp:lastModifiedBy>
  <cp:revision>13</cp:revision>
  <dcterms:created xsi:type="dcterms:W3CDTF">2022-06-01T18:53:03Z</dcterms:created>
  <dcterms:modified xsi:type="dcterms:W3CDTF">2022-06-27T09:17:50Z</dcterms:modified>
</cp:coreProperties>
</file>