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0"/>
  </p:notesMasterIdLst>
  <p:sldIdLst>
    <p:sldId id="265" r:id="rId2"/>
    <p:sldId id="266" r:id="rId3"/>
    <p:sldId id="267" r:id="rId4"/>
    <p:sldId id="268" r:id="rId5"/>
    <p:sldId id="259" r:id="rId6"/>
    <p:sldId id="270" r:id="rId7"/>
    <p:sldId id="271" r:id="rId8"/>
    <p:sldId id="272" r:id="rId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4" autoAdjust="0"/>
    <p:restoredTop sz="94275" autoAdjust="0"/>
  </p:normalViewPr>
  <p:slideViewPr>
    <p:cSldViewPr>
      <p:cViewPr>
        <p:scale>
          <a:sx n="70" d="100"/>
          <a:sy n="70" d="100"/>
        </p:scale>
        <p:origin x="-1374" y="-354"/>
      </p:cViewPr>
      <p:guideLst>
        <p:guide orient="horz" pos="2160"/>
        <p:guide pos="2880"/>
      </p:guideLst>
    </p:cSldViewPr>
  </p:slideViewPr>
  <p:notesTextViewPr>
    <p:cViewPr>
      <p:scale>
        <a:sx n="1" d="1"/>
        <a:sy n="1" d="1"/>
      </p:scale>
      <p:origin x="0" y="0"/>
    </p:cViewPr>
  </p:notesTextViewPr>
  <p:notesViewPr>
    <p:cSldViewPr>
      <p:cViewPr varScale="1">
        <p:scale>
          <a:sx n="56" d="100"/>
          <a:sy n="56" d="100"/>
        </p:scale>
        <p:origin x="-2838" y="-84"/>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E17EA2-BFAB-43A3-AD08-C5C1B532E578}" type="datetimeFigureOut">
              <a:rPr lang="ru-RU" smtClean="0"/>
              <a:t>31.08.2024</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1D5E871-40E6-4843-AC5C-9BA29FABC49C}" type="slidenum">
              <a:rPr lang="ru-RU" smtClean="0"/>
              <a:t>‹#›</a:t>
            </a:fld>
            <a:endParaRPr lang="ru-RU"/>
          </a:p>
        </p:txBody>
      </p:sp>
    </p:spTree>
    <p:extLst>
      <p:ext uri="{BB962C8B-B14F-4D97-AF65-F5344CB8AC3E}">
        <p14:creationId xmlns:p14="http://schemas.microsoft.com/office/powerpoint/2010/main" val="2608957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51D5E871-40E6-4843-AC5C-9BA29FABC49C}" type="slidenum">
              <a:rPr lang="ru-RU" smtClean="0"/>
              <a:t>6</a:t>
            </a:fld>
            <a:endParaRPr lang="ru-RU"/>
          </a:p>
        </p:txBody>
      </p:sp>
    </p:spTree>
    <p:extLst>
      <p:ext uri="{BB962C8B-B14F-4D97-AF65-F5344CB8AC3E}">
        <p14:creationId xmlns:p14="http://schemas.microsoft.com/office/powerpoint/2010/main" val="30463080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ru-RU" smtClean="0"/>
              <a:t>Образец заголовка</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A92962A1-019A-414B-B69B-FA590DE3F748}" type="datetimeFigureOut">
              <a:rPr lang="ru-RU" smtClean="0"/>
              <a:t>31.08.2024</a:t>
            </a:fld>
            <a:endParaRPr lang="ru-RU"/>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ru-RU"/>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931185C4-82B2-436E-A922-EFF63099DD67}" type="slidenum">
              <a:rPr lang="ru-RU" smtClean="0"/>
              <a:t>‹#›</a:t>
            </a:fld>
            <a:endParaRPr lang="ru-RU"/>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92962A1-019A-414B-B69B-FA590DE3F748}" type="datetimeFigureOut">
              <a:rPr lang="ru-RU" smtClean="0"/>
              <a:t>31.08.2024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ru-RU" smtClean="0"/>
              <a:t>Образец заголовка</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A92962A1-019A-414B-B69B-FA590DE3F748}" type="datetimeFigureOut">
              <a:rPr lang="ru-RU" smtClean="0"/>
              <a:t>31.08.2024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A92962A1-019A-414B-B69B-FA590DE3F748}" type="datetimeFigureOut">
              <a:rPr lang="ru-RU" smtClean="0"/>
              <a:t>31.08.2024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A92962A1-019A-414B-B69B-FA590DE3F748}" type="datetimeFigureOut">
              <a:rPr lang="ru-RU" smtClean="0"/>
              <a:t>31.08.2024</a:t>
            </a:fld>
            <a:endParaRPr lang="ru-RU"/>
          </a:p>
        </p:txBody>
      </p:sp>
      <p:sp>
        <p:nvSpPr>
          <p:cNvPr id="5" name="Footer Placeholder 4"/>
          <p:cNvSpPr>
            <a:spLocks noGrp="1"/>
          </p:cNvSpPr>
          <p:nvPr>
            <p:ph type="ftr" sz="quarter" idx="11"/>
          </p:nvPr>
        </p:nvSpPr>
        <p:spPr/>
        <p:txBody>
          <a:bodyPr/>
          <a:lstStyle/>
          <a:p>
            <a:endParaRPr lang="ru-RU"/>
          </a:p>
        </p:txBody>
      </p:sp>
      <p:sp>
        <p:nvSpPr>
          <p:cNvPr id="6" name="Slide Number Placeholder 5"/>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A92962A1-019A-414B-B69B-FA590DE3F748}" type="datetimeFigureOut">
              <a:rPr lang="ru-RU" smtClean="0"/>
              <a:t>31.08.2024</a:t>
            </a:fld>
            <a:endParaRPr lang="ru-RU"/>
          </a:p>
        </p:txBody>
      </p:sp>
      <p:sp>
        <p:nvSpPr>
          <p:cNvPr id="6" name="Footer Placeholder 5"/>
          <p:cNvSpPr>
            <a:spLocks noGrp="1"/>
          </p:cNvSpPr>
          <p:nvPr>
            <p:ph type="ftr" sz="quarter" idx="11"/>
          </p:nvPr>
        </p:nvSpPr>
        <p:spPr/>
        <p:txBody>
          <a:bodyPr/>
          <a:lstStyle/>
          <a:p>
            <a:endParaRPr lang="ru-RU"/>
          </a:p>
        </p:txBody>
      </p:sp>
      <p:sp>
        <p:nvSpPr>
          <p:cNvPr id="7" name="Slide Number Placeholder 6"/>
          <p:cNvSpPr>
            <a:spLocks noGrp="1"/>
          </p:cNvSpPr>
          <p:nvPr>
            <p:ph type="sldNum" sz="quarter" idx="12"/>
          </p:nvPr>
        </p:nvSpPr>
        <p:spPr/>
        <p:txBody>
          <a:bodyPr/>
          <a:lstStyle/>
          <a:p>
            <a:fld id="{931185C4-82B2-436E-A922-EFF63099DD67}" type="slidenum">
              <a:rPr lang="ru-RU" smtClean="0"/>
              <a:t>‹#›</a:t>
            </a:fld>
            <a:endParaRPr lang="ru-RU"/>
          </a:p>
        </p:txBody>
      </p:sp>
      <p:sp>
        <p:nvSpPr>
          <p:cNvPr id="9" name="Content Placeholder 8"/>
          <p:cNvSpPr>
            <a:spLocks noGrp="1"/>
          </p:cNvSpPr>
          <p:nvPr>
            <p:ph sz="quarter" idx="13"/>
          </p:nvPr>
        </p:nvSpPr>
        <p:spPr>
          <a:xfrm>
            <a:off x="1042416" y="2313432"/>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A92962A1-019A-414B-B69B-FA590DE3F748}" type="datetimeFigureOut">
              <a:rPr lang="ru-RU" smtClean="0"/>
              <a:t>31.08.2024</a:t>
            </a:fld>
            <a:endParaRPr lang="ru-RU"/>
          </a:p>
        </p:txBody>
      </p:sp>
      <p:sp>
        <p:nvSpPr>
          <p:cNvPr id="8" name="Footer Placeholder 7"/>
          <p:cNvSpPr>
            <a:spLocks noGrp="1"/>
          </p:cNvSpPr>
          <p:nvPr>
            <p:ph type="ftr" sz="quarter" idx="11"/>
          </p:nvPr>
        </p:nvSpPr>
        <p:spPr/>
        <p:txBody>
          <a:bodyPr/>
          <a:lstStyle/>
          <a:p>
            <a:endParaRPr lang="ru-RU"/>
          </a:p>
        </p:txBody>
      </p:sp>
      <p:sp>
        <p:nvSpPr>
          <p:cNvPr id="9" name="Slide Number Placeholder 8"/>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A92962A1-019A-414B-B69B-FA590DE3F748}" type="datetimeFigureOut">
              <a:rPr lang="ru-RU" smtClean="0"/>
              <a:t>31.08.2024</a:t>
            </a:fld>
            <a:endParaRPr lang="ru-RU"/>
          </a:p>
        </p:txBody>
      </p:sp>
      <p:sp>
        <p:nvSpPr>
          <p:cNvPr id="4" name="Footer Placeholder 3"/>
          <p:cNvSpPr>
            <a:spLocks noGrp="1"/>
          </p:cNvSpPr>
          <p:nvPr>
            <p:ph type="ftr" sz="quarter" idx="11"/>
          </p:nvPr>
        </p:nvSpPr>
        <p:spPr/>
        <p:txBody>
          <a:bodyPr/>
          <a:lstStyle/>
          <a:p>
            <a:endParaRPr lang="ru-RU"/>
          </a:p>
        </p:txBody>
      </p:sp>
      <p:sp>
        <p:nvSpPr>
          <p:cNvPr id="5" name="Slide Number Placeholder 4"/>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92962A1-019A-414B-B69B-FA590DE3F748}" type="datetimeFigureOut">
              <a:rPr lang="ru-RU" smtClean="0"/>
              <a:t>31.08.2024</a:t>
            </a:fld>
            <a:endParaRPr lang="ru-RU"/>
          </a:p>
        </p:txBody>
      </p:sp>
      <p:sp>
        <p:nvSpPr>
          <p:cNvPr id="3" name="Footer Placeholder 2"/>
          <p:cNvSpPr>
            <a:spLocks noGrp="1"/>
          </p:cNvSpPr>
          <p:nvPr>
            <p:ph type="ftr" sz="quarter" idx="11"/>
          </p:nvPr>
        </p:nvSpPr>
        <p:spPr/>
        <p:txBody>
          <a:bodyPr/>
          <a:lstStyle/>
          <a:p>
            <a:endParaRPr lang="ru-RU"/>
          </a:p>
        </p:txBody>
      </p:sp>
      <p:sp>
        <p:nvSpPr>
          <p:cNvPr id="4" name="Slide Number Placeholder 3"/>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A92962A1-019A-414B-B69B-FA590DE3F748}" type="datetimeFigureOut">
              <a:rPr lang="ru-RU" smtClean="0"/>
              <a:t>31.08.2024</a:t>
            </a:fld>
            <a:endParaRPr lang="ru-RU"/>
          </a:p>
        </p:txBody>
      </p:sp>
      <p:sp>
        <p:nvSpPr>
          <p:cNvPr id="7" name="Slide Number Placeholder 6"/>
          <p:cNvSpPr>
            <a:spLocks noGrp="1"/>
          </p:cNvSpPr>
          <p:nvPr>
            <p:ph type="sldNum" sz="quarter" idx="12"/>
          </p:nvPr>
        </p:nvSpPr>
        <p:spPr/>
        <p:txBody>
          <a:bodyPr/>
          <a:lstStyle/>
          <a:p>
            <a:fld id="{931185C4-82B2-436E-A922-EFF63099DD67}" type="slidenum">
              <a:rPr lang="ru-RU" smtClean="0"/>
              <a:t>‹#›</a:t>
            </a:fld>
            <a:endParaRPr lang="ru-RU"/>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ru-RU" smtClean="0"/>
              <a:t>Образец заголовка</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ru-RU" smtClean="0"/>
              <a:t>Образец заголовка</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A92962A1-019A-414B-B69B-FA590DE3F748}" type="datetimeFigureOut">
              <a:rPr lang="ru-RU" smtClean="0"/>
              <a:t>31.08.2024</a:t>
            </a:fld>
            <a:endParaRPr lang="ru-RU"/>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ru-RU"/>
          </a:p>
        </p:txBody>
      </p:sp>
      <p:sp>
        <p:nvSpPr>
          <p:cNvPr id="7" name="Slide Number Placeholder 6"/>
          <p:cNvSpPr>
            <a:spLocks noGrp="1"/>
          </p:cNvSpPr>
          <p:nvPr>
            <p:ph type="sldNum" sz="quarter" idx="12"/>
          </p:nvPr>
        </p:nvSpPr>
        <p:spPr/>
        <p:txBody>
          <a:bodyPr/>
          <a:lstStyle/>
          <a:p>
            <a:fld id="{931185C4-82B2-436E-A922-EFF63099DD67}" type="slidenum">
              <a:rPr lang="ru-RU" smtClean="0"/>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A92962A1-019A-414B-B69B-FA590DE3F748}" type="datetimeFigureOut">
              <a:rPr lang="ru-RU" smtClean="0"/>
              <a:t>31.08.2024</a:t>
            </a:fld>
            <a:endParaRPr lang="ru-RU"/>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ru-RU"/>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931185C4-82B2-436E-A922-EFF63099DD67}" type="slidenum">
              <a:rPr lang="ru-RU" smtClean="0"/>
              <a:t>‹#›</a:t>
            </a:fld>
            <a:endParaRPr lang="ru-RU"/>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7.xml"/><Relationship Id="rId5" Type="http://schemas.openxmlformats.org/officeDocument/2006/relationships/image" Target="../media/image9.jpeg"/><Relationship Id="rId4" Type="http://schemas.openxmlformats.org/officeDocument/2006/relationships/image" Target="../media/image8.jpe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683568" y="1196752"/>
            <a:ext cx="3600400" cy="1015663"/>
          </a:xfrm>
          <a:prstGeom prst="rect">
            <a:avLst/>
          </a:prstGeom>
          <a:noFill/>
        </p:spPr>
        <p:txBody>
          <a:bodyPr wrap="square" rtlCol="0">
            <a:spAutoFit/>
          </a:bodyPr>
          <a:lstStyle/>
          <a:p>
            <a:r>
              <a:rPr lang="ru-RU" sz="2000" b="1" dirty="0">
                <a:latin typeface="Times New Roman" panose="02020603050405020304" pitchFamily="18" charset="0"/>
                <a:cs typeface="Times New Roman" panose="02020603050405020304" pitchFamily="18" charset="0"/>
              </a:rPr>
              <a:t>IV Всероссийский конкурс </a:t>
            </a:r>
            <a:r>
              <a:rPr lang="ru-RU" sz="2000" b="1" dirty="0" smtClean="0">
                <a:latin typeface="Times New Roman" panose="02020603050405020304" pitchFamily="18" charset="0"/>
                <a:cs typeface="Times New Roman" panose="02020603050405020304" pitchFamily="18" charset="0"/>
              </a:rPr>
              <a:t>«</a:t>
            </a:r>
            <a:r>
              <a:rPr lang="ru-RU" sz="2000" b="1" dirty="0">
                <a:latin typeface="Times New Roman" panose="02020603050405020304" pitchFamily="18" charset="0"/>
                <a:cs typeface="Times New Roman" panose="02020603050405020304" pitchFamily="18" charset="0"/>
              </a:rPr>
              <a:t>ЭКОЛОГИЯ - ДЕЛО КАЖДОГО».</a:t>
            </a:r>
          </a:p>
        </p:txBody>
      </p:sp>
      <p:sp>
        <p:nvSpPr>
          <p:cNvPr id="8" name="TextBox 7"/>
          <p:cNvSpPr txBox="1"/>
          <p:nvPr/>
        </p:nvSpPr>
        <p:spPr>
          <a:xfrm>
            <a:off x="4499992" y="1052736"/>
            <a:ext cx="4032448" cy="5016758"/>
          </a:xfrm>
          <a:prstGeom prst="rect">
            <a:avLst/>
          </a:prstGeom>
          <a:noFill/>
        </p:spPr>
        <p:txBody>
          <a:bodyPr wrap="square" rtlCol="0">
            <a:spAutoFit/>
          </a:bodyPr>
          <a:lstStyle/>
          <a:p>
            <a:r>
              <a:rPr lang="ru-RU" sz="2000" b="1" dirty="0" smtClean="0">
                <a:solidFill>
                  <a:srgbClr val="00B050"/>
                </a:solidFill>
                <a:latin typeface="Times New Roman" panose="02020603050405020304" pitchFamily="18" charset="0"/>
                <a:cs typeface="Times New Roman" panose="02020603050405020304" pitchFamily="18" charset="0"/>
              </a:rPr>
              <a:t>Тема: «Здоровая еда» </a:t>
            </a:r>
          </a:p>
          <a:p>
            <a:r>
              <a:rPr lang="ru-RU" sz="2000" b="1" dirty="0">
                <a:solidFill>
                  <a:srgbClr val="00B050"/>
                </a:solidFill>
                <a:latin typeface="Times New Roman" panose="02020603050405020304" pitchFamily="18" charset="0"/>
                <a:cs typeface="Times New Roman" panose="02020603050405020304" pitchFamily="18" charset="0"/>
              </a:rPr>
              <a:t>Идея: </a:t>
            </a:r>
            <a:r>
              <a:rPr lang="ru-RU" sz="2000" b="1" dirty="0" smtClean="0">
                <a:solidFill>
                  <a:srgbClr val="00B050"/>
                </a:solidFill>
                <a:latin typeface="Times New Roman" panose="02020603050405020304" pitchFamily="18" charset="0"/>
                <a:cs typeface="Times New Roman" panose="02020603050405020304" pitchFamily="18" charset="0"/>
              </a:rPr>
              <a:t>Исследование </a:t>
            </a:r>
            <a:r>
              <a:rPr lang="ru-RU" sz="2000" b="1" dirty="0">
                <a:solidFill>
                  <a:srgbClr val="00B050"/>
                </a:solidFill>
                <a:latin typeface="Times New Roman" panose="02020603050405020304" pitchFamily="18" charset="0"/>
                <a:cs typeface="Times New Roman" panose="02020603050405020304" pitchFamily="18" charset="0"/>
              </a:rPr>
              <a:t>почвы и способы повышения </a:t>
            </a:r>
            <a:r>
              <a:rPr lang="ru-RU" sz="2000" b="1" dirty="0" smtClean="0">
                <a:solidFill>
                  <a:srgbClr val="00B050"/>
                </a:solidFill>
                <a:latin typeface="Times New Roman" panose="02020603050405020304" pitchFamily="18" charset="0"/>
                <a:cs typeface="Times New Roman" panose="02020603050405020304" pitchFamily="18" charset="0"/>
              </a:rPr>
              <a:t>плодородия</a:t>
            </a:r>
          </a:p>
          <a:p>
            <a:endParaRPr lang="ru-RU" sz="2000" b="1" dirty="0" smtClean="0">
              <a:latin typeface="Times New Roman" panose="02020603050405020304" pitchFamily="18" charset="0"/>
              <a:cs typeface="Times New Roman" panose="02020603050405020304" pitchFamily="18" charset="0"/>
            </a:endParaRPr>
          </a:p>
          <a:p>
            <a:r>
              <a:rPr lang="ru-RU" sz="2000" b="1" dirty="0" smtClean="0">
                <a:latin typeface="Times New Roman" panose="02020603050405020304" pitchFamily="18" charset="0"/>
                <a:cs typeface="Times New Roman" panose="02020603050405020304" pitchFamily="18" charset="0"/>
              </a:rPr>
              <a:t>Цель</a:t>
            </a:r>
            <a:r>
              <a:rPr lang="ru-RU" sz="2000" b="1" dirty="0">
                <a:latin typeface="Times New Roman" panose="02020603050405020304" pitchFamily="18" charset="0"/>
                <a:cs typeface="Times New Roman" panose="02020603050405020304" pitchFamily="18" charset="0"/>
              </a:rPr>
              <a:t>: Получение экологически чистого продукта в домашних условиях с органическими соединениями и минералами</a:t>
            </a:r>
            <a:r>
              <a:rPr lang="ru-RU" sz="2000" b="1" dirty="0" smtClean="0">
                <a:latin typeface="Times New Roman" panose="02020603050405020304" pitchFamily="18" charset="0"/>
                <a:cs typeface="Times New Roman" panose="02020603050405020304" pitchFamily="18" charset="0"/>
              </a:rPr>
              <a:t>.</a:t>
            </a:r>
          </a:p>
          <a:p>
            <a:endParaRPr lang="ru-RU" sz="2000" b="1" dirty="0">
              <a:latin typeface="Times New Roman" panose="02020603050405020304" pitchFamily="18" charset="0"/>
              <a:cs typeface="Times New Roman" panose="02020603050405020304" pitchFamily="18" charset="0"/>
            </a:endParaRPr>
          </a:p>
          <a:p>
            <a:r>
              <a:rPr lang="ru-RU" sz="2000" b="1" dirty="0" smtClean="0">
                <a:latin typeface="Times New Roman" panose="02020603050405020304" pitchFamily="18" charset="0"/>
                <a:cs typeface="Times New Roman" panose="02020603050405020304" pitchFamily="18" charset="0"/>
              </a:rPr>
              <a:t>Этапы:</a:t>
            </a:r>
          </a:p>
          <a:p>
            <a:r>
              <a:rPr lang="ru-RU" sz="2000" b="1" dirty="0" smtClean="0">
                <a:latin typeface="Times New Roman" panose="02020603050405020304" pitchFamily="18" charset="0"/>
                <a:cs typeface="Times New Roman" panose="02020603050405020304" pitchFamily="18" charset="0"/>
              </a:rPr>
              <a:t>I </a:t>
            </a:r>
            <a:r>
              <a:rPr lang="ru-RU" sz="2000" b="1" dirty="0">
                <a:latin typeface="Times New Roman" panose="02020603050405020304" pitchFamily="18" charset="0"/>
                <a:cs typeface="Times New Roman" panose="02020603050405020304" pitchFamily="18" charset="0"/>
              </a:rPr>
              <a:t>этап – апрель (подготовка почвы и посадка</a:t>
            </a:r>
            <a:r>
              <a:rPr lang="ru-RU" sz="2000" b="1" dirty="0" smtClean="0">
                <a:latin typeface="Times New Roman" panose="02020603050405020304" pitchFamily="18" charset="0"/>
                <a:cs typeface="Times New Roman" panose="02020603050405020304" pitchFamily="18" charset="0"/>
              </a:rPr>
              <a:t>),</a:t>
            </a:r>
          </a:p>
          <a:p>
            <a:r>
              <a:rPr lang="ru-RU" sz="2000" b="1" dirty="0" smtClean="0">
                <a:latin typeface="Times New Roman" panose="02020603050405020304" pitchFamily="18" charset="0"/>
                <a:cs typeface="Times New Roman" panose="02020603050405020304" pitchFamily="18" charset="0"/>
              </a:rPr>
              <a:t>II </a:t>
            </a:r>
            <a:r>
              <a:rPr lang="ru-RU" sz="2000" b="1" dirty="0">
                <a:latin typeface="Times New Roman" panose="02020603050405020304" pitchFamily="18" charset="0"/>
                <a:cs typeface="Times New Roman" panose="02020603050405020304" pitchFamily="18" charset="0"/>
              </a:rPr>
              <a:t>этап – май (окучивание</a:t>
            </a:r>
            <a:r>
              <a:rPr lang="ru-RU" sz="2000" b="1" dirty="0" smtClean="0">
                <a:latin typeface="Times New Roman" panose="02020603050405020304" pitchFamily="18" charset="0"/>
                <a:cs typeface="Times New Roman" panose="02020603050405020304" pitchFamily="18" charset="0"/>
              </a:rPr>
              <a:t>),</a:t>
            </a:r>
          </a:p>
          <a:p>
            <a:r>
              <a:rPr lang="ru-RU" sz="2000" b="1" dirty="0" smtClean="0">
                <a:latin typeface="Times New Roman" panose="02020603050405020304" pitchFamily="18" charset="0"/>
                <a:cs typeface="Times New Roman" panose="02020603050405020304" pitchFamily="18" charset="0"/>
              </a:rPr>
              <a:t>III </a:t>
            </a:r>
            <a:r>
              <a:rPr lang="ru-RU" sz="2000" b="1" dirty="0">
                <a:latin typeface="Times New Roman" panose="02020603050405020304" pitchFamily="18" charset="0"/>
                <a:cs typeface="Times New Roman" panose="02020603050405020304" pitchFamily="18" charset="0"/>
              </a:rPr>
              <a:t>этап-июнь-сентябрь (общий уход</a:t>
            </a:r>
            <a:r>
              <a:rPr lang="ru-RU" sz="2000" b="1" dirty="0" smtClean="0">
                <a:latin typeface="Times New Roman" panose="02020603050405020304" pitchFamily="18" charset="0"/>
                <a:cs typeface="Times New Roman" panose="02020603050405020304" pitchFamily="18" charset="0"/>
              </a:rPr>
              <a:t>),</a:t>
            </a:r>
          </a:p>
          <a:p>
            <a:r>
              <a:rPr lang="ru-RU" sz="2000" b="1" dirty="0" smtClean="0">
                <a:latin typeface="Times New Roman" panose="02020603050405020304" pitchFamily="18" charset="0"/>
                <a:cs typeface="Times New Roman" panose="02020603050405020304" pitchFamily="18" charset="0"/>
              </a:rPr>
              <a:t>IV </a:t>
            </a:r>
            <a:r>
              <a:rPr lang="ru-RU" sz="2000" b="1" dirty="0">
                <a:latin typeface="Times New Roman" panose="02020603050405020304" pitchFamily="18" charset="0"/>
                <a:cs typeface="Times New Roman" panose="02020603050405020304" pitchFamily="18" charset="0"/>
              </a:rPr>
              <a:t>стадия-октябрь </a:t>
            </a:r>
            <a:r>
              <a:rPr lang="ru-RU" sz="2000" b="1" dirty="0" smtClean="0">
                <a:latin typeface="Times New Roman" panose="02020603050405020304" pitchFamily="18" charset="0"/>
                <a:cs typeface="Times New Roman" panose="02020603050405020304" pitchFamily="18" charset="0"/>
              </a:rPr>
              <a:t>(</a:t>
            </a:r>
            <a:r>
              <a:rPr lang="ru-RU" sz="2000" b="1" dirty="0">
                <a:latin typeface="Times New Roman" panose="02020603050405020304" pitchFamily="18" charset="0"/>
                <a:cs typeface="Times New Roman" panose="02020603050405020304" pitchFamily="18" charset="0"/>
              </a:rPr>
              <a:t>с</a:t>
            </a:r>
            <a:r>
              <a:rPr lang="ru-RU" sz="2000" b="1" dirty="0" smtClean="0">
                <a:latin typeface="Times New Roman" panose="02020603050405020304" pitchFamily="18" charset="0"/>
                <a:cs typeface="Times New Roman" panose="02020603050405020304" pitchFamily="18" charset="0"/>
              </a:rPr>
              <a:t>бор урожая).</a:t>
            </a:r>
            <a:endParaRPr lang="ru-RU" sz="2000" b="1" dirty="0">
              <a:latin typeface="Times New Roman" panose="02020603050405020304" pitchFamily="18" charset="0"/>
              <a:cs typeface="Times New Roman" panose="02020603050405020304" pitchFamily="18" charset="0"/>
            </a:endParaRPr>
          </a:p>
        </p:txBody>
      </p:sp>
      <p:sp>
        <p:nvSpPr>
          <p:cNvPr id="3" name="TextBox 2"/>
          <p:cNvSpPr txBox="1"/>
          <p:nvPr/>
        </p:nvSpPr>
        <p:spPr>
          <a:xfrm>
            <a:off x="999164" y="3499171"/>
            <a:ext cx="3168352" cy="2246769"/>
          </a:xfrm>
          <a:prstGeom prst="rect">
            <a:avLst/>
          </a:prstGeom>
          <a:noFill/>
        </p:spPr>
        <p:txBody>
          <a:bodyPr wrap="square" rtlCol="0">
            <a:spAutoFit/>
          </a:bodyPr>
          <a:lstStyle/>
          <a:p>
            <a:r>
              <a:rPr lang="ru-RU" sz="2000" b="1" dirty="0" smtClean="0">
                <a:solidFill>
                  <a:srgbClr val="00B050"/>
                </a:solidFill>
                <a:latin typeface="Times New Roman" panose="02020603050405020304" pitchFamily="18" charset="0"/>
                <a:cs typeface="Times New Roman" panose="02020603050405020304" pitchFamily="18" charset="0"/>
              </a:rPr>
              <a:t>Выполнила: </a:t>
            </a:r>
          </a:p>
          <a:p>
            <a:r>
              <a:rPr lang="ru-RU" sz="2000" b="1" dirty="0" smtClean="0">
                <a:solidFill>
                  <a:srgbClr val="00B050"/>
                </a:solidFill>
                <a:latin typeface="Times New Roman" panose="02020603050405020304" pitchFamily="18" charset="0"/>
                <a:cs typeface="Times New Roman" panose="02020603050405020304" pitchFamily="18" charset="0"/>
              </a:rPr>
              <a:t>заместитель директора по воспитательной работе МБОУ СОШ№3 </a:t>
            </a:r>
            <a:r>
              <a:rPr lang="ru-RU" sz="2000" b="1" dirty="0" err="1" smtClean="0">
                <a:solidFill>
                  <a:srgbClr val="00B050"/>
                </a:solidFill>
                <a:latin typeface="Times New Roman" panose="02020603050405020304" pitchFamily="18" charset="0"/>
                <a:cs typeface="Times New Roman" panose="02020603050405020304" pitchFamily="18" charset="0"/>
              </a:rPr>
              <a:t>с.Чикола</a:t>
            </a:r>
            <a:r>
              <a:rPr lang="ru-RU" sz="2000" b="1" dirty="0" smtClean="0">
                <a:solidFill>
                  <a:srgbClr val="00B050"/>
                </a:solidFill>
                <a:latin typeface="Times New Roman" panose="02020603050405020304" pitchFamily="18" charset="0"/>
                <a:cs typeface="Times New Roman" panose="02020603050405020304" pitchFamily="18" charset="0"/>
              </a:rPr>
              <a:t> РСО-Алания</a:t>
            </a:r>
          </a:p>
          <a:p>
            <a:r>
              <a:rPr lang="ru-RU" sz="2000" b="1" dirty="0" smtClean="0">
                <a:solidFill>
                  <a:srgbClr val="00B050"/>
                </a:solidFill>
                <a:latin typeface="Times New Roman" panose="02020603050405020304" pitchFamily="18" charset="0"/>
                <a:cs typeface="Times New Roman" panose="02020603050405020304" pitchFamily="18" charset="0"/>
              </a:rPr>
              <a:t>Цориева Ирма </a:t>
            </a:r>
            <a:r>
              <a:rPr lang="ru-RU" sz="2000" b="1" dirty="0" err="1" smtClean="0">
                <a:solidFill>
                  <a:srgbClr val="00B050"/>
                </a:solidFill>
                <a:latin typeface="Times New Roman" panose="02020603050405020304" pitchFamily="18" charset="0"/>
                <a:cs typeface="Times New Roman" panose="02020603050405020304" pitchFamily="18" charset="0"/>
              </a:rPr>
              <a:t>Асланбековна</a:t>
            </a:r>
            <a:endParaRPr lang="ru-RU" sz="2000" b="1" dirty="0">
              <a:solidFill>
                <a:srgbClr val="00B05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0770998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27584" y="1124744"/>
            <a:ext cx="7704856" cy="369332"/>
          </a:xfrm>
          <a:prstGeom prst="rect">
            <a:avLst/>
          </a:prstGeom>
          <a:noFill/>
        </p:spPr>
        <p:txBody>
          <a:bodyPr wrap="square" rtlCol="0">
            <a:spAutoFit/>
          </a:bodyPr>
          <a:lstStyle/>
          <a:p>
            <a:r>
              <a:rPr lang="ru-RU" dirty="0" smtClean="0"/>
              <a:t> </a:t>
            </a:r>
            <a:endParaRPr lang="ru-RU" dirty="0"/>
          </a:p>
        </p:txBody>
      </p:sp>
      <p:sp>
        <p:nvSpPr>
          <p:cNvPr id="4" name="TextBox 3"/>
          <p:cNvSpPr txBox="1"/>
          <p:nvPr/>
        </p:nvSpPr>
        <p:spPr>
          <a:xfrm>
            <a:off x="755576" y="1124744"/>
            <a:ext cx="7776864" cy="3785652"/>
          </a:xfrm>
          <a:prstGeom prst="rect">
            <a:avLst/>
          </a:prstGeom>
          <a:noFill/>
        </p:spPr>
        <p:txBody>
          <a:bodyPr wrap="square" rtlCol="0">
            <a:spAutoFit/>
          </a:bodyPr>
          <a:lstStyle/>
          <a:p>
            <a:r>
              <a:rPr lang="ru-RU" sz="2000" dirty="0">
                <a:latin typeface="Times New Roman" panose="02020603050405020304" pitchFamily="18" charset="0"/>
                <a:cs typeface="Times New Roman" panose="02020603050405020304" pitchFamily="18" charset="0"/>
              </a:rPr>
              <a:t>Северная Осетия относится к горному </a:t>
            </a:r>
            <a:r>
              <a:rPr lang="ru-RU" sz="2000" dirty="0" smtClean="0">
                <a:latin typeface="Times New Roman" panose="02020603050405020304" pitchFamily="18" charset="0"/>
                <a:cs typeface="Times New Roman" panose="02020603050405020304" pitchFamily="18" charset="0"/>
              </a:rPr>
              <a:t>району. Площадь </a:t>
            </a:r>
            <a:r>
              <a:rPr lang="ru-RU" sz="2000" dirty="0">
                <a:latin typeface="Times New Roman" panose="02020603050405020304" pitchFamily="18" charset="0"/>
                <a:cs typeface="Times New Roman" panose="02020603050405020304" pitchFamily="18" charset="0"/>
              </a:rPr>
              <a:t>пашни и личных подсобных хозяйств составляет 217,3 тыс. га. Одной из проблем является эрозия почв. Люди используют тяжелую технику для обработки почвы. Отдельные участки земли перегружают скот. Эти процессы нарушают естественный состав почвы. Структура почвы разрушается. Проходимость становится низкой</a:t>
            </a:r>
            <a:r>
              <a:rPr lang="ru-RU" sz="2000" dirty="0" smtClean="0">
                <a:latin typeface="Times New Roman" panose="02020603050405020304" pitchFamily="18" charset="0"/>
                <a:cs typeface="Times New Roman" panose="02020603050405020304" pitchFamily="18" charset="0"/>
              </a:rPr>
              <a:t>. Роль </a:t>
            </a:r>
            <a:r>
              <a:rPr lang="ru-RU" sz="2000" dirty="0">
                <a:latin typeface="Times New Roman" panose="02020603050405020304" pitchFamily="18" charset="0"/>
                <a:cs typeface="Times New Roman" panose="02020603050405020304" pitchFamily="18" charset="0"/>
              </a:rPr>
              <a:t>почвы важна в сельском хозяйстве</a:t>
            </a:r>
            <a:r>
              <a:rPr lang="ru-RU" sz="2000" dirty="0" smtClean="0">
                <a:latin typeface="Times New Roman" panose="02020603050405020304" pitchFamily="18" charset="0"/>
                <a:cs typeface="Times New Roman" panose="02020603050405020304" pitchFamily="18" charset="0"/>
              </a:rPr>
              <a:t>. В </a:t>
            </a:r>
            <a:r>
              <a:rPr lang="ru-RU" sz="2000" dirty="0">
                <a:latin typeface="Times New Roman" panose="02020603050405020304" pitchFamily="18" charset="0"/>
                <a:cs typeface="Times New Roman" panose="02020603050405020304" pitchFamily="18" charset="0"/>
              </a:rPr>
              <a:t>истории человечества непонимание роли земного покрова привело к гибели древних цивилизаций Северной Африки, Центральной Азии и других континентов</a:t>
            </a:r>
            <a:r>
              <a:rPr lang="ru-RU" sz="2000" dirty="0" smtClean="0">
                <a:latin typeface="Times New Roman" panose="02020603050405020304" pitchFamily="18" charset="0"/>
                <a:cs typeface="Times New Roman" panose="02020603050405020304" pitchFamily="18" charset="0"/>
              </a:rPr>
              <a:t>. Почвы </a:t>
            </a:r>
            <a:r>
              <a:rPr lang="ru-RU" sz="2000" dirty="0">
                <a:latin typeface="Times New Roman" panose="02020603050405020304" pitchFamily="18" charset="0"/>
                <a:cs typeface="Times New Roman" panose="02020603050405020304" pitchFamily="18" charset="0"/>
              </a:rPr>
              <a:t>как живой организм формировались на протяжении тысячелетий. При неправильном использовании они могут разрушиться через 2-3 года.</a:t>
            </a:r>
          </a:p>
        </p:txBody>
      </p:sp>
    </p:spTree>
    <p:extLst>
      <p:ext uri="{BB962C8B-B14F-4D97-AF65-F5344CB8AC3E}">
        <p14:creationId xmlns:p14="http://schemas.microsoft.com/office/powerpoint/2010/main" val="39471822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620688"/>
            <a:ext cx="3170237" cy="19383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7584" y="2559025"/>
            <a:ext cx="3170237" cy="1884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583" y="4443387"/>
            <a:ext cx="3170237" cy="18049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Прямоугольник 5"/>
          <p:cNvSpPr/>
          <p:nvPr/>
        </p:nvSpPr>
        <p:spPr>
          <a:xfrm>
            <a:off x="3997820" y="1582341"/>
            <a:ext cx="4462612" cy="4093428"/>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В нашей местности преобладают черноземы с повышенной влажностью и повышенным содержанием кислот. Это связано с географическим положением</a:t>
            </a:r>
            <a:r>
              <a:rPr lang="ru-RU" sz="2000" dirty="0" smtClean="0">
                <a:latin typeface="Times New Roman" panose="02020603050405020304" pitchFamily="18" charset="0"/>
                <a:cs typeface="Times New Roman" panose="02020603050405020304" pitchFamily="18" charset="0"/>
              </a:rPr>
              <a:t>. В </a:t>
            </a:r>
            <a:r>
              <a:rPr lang="ru-RU" sz="2000" dirty="0">
                <a:latin typeface="Times New Roman" panose="02020603050405020304" pitchFamily="18" charset="0"/>
                <a:cs typeface="Times New Roman" panose="02020603050405020304" pitchFamily="18" charset="0"/>
              </a:rPr>
              <a:t>наших краях хорошо растут кукуруза, картофель и бобовые. Для плодородия почвы используются химические удобрения. Росту этих растений препятствуют насекомые в почве, а именно проволочник, медведка и микробная муха. В связи с этим у </a:t>
            </a:r>
            <a:r>
              <a:rPr lang="ru-RU" sz="2000" dirty="0" smtClean="0">
                <a:latin typeface="Times New Roman" panose="02020603050405020304" pitchFamily="18" charset="0"/>
                <a:cs typeface="Times New Roman" panose="02020603050405020304" pitchFamily="18" charset="0"/>
              </a:rPr>
              <a:t>меня появилась </a:t>
            </a:r>
            <a:r>
              <a:rPr lang="ru-RU" sz="2000" dirty="0">
                <a:latin typeface="Times New Roman" panose="02020603050405020304" pitchFamily="18" charset="0"/>
                <a:cs typeface="Times New Roman" panose="02020603050405020304" pitchFamily="18" charset="0"/>
              </a:rPr>
              <a:t>интересная идея.</a:t>
            </a:r>
          </a:p>
        </p:txBody>
      </p:sp>
    </p:spTree>
    <p:extLst>
      <p:ext uri="{BB962C8B-B14F-4D97-AF65-F5344CB8AC3E}">
        <p14:creationId xmlns:p14="http://schemas.microsoft.com/office/powerpoint/2010/main" val="812275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683568" y="980728"/>
            <a:ext cx="7776864" cy="3170099"/>
          </a:xfrm>
          <a:prstGeom prst="rect">
            <a:avLst/>
          </a:prstGeom>
          <a:noFill/>
        </p:spPr>
        <p:txBody>
          <a:bodyPr wrap="square" rtlCol="0">
            <a:spAutoFit/>
          </a:bodyPr>
          <a:lstStyle/>
          <a:p>
            <a:r>
              <a:rPr lang="ru-RU" sz="2000" dirty="0" smtClean="0">
                <a:latin typeface="Times New Roman" panose="02020603050405020304" pitchFamily="18" charset="0"/>
                <a:cs typeface="Times New Roman" panose="02020603050405020304" pitchFamily="18" charset="0"/>
              </a:rPr>
              <a:t>Я  решила </a:t>
            </a:r>
            <a:r>
              <a:rPr lang="ru-RU" sz="2000" dirty="0">
                <a:latin typeface="Times New Roman" panose="02020603050405020304" pitchFamily="18" charset="0"/>
                <a:cs typeface="Times New Roman" panose="02020603050405020304" pitchFamily="18" charset="0"/>
              </a:rPr>
              <a:t>провести </a:t>
            </a:r>
            <a:r>
              <a:rPr lang="ru-RU" sz="2000" dirty="0" smtClean="0">
                <a:latin typeface="Times New Roman" panose="02020603050405020304" pitchFamily="18" charset="0"/>
                <a:cs typeface="Times New Roman" panose="02020603050405020304" pitchFamily="18" charset="0"/>
              </a:rPr>
              <a:t>вместе с  волонтерами школы эксперимент . </a:t>
            </a:r>
            <a:r>
              <a:rPr lang="ru-RU" sz="2000" dirty="0">
                <a:latin typeface="Times New Roman" panose="02020603050405020304" pitchFamily="18" charset="0"/>
                <a:cs typeface="Times New Roman" panose="02020603050405020304" pitchFamily="18" charset="0"/>
              </a:rPr>
              <a:t>Мы написали письмо </a:t>
            </a:r>
            <a:r>
              <a:rPr lang="ru-RU" sz="2000" dirty="0" smtClean="0">
                <a:latin typeface="Times New Roman" panose="02020603050405020304" pitchFamily="18" charset="0"/>
                <a:cs typeface="Times New Roman" panose="02020603050405020304" pitchFamily="18" charset="0"/>
              </a:rPr>
              <a:t>Главе </a:t>
            </a:r>
            <a:r>
              <a:rPr lang="ru-RU" sz="2000" dirty="0">
                <a:latin typeface="Times New Roman" panose="02020603050405020304" pitchFamily="18" charset="0"/>
                <a:cs typeface="Times New Roman" panose="02020603050405020304" pitchFamily="18" charset="0"/>
              </a:rPr>
              <a:t>района </a:t>
            </a:r>
            <a:r>
              <a:rPr lang="ru-RU" sz="2000" dirty="0" smtClean="0">
                <a:latin typeface="Times New Roman" panose="02020603050405020304" pitchFamily="18" charset="0"/>
                <a:cs typeface="Times New Roman" panose="02020603050405020304" pitchFamily="18" charset="0"/>
              </a:rPr>
              <a:t>о выделении </a:t>
            </a:r>
            <a:r>
              <a:rPr lang="ru-RU" sz="2000" dirty="0">
                <a:latin typeface="Times New Roman" panose="02020603050405020304" pitchFamily="18" charset="0"/>
                <a:cs typeface="Times New Roman" panose="02020603050405020304" pitchFamily="18" charset="0"/>
              </a:rPr>
              <a:t>0,2 га сельхозугодий под посадку картофеля и фасоли. Нам дали 0,2 га пахоты. Мы обрабатывали землю руками. В почву мы внесли такие органические удобрения и минеральные вещества, как гипс, навоз, древесная зола, яичная скорлупа. В лунки насыпали 200 грамм золы, 100 грамм яичной скорлупы, 500 грамм навоза. </a:t>
            </a:r>
            <a:r>
              <a:rPr lang="ru-RU" sz="2000" dirty="0" smtClean="0">
                <a:latin typeface="Times New Roman" panose="02020603050405020304" pitchFamily="18" charset="0"/>
                <a:cs typeface="Times New Roman" panose="02020603050405020304" pitchFamily="18" charset="0"/>
              </a:rPr>
              <a:t> Отдельно посадили полевые </a:t>
            </a:r>
            <a:r>
              <a:rPr lang="ru-RU" sz="2000" dirty="0">
                <a:latin typeface="Times New Roman" panose="02020603050405020304" pitchFamily="18" charset="0"/>
                <a:cs typeface="Times New Roman" panose="02020603050405020304" pitchFamily="18" charset="0"/>
              </a:rPr>
              <a:t>и домашние сорта картофеля по 20кг. Предварительно мы исследовали каждый сорт под микроскопом, чтобы определить его пригодность. Еще </a:t>
            </a:r>
            <a:r>
              <a:rPr lang="ru-RU" sz="2000" dirty="0" smtClean="0">
                <a:latin typeface="Times New Roman" panose="02020603050405020304" pitchFamily="18" charset="0"/>
                <a:cs typeface="Times New Roman" panose="02020603050405020304" pitchFamily="18" charset="0"/>
              </a:rPr>
              <a:t>посадили </a:t>
            </a:r>
            <a:r>
              <a:rPr lang="ru-RU" sz="2000" dirty="0">
                <a:latin typeface="Times New Roman" panose="02020603050405020304" pitchFamily="18" charset="0"/>
                <a:cs typeface="Times New Roman" panose="02020603050405020304" pitchFamily="18" charset="0"/>
              </a:rPr>
              <a:t>2 кг фасоли.</a:t>
            </a:r>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150827"/>
            <a:ext cx="7776864" cy="22728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860032" y="188640"/>
            <a:ext cx="3024336" cy="461665"/>
          </a:xfrm>
          <a:prstGeom prst="rect">
            <a:avLst/>
          </a:prstGeom>
          <a:noFill/>
        </p:spPr>
        <p:txBody>
          <a:bodyPr wrap="square" rtlCol="0">
            <a:spAutoFit/>
          </a:bodyPr>
          <a:lstStyle/>
          <a:p>
            <a:r>
              <a:rPr lang="ru-RU" sz="2400" dirty="0" smtClean="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I</a:t>
            </a:r>
            <a:r>
              <a:rPr lang="ru-RU" sz="2400" dirty="0" smtClean="0">
                <a:solidFill>
                  <a:schemeClr val="bg1"/>
                </a:solidFill>
                <a:latin typeface="Times New Roman" panose="02020603050405020304" pitchFamily="18" charset="0"/>
                <a:cs typeface="Times New Roman" panose="02020603050405020304" pitchFamily="18" charset="0"/>
              </a:rPr>
              <a:t> </a:t>
            </a:r>
            <a:r>
              <a:rPr lang="en-US" sz="2400" dirty="0" smtClean="0">
                <a:solidFill>
                  <a:schemeClr val="bg1"/>
                </a:solidFill>
                <a:latin typeface="Times New Roman" panose="02020603050405020304" pitchFamily="18" charset="0"/>
                <a:cs typeface="Times New Roman" panose="02020603050405020304" pitchFamily="18" charset="0"/>
              </a:rPr>
              <a:t>- </a:t>
            </a:r>
            <a:r>
              <a:rPr lang="ru-RU" sz="2400" dirty="0" smtClean="0">
                <a:solidFill>
                  <a:schemeClr val="bg1"/>
                </a:solidFill>
                <a:latin typeface="Times New Roman" panose="02020603050405020304" pitchFamily="18" charset="0"/>
                <a:cs typeface="Times New Roman" panose="02020603050405020304" pitchFamily="18" charset="0"/>
              </a:rPr>
              <a:t>этап</a:t>
            </a:r>
            <a:endParaRPr lang="ru-RU" sz="2400" dirty="0">
              <a:solidFill>
                <a:schemeClr val="bg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312317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770974"/>
            <a:ext cx="4066370" cy="28335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44008" y="764704"/>
            <a:ext cx="4026408" cy="28335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ChangeAspect="1" noChangeArrowheads="1"/>
          </p:cNvPicPr>
          <p:nvPr/>
        </p:nvPicPr>
        <p:blipFill>
          <a:blip r:embed="rId4">
            <a:grayscl/>
            <a:extLst>
              <a:ext uri="{28A0092B-C50C-407E-A947-70E740481C1C}">
                <a14:useLocalDpi xmlns:a14="http://schemas.microsoft.com/office/drawing/2010/main" val="0"/>
              </a:ext>
            </a:extLst>
          </a:blip>
          <a:srcRect/>
          <a:stretch>
            <a:fillRect/>
          </a:stretch>
        </p:blipFill>
        <p:spPr bwMode="auto">
          <a:xfrm>
            <a:off x="539552" y="3611868"/>
            <a:ext cx="4066370" cy="28873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3"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39845" y="3604562"/>
            <a:ext cx="4026408" cy="28873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8" name="TextBox 7"/>
          <p:cNvSpPr txBox="1"/>
          <p:nvPr/>
        </p:nvSpPr>
        <p:spPr>
          <a:xfrm>
            <a:off x="4860032" y="-75954"/>
            <a:ext cx="2952328" cy="584775"/>
          </a:xfrm>
          <a:prstGeom prst="rect">
            <a:avLst/>
          </a:prstGeom>
          <a:noFill/>
        </p:spPr>
        <p:txBody>
          <a:bodyPr wrap="square" rtlCol="0">
            <a:spAutoFit/>
          </a:bodyPr>
          <a:lstStyle/>
          <a:p>
            <a:pPr algn="ctr"/>
            <a:r>
              <a:rPr lang="en-US" sz="3200" b="1" dirty="0">
                <a:solidFill>
                  <a:schemeClr val="accent1">
                    <a:lumMod val="40000"/>
                    <a:lumOff val="60000"/>
                  </a:schemeClr>
                </a:solidFill>
                <a:latin typeface="Batang" panose="02030600000101010101" pitchFamily="18" charset="-127"/>
                <a:ea typeface="Batang" panose="02030600000101010101" pitchFamily="18" charset="-127"/>
              </a:rPr>
              <a:t>I </a:t>
            </a:r>
            <a:r>
              <a:rPr lang="en-US" sz="3200" b="1" dirty="0" err="1" smtClean="0">
                <a:solidFill>
                  <a:schemeClr val="accent1">
                    <a:lumMod val="40000"/>
                    <a:lumOff val="60000"/>
                  </a:schemeClr>
                </a:solidFill>
                <a:latin typeface="Batang" panose="02030600000101010101" pitchFamily="18" charset="-127"/>
                <a:ea typeface="Batang" panose="02030600000101010101" pitchFamily="18" charset="-127"/>
              </a:rPr>
              <a:t>Etape</a:t>
            </a:r>
            <a:endParaRPr lang="en-US" sz="3200" b="1" dirty="0">
              <a:solidFill>
                <a:schemeClr val="accent1">
                  <a:lumMod val="40000"/>
                  <a:lumOff val="60000"/>
                </a:schemeClr>
              </a:solidFill>
              <a:latin typeface="Batang" panose="02030600000101010101" pitchFamily="18" charset="-127"/>
              <a:ea typeface="Batang" panose="02030600000101010101" pitchFamily="18" charset="-127"/>
            </a:endParaRPr>
          </a:p>
        </p:txBody>
      </p:sp>
      <p:pic>
        <p:nvPicPr>
          <p:cNvPr id="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6407" y="917104"/>
            <a:ext cx="3869845" cy="28335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44008" y="3604562"/>
            <a:ext cx="4026408" cy="28873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0501753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0" y="650149"/>
            <a:ext cx="3792537" cy="2809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05451" y="3486962"/>
            <a:ext cx="3792537" cy="29663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4788024" y="260648"/>
            <a:ext cx="3168352" cy="461665"/>
          </a:xfrm>
          <a:prstGeom prst="rect">
            <a:avLst/>
          </a:prstGeom>
          <a:noFill/>
        </p:spPr>
        <p:txBody>
          <a:bodyPr wrap="square" rtlCol="0">
            <a:spAutoFit/>
          </a:bodyPr>
          <a:lstStyle/>
          <a:p>
            <a:r>
              <a:rPr lang="ru-RU" sz="2400" dirty="0" smtClean="0">
                <a:solidFill>
                  <a:schemeClr val="bg1"/>
                </a:solidFill>
              </a:rPr>
              <a:t>               </a:t>
            </a:r>
            <a:r>
              <a:rPr lang="en-US" sz="2400" dirty="0" smtClean="0">
                <a:solidFill>
                  <a:schemeClr val="bg1"/>
                </a:solidFill>
              </a:rPr>
              <a:t>II </a:t>
            </a:r>
            <a:r>
              <a:rPr lang="ru-RU" sz="2400" dirty="0" smtClean="0">
                <a:solidFill>
                  <a:schemeClr val="bg1"/>
                </a:solidFill>
              </a:rPr>
              <a:t>– этап  </a:t>
            </a:r>
            <a:endParaRPr lang="ru-RU" sz="2400" dirty="0">
              <a:solidFill>
                <a:schemeClr val="bg1"/>
              </a:solidFill>
            </a:endParaRPr>
          </a:p>
        </p:txBody>
      </p:sp>
      <p:sp>
        <p:nvSpPr>
          <p:cNvPr id="4" name="Прямоугольник 3"/>
          <p:cNvSpPr/>
          <p:nvPr/>
        </p:nvSpPr>
        <p:spPr>
          <a:xfrm>
            <a:off x="4499992" y="1166843"/>
            <a:ext cx="4032448" cy="5016758"/>
          </a:xfrm>
          <a:prstGeom prst="rect">
            <a:avLst/>
          </a:prstGeom>
        </p:spPr>
        <p:txBody>
          <a:bodyPr wrap="square">
            <a:spAutoFit/>
          </a:bodyPr>
          <a:lstStyle/>
          <a:p>
            <a:r>
              <a:rPr lang="ru-RU" sz="2000" dirty="0">
                <a:latin typeface="Times New Roman" panose="02020603050405020304" pitchFamily="18" charset="0"/>
                <a:cs typeface="Times New Roman" panose="02020603050405020304" pitchFamily="18" charset="0"/>
              </a:rPr>
              <a:t>В удобренную почву посадили картофель и фасоль, и осенью собрали хороший урожай. Осенью в почве насекомых не </a:t>
            </a:r>
            <a:r>
              <a:rPr lang="ru-RU" sz="2000" dirty="0" smtClean="0">
                <a:latin typeface="Times New Roman" panose="02020603050405020304" pitchFamily="18" charset="0"/>
                <a:cs typeface="Times New Roman" panose="02020603050405020304" pitchFamily="18" charset="0"/>
              </a:rPr>
              <a:t>обнаружили. </a:t>
            </a:r>
            <a:r>
              <a:rPr lang="ru-RU" sz="2000" dirty="0">
                <a:latin typeface="Times New Roman" panose="02020603050405020304" pitchFamily="18" charset="0"/>
                <a:cs typeface="Times New Roman" panose="02020603050405020304" pitchFamily="18" charset="0"/>
              </a:rPr>
              <a:t>В ходе </a:t>
            </a:r>
            <a:r>
              <a:rPr lang="ru-RU" sz="2000" dirty="0" smtClean="0">
                <a:latin typeface="Times New Roman" panose="02020603050405020304" pitchFamily="18" charset="0"/>
                <a:cs typeface="Times New Roman" panose="02020603050405020304" pitchFamily="18" charset="0"/>
              </a:rPr>
              <a:t>исследования  </a:t>
            </a:r>
            <a:r>
              <a:rPr lang="ru-RU" sz="2000" dirty="0">
                <a:latin typeface="Times New Roman" panose="02020603050405020304" pitchFamily="18" charset="0"/>
                <a:cs typeface="Times New Roman" panose="02020603050405020304" pitchFamily="18" charset="0"/>
              </a:rPr>
              <a:t>мы получили слабощелочную почву вместо кислой. Анализ почвы проводили с использованием индикаторов лакмуса и фенолфталеина. Почву растворяли в воде, фильтровали и разливали по 2 мл в 2 пробирки. В первую пробирку добавили лакмус, и раствор стал светло-голубым. Во вторую пробирку добавили фенолфталеин</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цвет раствора стал светло-красным.</a:t>
            </a:r>
          </a:p>
        </p:txBody>
      </p:sp>
    </p:spTree>
    <p:extLst>
      <p:ext uri="{BB962C8B-B14F-4D97-AF65-F5344CB8AC3E}">
        <p14:creationId xmlns:p14="http://schemas.microsoft.com/office/powerpoint/2010/main" val="3548117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539552" y="836712"/>
            <a:ext cx="8136904" cy="2246769"/>
          </a:xfrm>
          <a:prstGeom prst="rect">
            <a:avLst/>
          </a:prstGeom>
        </p:spPr>
        <p:txBody>
          <a:bodyPr wrap="square">
            <a:spAutoFit/>
          </a:bodyPr>
          <a:lstStyle/>
          <a:p>
            <a:r>
              <a:rPr lang="ru-RU" sz="2000" dirty="0" smtClean="0">
                <a:latin typeface="Times New Roman" panose="02020603050405020304" pitchFamily="18" charset="0"/>
                <a:cs typeface="Times New Roman" panose="02020603050405020304" pitchFamily="18" charset="0"/>
              </a:rPr>
              <a:t>Все </a:t>
            </a:r>
            <a:r>
              <a:rPr lang="ru-RU" sz="2000" dirty="0">
                <a:latin typeface="Times New Roman" panose="02020603050405020304" pitchFamily="18" charset="0"/>
                <a:cs typeface="Times New Roman" panose="02020603050405020304" pitchFamily="18" charset="0"/>
              </a:rPr>
              <a:t>это позволило нам сделать вывод, что картофель произрастал в почве со слабощелочной средой. Мы также исследовали наличие крахмала в двух сортах картофеля. Качественная реакция на крахмал – темно-синее окрашивание при добавлении раствора йода. Для этого режем картофель и капаем на него йод. Содержание крахмала было самым высоким у сорта, выращиваемого на натуральных </a:t>
            </a:r>
            <a:r>
              <a:rPr lang="ru-RU" sz="2000" dirty="0" smtClean="0">
                <a:latin typeface="Times New Roman" panose="02020603050405020304" pitchFamily="18" charset="0"/>
                <a:cs typeface="Times New Roman" panose="02020603050405020304" pitchFamily="18" charset="0"/>
              </a:rPr>
              <a:t>удобрениях, т.е. в домашнем сорте. </a:t>
            </a:r>
            <a:r>
              <a:rPr lang="ru-RU" sz="2000" dirty="0">
                <a:latin typeface="Times New Roman" panose="02020603050405020304" pitchFamily="18" charset="0"/>
                <a:cs typeface="Times New Roman" panose="02020603050405020304" pitchFamily="18" charset="0"/>
              </a:rPr>
              <a:t>Мы видели его в насыщенном темно-синем цвете.</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429001"/>
            <a:ext cx="3960440" cy="30963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8004" y="3429001"/>
            <a:ext cx="4044015" cy="30963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871411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827584" y="1196752"/>
            <a:ext cx="7488832" cy="2862322"/>
          </a:xfrm>
          <a:prstGeom prst="rect">
            <a:avLst/>
          </a:prstGeom>
        </p:spPr>
        <p:txBody>
          <a:bodyPr wrap="square">
            <a:spAutoFit/>
          </a:bodyPr>
          <a:lstStyle/>
          <a:p>
            <a:r>
              <a:rPr lang="ru-RU" sz="2000" dirty="0" smtClean="0">
                <a:latin typeface="Times New Roman" panose="02020603050405020304" pitchFamily="18" charset="0"/>
                <a:cs typeface="Times New Roman" panose="02020603050405020304" pitchFamily="18" charset="0"/>
              </a:rPr>
              <a:t>Проверили  также фасоль. В миску насыпали фасоль и залили водой. Через некоторое время проверили и вода была чистой, а семена фасоли были гладкими без единой дырочки. В воде не обнаружили ни одного насекомого. Собрали </a:t>
            </a:r>
            <a:r>
              <a:rPr lang="ru-RU" sz="2000" dirty="0">
                <a:latin typeface="Times New Roman" panose="02020603050405020304" pitchFamily="18" charset="0"/>
                <a:cs typeface="Times New Roman" panose="02020603050405020304" pitchFamily="18" charset="0"/>
              </a:rPr>
              <a:t>хороший урожай картофеля и фасоли. Большую часть </a:t>
            </a:r>
            <a:r>
              <a:rPr lang="ru-RU" sz="2000" dirty="0" smtClean="0">
                <a:latin typeface="Times New Roman" panose="02020603050405020304" pitchFamily="18" charset="0"/>
                <a:cs typeface="Times New Roman" panose="02020603050405020304" pitchFamily="18" charset="0"/>
              </a:rPr>
              <a:t> </a:t>
            </a:r>
            <a:r>
              <a:rPr lang="ru-RU" sz="2000" dirty="0">
                <a:latin typeface="Times New Roman" panose="02020603050405020304" pitchFamily="18" charset="0"/>
                <a:cs typeface="Times New Roman" panose="02020603050405020304" pitchFamily="18" charset="0"/>
              </a:rPr>
              <a:t>урожая </a:t>
            </a:r>
            <a:r>
              <a:rPr lang="ru-RU" sz="2000" dirty="0" smtClean="0">
                <a:latin typeface="Times New Roman" panose="02020603050405020304" pitchFamily="18" charset="0"/>
                <a:cs typeface="Times New Roman" panose="02020603050405020304" pitchFamily="18" charset="0"/>
              </a:rPr>
              <a:t>картофеля и фасоли оставили </a:t>
            </a:r>
            <a:r>
              <a:rPr lang="ru-RU" sz="2000" dirty="0">
                <a:latin typeface="Times New Roman" panose="02020603050405020304" pitchFamily="18" charset="0"/>
                <a:cs typeface="Times New Roman" panose="02020603050405020304" pitchFamily="18" charset="0"/>
              </a:rPr>
              <a:t>на </a:t>
            </a:r>
            <a:r>
              <a:rPr lang="ru-RU" sz="2000" dirty="0" smtClean="0">
                <a:latin typeface="Times New Roman" panose="02020603050405020304" pitchFamily="18" charset="0"/>
                <a:cs typeface="Times New Roman" panose="02020603050405020304" pitchFamily="18" charset="0"/>
              </a:rPr>
              <a:t>будущий год для посадки, </a:t>
            </a:r>
            <a:r>
              <a:rPr lang="ru-RU" sz="2000" dirty="0">
                <a:latin typeface="Times New Roman" panose="02020603050405020304" pitchFamily="18" charset="0"/>
                <a:cs typeface="Times New Roman" panose="02020603050405020304" pitchFamily="18" charset="0"/>
              </a:rPr>
              <a:t>остальное продали и </a:t>
            </a:r>
            <a:r>
              <a:rPr lang="ru-RU" sz="2000" dirty="0" smtClean="0">
                <a:latin typeface="Times New Roman" panose="02020603050405020304" pitchFamily="18" charset="0"/>
                <a:cs typeface="Times New Roman" panose="02020603050405020304" pitchFamily="18" charset="0"/>
              </a:rPr>
              <a:t>купили </a:t>
            </a:r>
            <a:r>
              <a:rPr lang="ru-RU" sz="2000" dirty="0">
                <a:latin typeface="Times New Roman" panose="02020603050405020304" pitchFamily="18" charset="0"/>
                <a:cs typeface="Times New Roman" panose="02020603050405020304" pitchFamily="18" charset="0"/>
              </a:rPr>
              <a:t>спортивный инвентарь для школы</a:t>
            </a:r>
            <a:r>
              <a:rPr lang="ru-RU" sz="2000" dirty="0" smtClean="0">
                <a:latin typeface="Times New Roman" panose="02020603050405020304" pitchFamily="18" charset="0"/>
                <a:cs typeface="Times New Roman" panose="02020603050405020304" pitchFamily="18" charset="0"/>
              </a:rPr>
              <a:t>. Надеюсь, </a:t>
            </a:r>
            <a:r>
              <a:rPr lang="ru-RU" sz="2000" dirty="0">
                <a:latin typeface="Times New Roman" panose="02020603050405020304" pitchFamily="18" charset="0"/>
                <a:cs typeface="Times New Roman" panose="02020603050405020304" pitchFamily="18" charset="0"/>
              </a:rPr>
              <a:t>что этот метод получит более широкое распространение и будет использоваться населением после его публикации в СМИ.</a:t>
            </a:r>
          </a:p>
        </p:txBody>
      </p:sp>
      <p:pic>
        <p:nvPicPr>
          <p:cNvPr id="2054" name="Picture 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4059074"/>
            <a:ext cx="3888432" cy="239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4059074"/>
            <a:ext cx="4032448" cy="2394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49558087"/>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стин">
  <a:themeElements>
    <a:clrScheme name="Остин">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Остин">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Остин">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10516</TotalTime>
  <Words>605</Words>
  <Application>Microsoft Office PowerPoint</Application>
  <PresentationFormat>Экран (4:3)</PresentationFormat>
  <Paragraphs>25</Paragraphs>
  <Slides>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Остин</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User</dc:creator>
  <cp:lastModifiedBy>User</cp:lastModifiedBy>
  <cp:revision>63</cp:revision>
  <dcterms:created xsi:type="dcterms:W3CDTF">2018-10-28T12:36:07Z</dcterms:created>
  <dcterms:modified xsi:type="dcterms:W3CDTF">2024-08-31T17:18:40Z</dcterms:modified>
</cp:coreProperties>
</file>