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304" r:id="rId8"/>
    <p:sldId id="263" r:id="rId9"/>
    <p:sldId id="293" r:id="rId10"/>
    <p:sldId id="294" r:id="rId11"/>
    <p:sldId id="295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69" r:id="rId20"/>
    <p:sldId id="272" r:id="rId21"/>
    <p:sldId id="274" r:id="rId22"/>
    <p:sldId id="275" r:id="rId23"/>
    <p:sldId id="276" r:id="rId24"/>
    <p:sldId id="277" r:id="rId25"/>
    <p:sldId id="278" r:id="rId26"/>
    <p:sldId id="286" r:id="rId27"/>
    <p:sldId id="279" r:id="rId28"/>
    <p:sldId id="282" r:id="rId29"/>
    <p:sldId id="283" r:id="rId30"/>
    <p:sldId id="289" r:id="rId31"/>
    <p:sldId id="305" r:id="rId32"/>
    <p:sldId id="288" r:id="rId33"/>
    <p:sldId id="291" r:id="rId34"/>
    <p:sldId id="298" r:id="rId35"/>
    <p:sldId id="296" r:id="rId36"/>
    <p:sldId id="297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4E2D2C-D928-4F71-BFD4-50ACD59BC0B5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1D0579-4B81-42C0-B0EE-66ABA3C157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http://pelfrid.narod.ru/pub/colanim.files/Monkey11.gif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</a:rPr>
              <a:t>Доброе утро!!!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5" name="Picture 20" descr="4bcf375116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928934"/>
            <a:ext cx="3279784" cy="327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Выяснить, в чем заключаются сущность, преимущества полового размножения и какое значение для эволюции жизни на Земле имело его появление?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Изучить мейоз, его особенности и значение.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Изучить гаметогенез, его стадии и значение.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Изучить  строение и значение гамет.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 rot="21448695">
            <a:off x="492736" y="438042"/>
            <a:ext cx="7786742" cy="15716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72518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Характеристика полового размножения?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1\Pictures\880_10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4733657" cy="424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b="1" i="1" dirty="0" smtClean="0"/>
              <a:t>Количество родительских особей, принимающих участие в половом размножении?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i="1" dirty="0" smtClean="0"/>
              <a:t>Какие клетки принимают участие в половом размножении?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i="1" dirty="0" smtClean="0"/>
              <a:t>Отличается ли потомство от родителей по наследственным признакам?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Характеристика полового размножения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 размножении обычно принимают участие </a:t>
            </a:r>
            <a:r>
              <a:rPr lang="ru-RU" sz="3600" b="1" dirty="0" smtClean="0"/>
              <a:t>две</a:t>
            </a:r>
            <a:r>
              <a:rPr lang="ru-RU" sz="3600" dirty="0" smtClean="0"/>
              <a:t> родительские </a:t>
            </a:r>
            <a:r>
              <a:rPr lang="ru-RU" sz="3600" b="1" dirty="0" smtClean="0"/>
              <a:t>особи</a:t>
            </a:r>
            <a:r>
              <a:rPr lang="ru-RU" sz="3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Осуществляется с помощью </a:t>
            </a:r>
            <a:r>
              <a:rPr lang="ru-RU" sz="3600" b="1" dirty="0" smtClean="0"/>
              <a:t>гамет</a:t>
            </a:r>
            <a:r>
              <a:rPr lang="ru-RU" sz="3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Потомство </a:t>
            </a:r>
            <a:r>
              <a:rPr lang="ru-RU" sz="3600" b="1" dirty="0" smtClean="0"/>
              <a:t>не является </a:t>
            </a:r>
            <a:r>
              <a:rPr lang="ru-RU" sz="3600" dirty="0" smtClean="0"/>
              <a:t>генетической </a:t>
            </a:r>
            <a:r>
              <a:rPr lang="ru-RU" sz="3600" b="1" dirty="0" smtClean="0"/>
              <a:t>копией</a:t>
            </a:r>
            <a:r>
              <a:rPr lang="ru-RU" sz="3600" dirty="0" smtClean="0"/>
              <a:t> родителей.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67854"/>
          </a:xfrm>
        </p:spPr>
        <p:txBody>
          <a:bodyPr/>
          <a:lstStyle/>
          <a:p>
            <a:pPr algn="ctr"/>
            <a:r>
              <a:rPr lang="ru-RU" b="1" dirty="0" smtClean="0"/>
              <a:t>Какой </a:t>
            </a:r>
            <a:r>
              <a:rPr lang="ru-RU" b="1" u="sng" dirty="0" smtClean="0"/>
              <a:t>тип деления клетки </a:t>
            </a:r>
            <a:r>
              <a:rPr lang="ru-RU" b="1" dirty="0" smtClean="0"/>
              <a:t>лежит в основе полового размножения?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Сколько хромосом в зиготе и гаметах?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515352" cy="51816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smtClean="0"/>
              <a:t>Соматические </a:t>
            </a:r>
          </a:p>
          <a:p>
            <a:pPr>
              <a:buNone/>
            </a:pPr>
            <a:r>
              <a:rPr lang="ru-RU" sz="3200" b="1" dirty="0" smtClean="0"/>
              <a:t>клетки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/>
              <a:t>   гаметы</a:t>
            </a:r>
          </a:p>
          <a:p>
            <a:pPr>
              <a:buNone/>
            </a:pPr>
            <a:r>
              <a:rPr lang="ru-RU" sz="4400" b="1" dirty="0" smtClean="0"/>
              <a:t>  </a:t>
            </a:r>
          </a:p>
          <a:p>
            <a:pPr>
              <a:buNone/>
            </a:pPr>
            <a:r>
              <a:rPr lang="ru-RU" sz="4400" b="1" dirty="0" smtClean="0"/>
              <a:t>                зигота</a:t>
            </a:r>
          </a:p>
          <a:p>
            <a:pPr>
              <a:buNone/>
            </a:pPr>
            <a:endParaRPr lang="ru-RU" sz="4400" b="1" dirty="0" smtClean="0"/>
          </a:p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429388" y="1285860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857620" y="1357298"/>
            <a:ext cx="1357322" cy="121444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857620" y="2786058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14" name="Овал 13"/>
          <p:cNvSpPr/>
          <p:nvPr/>
        </p:nvSpPr>
        <p:spPr>
          <a:xfrm>
            <a:off x="6429388" y="2786058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15" name="Овал 14"/>
          <p:cNvSpPr/>
          <p:nvPr/>
        </p:nvSpPr>
        <p:spPr>
          <a:xfrm>
            <a:off x="5072066" y="4714884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21" name="Стрелка вправо 20"/>
          <p:cNvSpPr/>
          <p:nvPr/>
        </p:nvSpPr>
        <p:spPr>
          <a:xfrm rot="3029157">
            <a:off x="4824107" y="4084957"/>
            <a:ext cx="76857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7600937">
            <a:off x="5971366" y="4063390"/>
            <a:ext cx="7564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001024" y="1571612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286380" y="1285860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322099" y="1893083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86380" y="1857364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7"/>
          </p:cNvCxnSpPr>
          <p:nvPr/>
        </p:nvCxnSpPr>
        <p:spPr>
          <a:xfrm rot="5400000" flipH="1" flipV="1">
            <a:off x="8367928" y="1356251"/>
            <a:ext cx="274992" cy="2770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Почему число хромосом в зиготе не удваивается, хотя она образуется из двух половых клеток?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515352" cy="50006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smtClean="0"/>
              <a:t>    Соматические </a:t>
            </a:r>
          </a:p>
          <a:p>
            <a:pPr>
              <a:buNone/>
            </a:pPr>
            <a:r>
              <a:rPr lang="ru-RU" sz="3200" b="1" dirty="0" smtClean="0"/>
              <a:t>     клетки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/>
              <a:t>        гаметы</a:t>
            </a:r>
          </a:p>
          <a:p>
            <a:pPr>
              <a:buNone/>
            </a:pPr>
            <a:r>
              <a:rPr lang="ru-RU" sz="4400" b="1" dirty="0" smtClean="0"/>
              <a:t>  </a:t>
            </a:r>
          </a:p>
          <a:p>
            <a:pPr>
              <a:buNone/>
            </a:pPr>
            <a:r>
              <a:rPr lang="ru-RU" sz="4400" b="1" dirty="0" smtClean="0"/>
              <a:t>                </a:t>
            </a:r>
          </a:p>
          <a:p>
            <a:pPr>
              <a:buNone/>
            </a:pPr>
            <a:r>
              <a:rPr lang="ru-RU" sz="4400" b="1" dirty="0" smtClean="0"/>
              <a:t>                     зигота</a:t>
            </a:r>
          </a:p>
          <a:p>
            <a:pPr>
              <a:buNone/>
            </a:pPr>
            <a:endParaRPr lang="ru-RU" sz="4400" b="1" dirty="0" smtClean="0"/>
          </a:p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572264" y="1714488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785926"/>
            <a:ext cx="1357322" cy="121444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00496" y="3214686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14" name="Овал 13"/>
          <p:cNvSpPr/>
          <p:nvPr/>
        </p:nvSpPr>
        <p:spPr>
          <a:xfrm>
            <a:off x="6500826" y="3143248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?</a:t>
            </a:r>
            <a:endParaRPr lang="ru-RU" sz="7200" dirty="0"/>
          </a:p>
        </p:txBody>
      </p:sp>
      <p:sp>
        <p:nvSpPr>
          <p:cNvPr id="15" name="Овал 14"/>
          <p:cNvSpPr/>
          <p:nvPr/>
        </p:nvSpPr>
        <p:spPr>
          <a:xfrm>
            <a:off x="5286380" y="5143512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3029157">
            <a:off x="4976350" y="4566023"/>
            <a:ext cx="76857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7600937">
            <a:off x="6185680" y="4563457"/>
            <a:ext cx="7564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001024" y="2071678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57818" y="1785926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394331" y="2392355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357818" y="2357430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7"/>
          </p:cNvCxnSpPr>
          <p:nvPr/>
        </p:nvCxnSpPr>
        <p:spPr>
          <a:xfrm rot="5400000" flipH="1" flipV="1">
            <a:off x="8367928" y="1856317"/>
            <a:ext cx="274992" cy="2770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процессе образования гамет должно произойти уменьшение числа хромосом!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515352" cy="50006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smtClean="0"/>
              <a:t>    Соматические </a:t>
            </a:r>
          </a:p>
          <a:p>
            <a:pPr>
              <a:buNone/>
            </a:pPr>
            <a:r>
              <a:rPr lang="ru-RU" sz="3200" b="1" dirty="0" smtClean="0"/>
              <a:t>     клетки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dirty="0" smtClean="0"/>
              <a:t>        гаметы</a:t>
            </a:r>
          </a:p>
          <a:p>
            <a:pPr>
              <a:buNone/>
            </a:pPr>
            <a:r>
              <a:rPr lang="ru-RU" sz="4400" b="1" dirty="0" smtClean="0"/>
              <a:t>  </a:t>
            </a:r>
          </a:p>
          <a:p>
            <a:pPr>
              <a:buNone/>
            </a:pPr>
            <a:r>
              <a:rPr lang="ru-RU" sz="4400" b="1" dirty="0" smtClean="0"/>
              <a:t>                </a:t>
            </a:r>
          </a:p>
          <a:p>
            <a:pPr>
              <a:buNone/>
            </a:pPr>
            <a:r>
              <a:rPr lang="ru-RU" sz="4400" b="1" dirty="0" smtClean="0"/>
              <a:t>                     зигота</a:t>
            </a:r>
          </a:p>
          <a:p>
            <a:pPr>
              <a:buNone/>
            </a:pPr>
            <a:endParaRPr lang="ru-RU" sz="4400" b="1" dirty="0" smtClean="0"/>
          </a:p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572264" y="1714488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785926"/>
            <a:ext cx="1357322" cy="121444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00496" y="3214686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500826" y="3143248"/>
            <a:ext cx="1357322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286380" y="5143512"/>
            <a:ext cx="1285884" cy="12715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3029157">
            <a:off x="4976350" y="4566023"/>
            <a:ext cx="76857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7600937">
            <a:off x="6185680" y="4563457"/>
            <a:ext cx="7564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001024" y="2071678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57818" y="1785926"/>
            <a:ext cx="428628" cy="4143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394331" y="2392355"/>
            <a:ext cx="35719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357818" y="2357430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7"/>
          </p:cNvCxnSpPr>
          <p:nvPr/>
        </p:nvCxnSpPr>
        <p:spPr>
          <a:xfrm rot="5400000" flipH="1" flipV="1">
            <a:off x="8367928" y="1856317"/>
            <a:ext cx="274992" cy="2770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Мейоз -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особый тип деления клеток, при котором число хромосом в дочерних клетках становится гаплоидным.</a:t>
            </a:r>
            <a:endParaRPr lang="ru-RU" sz="4000" b="1" dirty="0"/>
          </a:p>
        </p:txBody>
      </p:sp>
      <p:pic>
        <p:nvPicPr>
          <p:cNvPr id="9219" name="Picture 3" descr="C:\Users\1\Pictures\res3D169548-6063-43B7-8F34-CB4710F362BA.jpg"/>
          <p:cNvPicPr>
            <a:picLocks noChangeAspect="1" noChangeArrowheads="1"/>
          </p:cNvPicPr>
          <p:nvPr/>
        </p:nvPicPr>
        <p:blipFill>
          <a:blip r:embed="rId2"/>
          <a:srcRect l="73438" t="39799" b="4825"/>
          <a:stretch>
            <a:fillRect/>
          </a:stretch>
        </p:blipFill>
        <p:spPr bwMode="auto">
          <a:xfrm>
            <a:off x="5028198" y="3857628"/>
            <a:ext cx="3068049" cy="2786082"/>
          </a:xfrm>
          <a:prstGeom prst="rect">
            <a:avLst/>
          </a:prstGeom>
          <a:noFill/>
        </p:spPr>
      </p:pic>
      <p:pic>
        <p:nvPicPr>
          <p:cNvPr id="9220" name="Picture 4" descr="C:\Users\1\Pictures\res3D169548-6063-43B7-8F34-CB4710F362BA.jpg"/>
          <p:cNvPicPr>
            <a:picLocks noChangeAspect="1" noChangeArrowheads="1"/>
          </p:cNvPicPr>
          <p:nvPr/>
        </p:nvPicPr>
        <p:blipFill>
          <a:blip r:embed="rId2"/>
          <a:srcRect r="77188" b="71859"/>
          <a:stretch>
            <a:fillRect/>
          </a:stretch>
        </p:blipFill>
        <p:spPr bwMode="auto">
          <a:xfrm>
            <a:off x="1571604" y="4643445"/>
            <a:ext cx="2381240" cy="1889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Проверка знаний по теме </a:t>
            </a:r>
            <a:r>
              <a:rPr lang="ru-RU" b="1" dirty="0" smtClean="0"/>
              <a:t>«Бесполое размножение»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Игра </a:t>
            </a:r>
            <a:r>
              <a:rPr lang="ru-RU" sz="4800" b="1" dirty="0" smtClean="0"/>
              <a:t>«Я знаю, что…»</a:t>
            </a:r>
            <a:endParaRPr lang="ru-RU" sz="4800" b="1" dirty="0"/>
          </a:p>
        </p:txBody>
      </p:sp>
      <p:pic>
        <p:nvPicPr>
          <p:cNvPr id="2050" name="Picture 2" descr="C:\Users\1\Pictures\res26BEDE6A-0A01-022A-0141-24D6E44B197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4429132"/>
            <a:ext cx="5746782" cy="1860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Вопросы  к фильму: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Сколько делений в мейозе?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В каком делении происходит уменьшение числа хромосом?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В какую фазу мейоза происходит конъюгация и кроссинговер?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Сколько клеток образуется при мейозе?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Сколько в них хромосом?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1.Сколько делений в мейозе?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pic>
        <p:nvPicPr>
          <p:cNvPr id="1026" name="Picture 2" descr="C:\Users\1\Pictures\res3D169548-6063-43B7-8F34-CB4710F362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72346"/>
            <a:ext cx="8286808" cy="465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963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2.</a:t>
            </a:r>
            <a:r>
              <a:rPr lang="ru-RU" sz="5400" b="1" dirty="0" smtClean="0"/>
              <a:t>В каком делении происходит уменьшение (редукция) числа хромосом?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pic>
        <p:nvPicPr>
          <p:cNvPr id="2050" name="Picture 2" descr="C:\Users\1\Pictures\res3D169548-6063-43B7-8F34-CB4710F362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232" b="60949"/>
          <a:stretch>
            <a:fillRect/>
          </a:stretch>
        </p:blipFill>
        <p:spPr bwMode="auto">
          <a:xfrm>
            <a:off x="469857" y="3214688"/>
            <a:ext cx="8425565" cy="2143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1535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3.В какую фазу мейоза происходит конъюгация и кроссинговер?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pic>
        <p:nvPicPr>
          <p:cNvPr id="8194" name="Picture 2" descr="C:\Users\1\Pictures\res54CA067F-1D4F-4CEE-A8A9-86D219FE0A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0992" y="3357562"/>
            <a:ext cx="2571768" cy="3214710"/>
          </a:xfrm>
          <a:prstGeom prst="rect">
            <a:avLst/>
          </a:prstGeom>
          <a:noFill/>
        </p:spPr>
      </p:pic>
      <p:pic>
        <p:nvPicPr>
          <p:cNvPr id="5" name="Picture 2" descr="C:\Users\1\Pictures\res3D169548-6063-43B7-8F34-CB4710F362B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-5169" r="77082" b="60949"/>
          <a:stretch>
            <a:fillRect/>
          </a:stretch>
        </p:blipFill>
        <p:spPr bwMode="auto">
          <a:xfrm>
            <a:off x="928662" y="3357562"/>
            <a:ext cx="2620053" cy="325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96350"/>
          </a:xfrm>
        </p:spPr>
        <p:txBody>
          <a:bodyPr/>
          <a:lstStyle/>
          <a:p>
            <a:pPr algn="ctr"/>
            <a:r>
              <a:rPr lang="ru-RU" sz="5400" b="1" dirty="0" smtClean="0"/>
              <a:t>4.Сколько клеток образуется при мейозе?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68128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3" descr="C:\Users\1\Pictures\res3D169548-6063-43B7-8F34-CB4710F362BA.jpg"/>
          <p:cNvPicPr>
            <a:picLocks noChangeAspect="1" noChangeArrowheads="1"/>
          </p:cNvPicPr>
          <p:nvPr/>
        </p:nvPicPr>
        <p:blipFill>
          <a:blip r:embed="rId2"/>
          <a:srcRect l="73438" t="39799" b="4825"/>
          <a:stretch>
            <a:fillRect/>
          </a:stretch>
        </p:blipFill>
        <p:spPr bwMode="auto">
          <a:xfrm>
            <a:off x="3000364" y="3143248"/>
            <a:ext cx="344220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10598"/>
          </a:xfrm>
        </p:spPr>
        <p:txBody>
          <a:bodyPr/>
          <a:lstStyle/>
          <a:p>
            <a:pPr algn="ctr"/>
            <a:r>
              <a:rPr lang="ru-RU" sz="5400" b="1" dirty="0" smtClean="0"/>
              <a:t>5.Сколько хромосом в дочерних клетках?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pic>
        <p:nvPicPr>
          <p:cNvPr id="4" name="Picture 4" descr="C:\Users\1\Pictures\res3D169548-6063-43B7-8F34-CB4710F362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77188" b="71859"/>
          <a:stretch>
            <a:fillRect/>
          </a:stretch>
        </p:blipFill>
        <p:spPr bwMode="auto">
          <a:xfrm>
            <a:off x="969477" y="3500438"/>
            <a:ext cx="2790478" cy="2214578"/>
          </a:xfrm>
          <a:prstGeom prst="rect">
            <a:avLst/>
          </a:prstGeom>
          <a:noFill/>
        </p:spPr>
      </p:pic>
      <p:pic>
        <p:nvPicPr>
          <p:cNvPr id="5" name="Picture 3" descr="C:\Users\1\Pictures\res3D169548-6063-43B7-8F34-CB4710F362BA.jpg"/>
          <p:cNvPicPr>
            <a:picLocks noChangeAspect="1" noChangeArrowheads="1"/>
          </p:cNvPicPr>
          <p:nvPr/>
        </p:nvPicPr>
        <p:blipFill>
          <a:blip r:embed="rId2"/>
          <a:srcRect l="73438" t="39799" b="4825"/>
          <a:stretch>
            <a:fillRect/>
          </a:stretch>
        </p:blipFill>
        <p:spPr bwMode="auto">
          <a:xfrm>
            <a:off x="4178660" y="2786058"/>
            <a:ext cx="385472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в группах</a:t>
            </a:r>
            <a:endParaRPr lang="ru-RU" b="1" dirty="0"/>
          </a:p>
        </p:txBody>
      </p:sp>
      <p:pic>
        <p:nvPicPr>
          <p:cNvPr id="4" name="Picture 99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428868"/>
            <a:ext cx="5400481" cy="358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Мейоз - это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  один из этапов в образовании гамет.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4000" b="1" dirty="0" smtClean="0"/>
              <a:t>Гаметогенез </a:t>
            </a:r>
            <a:r>
              <a:rPr lang="ru-RU" sz="4000" dirty="0" smtClean="0"/>
              <a:t>– процесс формирования половых клеток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3600" b="1" dirty="0" smtClean="0"/>
              <a:t>Овогенез              Сперматогенез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(формирование                        (</a:t>
            </a:r>
            <a:r>
              <a:rPr lang="ru-RU" dirty="0" err="1" smtClean="0"/>
              <a:t>формирование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яйцеклеток)                              сперматозоидов)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576552">
            <a:off x="2516543" y="2521063"/>
            <a:ext cx="484632" cy="1077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8926581">
            <a:off x="5663097" y="2588151"/>
            <a:ext cx="484632" cy="1068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Гаметогенез протекает в специальных органах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8229600" cy="3752856"/>
          </a:xfrm>
        </p:spPr>
        <p:txBody>
          <a:bodyPr/>
          <a:lstStyle/>
          <a:p>
            <a:pPr algn="ctr"/>
            <a:r>
              <a:rPr lang="ru-RU" sz="4800" b="1" dirty="0" smtClean="0"/>
              <a:t>Как они называются?</a:t>
            </a:r>
          </a:p>
          <a:p>
            <a:endParaRPr lang="ru-RU" dirty="0"/>
          </a:p>
        </p:txBody>
      </p:sp>
      <p:pic>
        <p:nvPicPr>
          <p:cNvPr id="1026" name="Picture 2" descr="C:\Users\Валентина\Pictures\WomanReproduct.gif"/>
          <p:cNvPicPr>
            <a:picLocks noChangeAspect="1" noChangeArrowheads="1"/>
          </p:cNvPicPr>
          <p:nvPr/>
        </p:nvPicPr>
        <p:blipFill>
          <a:blip r:embed="rId2">
            <a:lum/>
          </a:blip>
          <a:srcRect t="34741" r="3670"/>
          <a:stretch>
            <a:fillRect/>
          </a:stretch>
        </p:blipFill>
        <p:spPr bwMode="auto">
          <a:xfrm>
            <a:off x="214281" y="3429000"/>
            <a:ext cx="4357719" cy="3000396"/>
          </a:xfrm>
          <a:prstGeom prst="rect">
            <a:avLst/>
          </a:prstGeom>
          <a:solidFill>
            <a:srgbClr val="FFC000">
              <a:alpha val="7000"/>
            </a:srgbClr>
          </a:solidFill>
        </p:spPr>
      </p:pic>
      <p:pic>
        <p:nvPicPr>
          <p:cNvPr id="1027" name="Picture 3" descr="C:\Users\Валентина\Pictures\07021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57562"/>
            <a:ext cx="4286248" cy="3117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53276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4400" dirty="0" smtClean="0"/>
              <a:t>В чем состоит эволюционная роль бесполого размножения?</a:t>
            </a:r>
          </a:p>
        </p:txBody>
      </p:sp>
      <p:pic>
        <p:nvPicPr>
          <p:cNvPr id="3075" name="Picture 3" descr="C:\Users\1\Pictures\res79C47AE4-1AB6-4F9B-A38D-9DE6F70205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143248"/>
            <a:ext cx="2640676" cy="3099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сперматогенез      овогенез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Pictures\res66B7CD02-E5E4-405F-BB33-B9541E8B8BB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71546"/>
            <a:ext cx="2928958" cy="5572164"/>
          </a:xfrm>
          <a:prstGeom prst="rect">
            <a:avLst/>
          </a:prstGeom>
          <a:noFill/>
        </p:spPr>
      </p:pic>
      <p:pic>
        <p:nvPicPr>
          <p:cNvPr id="1027" name="Picture 3" descr="C:\Users\1\Pictures\resDB35F053-F98F-4F27-B48E-EC776AC9E46F.jpg"/>
          <p:cNvPicPr>
            <a:picLocks noChangeAspect="1" noChangeArrowheads="1"/>
          </p:cNvPicPr>
          <p:nvPr/>
        </p:nvPicPr>
        <p:blipFill>
          <a:blip r:embed="rId3"/>
          <a:srcRect b="25957"/>
          <a:stretch>
            <a:fillRect/>
          </a:stretch>
        </p:blipFill>
        <p:spPr bwMode="auto">
          <a:xfrm>
            <a:off x="5643570" y="1071546"/>
            <a:ext cx="3357586" cy="41434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1214422"/>
            <a:ext cx="22860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Стадия размножения</a:t>
            </a:r>
            <a:br>
              <a:rPr lang="ru-RU" b="1" dirty="0" smtClean="0"/>
            </a:b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Стадия роста </a:t>
            </a:r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Стадия созревания</a:t>
            </a:r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endParaRPr lang="ru-RU" b="1" dirty="0" smtClean="0"/>
          </a:p>
          <a:p>
            <a:pPr marL="342900" indent="-342900">
              <a:buAutoNum type="arabicPeriod"/>
            </a:pPr>
            <a:r>
              <a:rPr lang="ru-RU" b="1" dirty="0" smtClean="0"/>
              <a:t>Стадия формирования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643314"/>
            <a:ext cx="2469817" cy="166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538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Радиация, алкоголь, наркотики </a:t>
            </a:r>
            <a:r>
              <a:rPr lang="ru-RU" sz="3200" b="1" dirty="0" smtClean="0"/>
              <a:t>и т.п.</a:t>
            </a:r>
          </a:p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ru-RU" sz="3600" dirty="0" smtClean="0"/>
              <a:t>Повреждения гамет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Генетические отклонения</a:t>
            </a:r>
          </a:p>
          <a:p>
            <a:pPr algn="ctr">
              <a:buNone/>
            </a:pPr>
            <a:r>
              <a:rPr lang="ru-RU" dirty="0" smtClean="0"/>
              <a:t>   </a:t>
            </a:r>
            <a:endParaRPr lang="en-US" dirty="0" smtClean="0"/>
          </a:p>
          <a:p>
            <a:pPr>
              <a:buNone/>
            </a:pPr>
            <a:r>
              <a:rPr lang="ru-RU" sz="3600" dirty="0" smtClean="0"/>
              <a:t>   Особенно </a:t>
            </a:r>
            <a:r>
              <a:rPr lang="ru-RU" sz="3600" b="1" dirty="0" smtClean="0">
                <a:solidFill>
                  <a:srgbClr val="FF0000"/>
                </a:solidFill>
              </a:rPr>
              <a:t>опасны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3600" dirty="0" smtClean="0">
                <a:solidFill>
                  <a:srgbClr val="FF0000"/>
                </a:solidFill>
              </a:rPr>
              <a:t>для </a:t>
            </a:r>
            <a:r>
              <a:rPr lang="ru-RU" sz="3600" b="1" dirty="0" smtClean="0">
                <a:solidFill>
                  <a:srgbClr val="FF0000"/>
                </a:solidFill>
              </a:rPr>
              <a:t>яйцеклеток</a:t>
            </a:r>
            <a:r>
              <a:rPr lang="ru-RU" sz="3600" dirty="0" smtClean="0"/>
              <a:t>, т.к. их запас не пополняется в течение жизни!!!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57686" y="1500174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7686" y="2643182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Валентина\Pictures\5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1643074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В чем сходство и различие яйцеклетки и сперматозоида?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Размеры</a:t>
            </a:r>
          </a:p>
          <a:p>
            <a:r>
              <a:rPr lang="ru-RU" sz="4800" b="1" dirty="0" smtClean="0"/>
              <a:t>Форма</a:t>
            </a:r>
          </a:p>
          <a:p>
            <a:r>
              <a:rPr lang="ru-RU" sz="4800" b="1" dirty="0" smtClean="0"/>
              <a:t>Функция</a:t>
            </a:r>
            <a:endParaRPr lang="ru-RU" sz="4800" b="1" dirty="0"/>
          </a:p>
        </p:txBody>
      </p:sp>
      <p:pic>
        <p:nvPicPr>
          <p:cNvPr id="4" name="Picture 2" descr="C:\Users\1\Pictures\resD4120E94-FFB8-4F9E-9FF9-144D750EC3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7" y="2606653"/>
            <a:ext cx="4417425" cy="3751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Оплодотворение –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слияние гамет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Зигота</a:t>
            </a:r>
            <a:r>
              <a:rPr lang="ru-RU" sz="3200" dirty="0" smtClean="0"/>
              <a:t> – оплодотворенная яйцеклетка.</a:t>
            </a:r>
          </a:p>
          <a:p>
            <a:pPr algn="ctr">
              <a:buNone/>
            </a:pPr>
            <a:r>
              <a:rPr lang="ru-RU" sz="4000" dirty="0" smtClean="0"/>
              <a:t>Тип оплодотворения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Внешнее                          Внутреннее                    </a:t>
            </a:r>
          </a:p>
          <a:p>
            <a:pPr algn="ctr">
              <a:buNone/>
            </a:pPr>
            <a:r>
              <a:rPr lang="ru-RU" dirty="0" smtClean="0"/>
              <a:t>(вне организма)           (в  половых путях</a:t>
            </a:r>
          </a:p>
          <a:p>
            <a:pPr algn="ctr">
              <a:buNone/>
            </a:pPr>
            <a:r>
              <a:rPr lang="ru-RU" dirty="0" smtClean="0"/>
              <a:t>                                                   самки)</a:t>
            </a:r>
            <a:endParaRPr lang="ru-RU" dirty="0"/>
          </a:p>
        </p:txBody>
      </p:sp>
      <p:sp>
        <p:nvSpPr>
          <p:cNvPr id="4" name="Двойная стрелка влево/вверх 3"/>
          <p:cNvSpPr/>
          <p:nvPr/>
        </p:nvSpPr>
        <p:spPr>
          <a:xfrm rot="13577300">
            <a:off x="4176467" y="3176342"/>
            <a:ext cx="850392" cy="850392"/>
          </a:xfrm>
          <a:prstGeom prst="leftUpArrow">
            <a:avLst>
              <a:gd name="adj1" fmla="val 20462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Выяснить, в чем заключаются сущность, преимущества полового размножения и какое значение для эволюции жизни на Земле имело его появление?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48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 Сущность полового размножения:</a:t>
            </a:r>
            <a:br>
              <a:rPr lang="ru-RU" sz="54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Объединение</a:t>
            </a:r>
          </a:p>
          <a:p>
            <a:pPr>
              <a:buNone/>
            </a:pPr>
            <a:r>
              <a:rPr lang="ru-RU" sz="4400" b="1" dirty="0" smtClean="0"/>
              <a:t>наследственного </a:t>
            </a:r>
          </a:p>
          <a:p>
            <a:pPr>
              <a:buNone/>
            </a:pPr>
            <a:r>
              <a:rPr lang="ru-RU" sz="4400" b="1" dirty="0" smtClean="0"/>
              <a:t>материала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обоих родителей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214818"/>
            <a:ext cx="3452814" cy="247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7" descr="http://pelfrid.narod.ru/pub/colanim.files/Monkey1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357950" y="2285992"/>
            <a:ext cx="198562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Преимущества и значение для эволюции жизни на Земле: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Увеличение генетического разнообразия представителей вида.</a:t>
            </a:r>
          </a:p>
          <a:p>
            <a:r>
              <a:rPr lang="ru-RU" sz="4000" dirty="0" smtClean="0"/>
              <a:t>Повышение выживаемости вида в постоянно меняющихся условиях окружающей среды.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res5459BD1F-5280-4F79-941D-344356B61A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214686"/>
            <a:ext cx="3428992" cy="36433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вопрос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Бесполое размножение поддерживает существование вида, сохраняя его наследственные особенности.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pic>
        <p:nvPicPr>
          <p:cNvPr id="5123" name="Picture 3" descr="C:\Users\1\Pictures\res22EE776D-4D73-4A5E-8A79-5227F5CA31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428736"/>
            <a:ext cx="1708956" cy="473249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Назовите достоинства и недостатки бесполого размножения.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ru-RU" dirty="0" smtClean="0"/>
              <a:t>Ответ на вопрос №2</a:t>
            </a:r>
            <a:endParaRPr lang="ru-RU" dirty="0"/>
          </a:p>
        </p:txBody>
      </p:sp>
      <p:pic>
        <p:nvPicPr>
          <p:cNvPr id="7170" name="Picture 2" descr="C:\Users\1\Pictures\res0C4F438B-3B5E-4C9A-B126-D68B1A872A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572008"/>
            <a:ext cx="5000660" cy="20717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Autofit/>
          </a:bodyPr>
          <a:lstStyle/>
          <a:p>
            <a:r>
              <a:rPr lang="ru-RU" sz="3600" b="1" u="sng" dirty="0" smtClean="0"/>
              <a:t>Достоинства:</a:t>
            </a:r>
            <a:r>
              <a:rPr lang="ru-RU" sz="3600" b="1" i="1" u="sng" dirty="0" smtClean="0"/>
              <a:t> </a:t>
            </a:r>
            <a:r>
              <a:rPr lang="ru-RU" sz="3600" b="1" i="1" dirty="0" smtClean="0"/>
              <a:t>не нужно тратить время и энергию для поиска партнера; относительно быстро происходит увеличение численности организмов,</a:t>
            </a:r>
          </a:p>
          <a:p>
            <a:pPr>
              <a:buNone/>
            </a:pPr>
            <a:r>
              <a:rPr lang="ru-RU" sz="3600" b="1" i="1" dirty="0" smtClean="0"/>
              <a:t>   захват новых территорий и расселение.</a:t>
            </a:r>
            <a:endParaRPr lang="ru-RU" sz="3600" dirty="0" smtClean="0"/>
          </a:p>
          <a:p>
            <a:r>
              <a:rPr lang="ru-RU" sz="3600" b="1" u="sng" dirty="0" smtClean="0"/>
              <a:t>Недостаток: </a:t>
            </a:r>
            <a:r>
              <a:rPr lang="ru-RU" sz="3600" b="1" i="1" dirty="0" smtClean="0"/>
              <a:t>не обеспечивает выживания в изменчивой среде.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</a:rPr>
              <a:t>В чем сущность полового размножения?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</a:rPr>
              <a:t>В чем преимущества полового размножения?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</a:rPr>
              <a:t>Какое значение для эволюции жизни на Земле оно имеет?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Заголовок 3">
            <a:hlinkClick r:id="" action="ppaction://noaction" highlightClick="1"/>
          </p:cNvPr>
          <p:cNvSpPr>
            <a:spLocks noGrp="1"/>
          </p:cNvSpPr>
          <p:nvPr>
            <p:ph type="title"/>
          </p:nvPr>
        </p:nvSpPr>
        <p:spPr>
          <a:xfrm>
            <a:off x="428596" y="714356"/>
            <a:ext cx="1714512" cy="114300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392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0</a:t>
            </a:r>
            <a:r>
              <a:rPr lang="en-US" dirty="0" smtClean="0"/>
              <a:t>5</a:t>
            </a:r>
            <a:r>
              <a:rPr lang="ru-RU" smtClean="0"/>
              <a:t>.12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3200" dirty="0" smtClean="0"/>
              <a:t>Тема урока: </a:t>
            </a:r>
            <a:br>
              <a:rPr lang="ru-RU" sz="3200" dirty="0" smtClean="0"/>
            </a:br>
            <a:r>
              <a:rPr lang="ru-RU" sz="6000" b="1" dirty="0" smtClean="0"/>
              <a:t>Половое размножение организмов</a:t>
            </a:r>
            <a:endParaRPr lang="ru-RU" sz="6000" b="1" dirty="0"/>
          </a:p>
        </p:txBody>
      </p:sp>
      <p:pic>
        <p:nvPicPr>
          <p:cNvPr id="4" name="Picture 2" descr="C:\Users\1\Pictures\resD4120E94-FFB8-4F9E-9FF9-144D750EC3B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214818"/>
            <a:ext cx="2654271" cy="225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/>
              <a:t>           </a:t>
            </a:r>
            <a:r>
              <a:rPr lang="ru-RU" sz="19900" b="1" dirty="0" smtClean="0"/>
              <a:t>?</a:t>
            </a:r>
            <a:endParaRPr lang="ru-RU" sz="19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938</TotalTime>
  <Words>564</Words>
  <Application>Microsoft Office PowerPoint</Application>
  <PresentationFormat>Экран (4:3)</PresentationFormat>
  <Paragraphs>145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Поток</vt:lpstr>
      <vt:lpstr>Доброе утро!!!</vt:lpstr>
      <vt:lpstr>Проверка знаний по теме «Бесполое размножение»</vt:lpstr>
      <vt:lpstr>Вопрос №1</vt:lpstr>
      <vt:lpstr>Ответ на вопрос №1</vt:lpstr>
      <vt:lpstr>Вопрос №2</vt:lpstr>
      <vt:lpstr>Ответ на вопрос №2</vt:lpstr>
      <vt:lpstr>Слайд 7</vt:lpstr>
      <vt:lpstr>05.12.  Тема урока:  Половое размножение организмов</vt:lpstr>
      <vt:lpstr>Цель урока:</vt:lpstr>
      <vt:lpstr>Цель урока:</vt:lpstr>
      <vt:lpstr>Задачи урока:</vt:lpstr>
      <vt:lpstr> Характеристика полового размножения?</vt:lpstr>
      <vt:lpstr>Слайд 13</vt:lpstr>
      <vt:lpstr>Характеристика полового размножения</vt:lpstr>
      <vt:lpstr>Какой тип деления клетки лежит в основе полового размножения?</vt:lpstr>
      <vt:lpstr>Сколько хромосом в зиготе и гаметах?</vt:lpstr>
      <vt:lpstr>Почему число хромосом в зиготе не удваивается, хотя она образуется из двух половых клеток?</vt:lpstr>
      <vt:lpstr>В процессе образования гамет должно произойти уменьшение числа хромосом!</vt:lpstr>
      <vt:lpstr>Мейоз -</vt:lpstr>
      <vt:lpstr>Вопросы  к фильму:</vt:lpstr>
      <vt:lpstr>1.Сколько делений в мейозе? </vt:lpstr>
      <vt:lpstr>   2.В каком делении происходит уменьшение (редукция) числа хромосом? </vt:lpstr>
      <vt:lpstr>3.В какую фазу мейоза происходит конъюгация и кроссинговер? </vt:lpstr>
      <vt:lpstr>4.Сколько клеток образуется при мейозе?  </vt:lpstr>
      <vt:lpstr>5.Сколько хромосом в дочерних клетках? </vt:lpstr>
      <vt:lpstr>Работа в группах</vt:lpstr>
      <vt:lpstr>Мейоз - это</vt:lpstr>
      <vt:lpstr>Слайд 28</vt:lpstr>
      <vt:lpstr>Гаметогенез протекает в специальных органах</vt:lpstr>
      <vt:lpstr>           сперматогенез      овогенез</vt:lpstr>
      <vt:lpstr>Слайд 31</vt:lpstr>
      <vt:lpstr>В чем сходство и различие яйцеклетки и сперматозоида?</vt:lpstr>
      <vt:lpstr>Оплодотворение –  слияние гамет</vt:lpstr>
      <vt:lpstr>Цель урока:</vt:lpstr>
      <vt:lpstr>     Сущность полового размножения: </vt:lpstr>
      <vt:lpstr>Преимущества и значение для эволюции жизни на Земле: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Половое размножение организмов</dc:title>
  <dc:creator>1</dc:creator>
  <cp:lastModifiedBy>1</cp:lastModifiedBy>
  <cp:revision>82</cp:revision>
  <dcterms:created xsi:type="dcterms:W3CDTF">2012-12-01T12:46:13Z</dcterms:created>
  <dcterms:modified xsi:type="dcterms:W3CDTF">2013-01-20T17:08:38Z</dcterms:modified>
</cp:coreProperties>
</file>