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62" r:id="rId2"/>
    <p:sldId id="263" r:id="rId3"/>
    <p:sldId id="267" r:id="rId4"/>
    <p:sldId id="266" r:id="rId5"/>
    <p:sldId id="268" r:id="rId6"/>
    <p:sldId id="265" r:id="rId7"/>
    <p:sldId id="269" r:id="rId8"/>
    <p:sldId id="271" r:id="rId9"/>
    <p:sldId id="272" r:id="rId10"/>
    <p:sldId id="273" r:id="rId11"/>
    <p:sldId id="270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Золотилова" initials="ОЗ" lastIdx="2" clrIdx="0">
    <p:extLst>
      <p:ext uri="{19B8F6BF-5375-455C-9EA6-DF929625EA0E}">
        <p15:presenceInfo xmlns:p15="http://schemas.microsoft.com/office/powerpoint/2012/main" userId="8442146b0c76857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95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3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610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842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64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878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44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8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04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45F96A-91CD-4AB0-A3C7-928EEC399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E16F2F-ADA3-4D24-B8DC-242526A3A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ACBE09-ED6B-4D0F-9D62-EA00178D3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3DDE7B-3E08-41D1-A8D8-0490EC5CD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A3F1E4-271E-4BFA-9327-F2790ED51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39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4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6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891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19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11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15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163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04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6101D4F-5687-4A32-90B4-F14E3E9DFFD4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D23966E-BB88-4A4F-8F5E-777911FB6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06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  <p:sldLayoutId id="2147483833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forms.gle/YwX8pDKEm7sHFMCr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h2m92tfa2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hyperlink" Target="https://learningapps.org/watch?v=p98xjg0xk2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learningapps.org/watch?v=pg4dmdnyc22" TargetMode="External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9852" y="714356"/>
            <a:ext cx="6929486" cy="5500726"/>
          </a:xfrm>
        </p:spPr>
        <p:txBody>
          <a:bodyPr>
            <a:normAutofit/>
          </a:bodyPr>
          <a:lstStyle/>
          <a:p>
            <a:r>
              <a:rPr lang="ru-RU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Деньги </a:t>
            </a:r>
            <a:br>
              <a:rPr lang="ru-RU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 нашей жизни</a:t>
            </a:r>
          </a:p>
        </p:txBody>
      </p:sp>
      <p:pic>
        <p:nvPicPr>
          <p:cNvPr id="5" name="Picture 2" descr="N:\ЩАБЛОНЫ презентаций\183533_kak-krasivo-podarit-dengi-v-ramk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"/>
            <a:ext cx="9144000" cy="6857999"/>
          </a:xfrm>
          <a:prstGeom prst="rect">
            <a:avLst/>
          </a:prstGeom>
          <a:noFill/>
        </p:spPr>
      </p:pic>
      <p:pic>
        <p:nvPicPr>
          <p:cNvPr id="4" name="Picture 2" descr="N:\ЩАБЛОНЫ презентаций\183533_kak-krasivo-podarit-dengi-v-ramk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N:\ЩАБЛОНЫ презентаций\183533_kak-krasivo-podarit-dengi-v-ramke.jpg">
            <a:extLst>
              <a:ext uri="{FF2B5EF4-FFF2-40B4-BE49-F238E27FC236}">
                <a16:creationId xmlns:a16="http://schemas.microsoft.com/office/drawing/2014/main" id="{E1F442D5-92E8-40AF-8C97-13A10509B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N:\ЩАБЛОНЫ презентаций\183533_kak-krasivo-podarit-dengi-v-ramke.jpg">
            <a:extLst>
              <a:ext uri="{FF2B5EF4-FFF2-40B4-BE49-F238E27FC236}">
                <a16:creationId xmlns:a16="http://schemas.microsoft.com/office/drawing/2014/main" id="{6FC62E5D-E39C-45FC-B630-2D1B47AB9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2595" y="116632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N:\ЩАБЛОНЫ презентаций\183533_kak-krasivo-podarit-dengi-v-ramke.jpg">
            <a:extLst>
              <a:ext uri="{FF2B5EF4-FFF2-40B4-BE49-F238E27FC236}">
                <a16:creationId xmlns:a16="http://schemas.microsoft.com/office/drawing/2014/main" id="{7627FBDF-F6DE-41DE-9DE0-EDCCB4932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2595" y="119324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N:\ЩАБЛОНЫ презентаций\183533_kak-krasivo-podarit-dengi-v-ramke.jpg">
            <a:hlinkClick r:id="rId3" action="ppaction://hlinksldjump"/>
            <a:extLst>
              <a:ext uri="{FF2B5EF4-FFF2-40B4-BE49-F238E27FC236}">
                <a16:creationId xmlns:a16="http://schemas.microsoft.com/office/drawing/2014/main" id="{833F8CEC-0BD0-4EB9-B01D-B63E5188B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974632"/>
          </a:xfrm>
          <a:prstGeom prst="rect">
            <a:avLst/>
          </a:prstGeom>
          <a:noFill/>
        </p:spPr>
      </p:pic>
      <p:sp>
        <p:nvSpPr>
          <p:cNvPr id="3" name="TextBox 2">
            <a:hlinkClick r:id="rId3" action="ppaction://hlinksldjump"/>
            <a:extLst>
              <a:ext uri="{FF2B5EF4-FFF2-40B4-BE49-F238E27FC236}">
                <a16:creationId xmlns:a16="http://schemas.microsoft.com/office/drawing/2014/main" id="{9A30D22A-4276-40F1-9C0A-1BBAD4BD6BCF}"/>
              </a:ext>
            </a:extLst>
          </p:cNvPr>
          <p:cNvSpPr txBox="1"/>
          <p:nvPr/>
        </p:nvSpPr>
        <p:spPr>
          <a:xfrm>
            <a:off x="1801166" y="2012349"/>
            <a:ext cx="8589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/>
              <a:t>Занятие по финансовой грамотности</a:t>
            </a:r>
          </a:p>
        </p:txBody>
      </p:sp>
      <p:sp>
        <p:nvSpPr>
          <p:cNvPr id="10" name="TextBox 9">
            <a:hlinkClick r:id="rId3" action="ppaction://hlinksldjump"/>
            <a:extLst>
              <a:ext uri="{FF2B5EF4-FFF2-40B4-BE49-F238E27FC236}">
                <a16:creationId xmlns:a16="http://schemas.microsoft.com/office/drawing/2014/main" id="{8E781201-C9C1-42EF-B033-B49758831FF5}"/>
              </a:ext>
            </a:extLst>
          </p:cNvPr>
          <p:cNvSpPr txBox="1"/>
          <p:nvPr/>
        </p:nvSpPr>
        <p:spPr>
          <a:xfrm>
            <a:off x="4012709" y="4232319"/>
            <a:ext cx="4398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Автор: Золотилова Ольга Владимировна</a:t>
            </a:r>
          </a:p>
          <a:p>
            <a:r>
              <a:rPr lang="ru-RU" b="1" dirty="0"/>
              <a:t>Учитель технологии</a:t>
            </a:r>
          </a:p>
          <a:p>
            <a:r>
              <a:rPr lang="ru-RU" b="1" dirty="0"/>
              <a:t>ГБОУ 604 Пушкинского района</a:t>
            </a:r>
          </a:p>
          <a:p>
            <a:r>
              <a:rPr lang="ru-RU" b="1" dirty="0"/>
              <a:t>Санкт-Петербурга</a:t>
            </a:r>
          </a:p>
        </p:txBody>
      </p:sp>
      <p:sp>
        <p:nvSpPr>
          <p:cNvPr id="11" name="TextBox 10">
            <a:hlinkClick r:id="rId3" action="ppaction://hlinksldjump"/>
            <a:extLst>
              <a:ext uri="{FF2B5EF4-FFF2-40B4-BE49-F238E27FC236}">
                <a16:creationId xmlns:a16="http://schemas.microsoft.com/office/drawing/2014/main" id="{C2FA5359-6F6C-4EF2-80E5-7B69B0B82004}"/>
              </a:ext>
            </a:extLst>
          </p:cNvPr>
          <p:cNvSpPr txBox="1"/>
          <p:nvPr/>
        </p:nvSpPr>
        <p:spPr>
          <a:xfrm>
            <a:off x="5248492" y="5740326"/>
            <a:ext cx="16950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2022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1B8683A-1162-489B-87FC-FDC69E5283D3}"/>
              </a:ext>
            </a:extLst>
          </p:cNvPr>
          <p:cNvSpPr/>
          <p:nvPr/>
        </p:nvSpPr>
        <p:spPr>
          <a:xfrm>
            <a:off x="0" y="0"/>
            <a:ext cx="12192000" cy="69746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195E01-57EE-4BCD-8177-AEFF31F1F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280893"/>
            <a:ext cx="10364451" cy="66164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Проценты по вкладам (депозитам)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0F1D9B8-B5BF-4076-87C2-14978D9B3DC1}"/>
              </a:ext>
            </a:extLst>
          </p:cNvPr>
          <p:cNvSpPr/>
          <p:nvPr/>
        </p:nvSpPr>
        <p:spPr>
          <a:xfrm>
            <a:off x="520504" y="942536"/>
            <a:ext cx="5219114" cy="191320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/>
              <a:t>Простой процент </a:t>
            </a:r>
            <a:r>
              <a:rPr lang="ru-RU" sz="2400" dirty="0"/>
              <a:t>– схема расчёта процентов, при которой проценты начисляются на первоначальную сумму вложения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9B20C9F-5E59-4382-92D9-3A3437C70E11}"/>
              </a:ext>
            </a:extLst>
          </p:cNvPr>
          <p:cNvSpPr/>
          <p:nvPr/>
        </p:nvSpPr>
        <p:spPr>
          <a:xfrm>
            <a:off x="5974081" y="935501"/>
            <a:ext cx="5697415" cy="191320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/>
              <a:t>Сложный процент </a:t>
            </a:r>
            <a:r>
              <a:rPr lang="ru-RU" sz="2400" dirty="0"/>
              <a:t>– схема расчёта процентов, при которой проценты начисляются на общую сумму вложений, включая ранее начисленный процент</a:t>
            </a:r>
          </a:p>
        </p:txBody>
      </p:sp>
      <p:pic>
        <p:nvPicPr>
          <p:cNvPr id="6" name="Picture 4" descr="I:\баба.png">
            <a:hlinkClick r:id="rId2" action="ppaction://hlinksldjump"/>
            <a:extLst>
              <a:ext uri="{FF2B5EF4-FFF2-40B4-BE49-F238E27FC236}">
                <a16:creationId xmlns:a16="http://schemas.microsoft.com/office/drawing/2014/main" id="{956395A3-FFA7-4FBA-BAAA-7F46A11C392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99781" y="3358719"/>
            <a:ext cx="3806659" cy="3453621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2BC0DA-A8BB-4263-B069-0311DC58AA7B}"/>
              </a:ext>
            </a:extLst>
          </p:cNvPr>
          <p:cNvSpPr txBox="1"/>
          <p:nvPr/>
        </p:nvSpPr>
        <p:spPr>
          <a:xfrm>
            <a:off x="414995" y="2982345"/>
            <a:ext cx="828587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/>
              <a:t>Например: </a:t>
            </a:r>
            <a:r>
              <a:rPr lang="ru-RU" dirty="0"/>
              <a:t>Николай положил на двухлетний депозит 20000 рублей по ставке 5% годовых. Проценты начисляются в конце срока вклада (простой процент). Сколько получит Николай в конце срока вклада?</a:t>
            </a:r>
          </a:p>
          <a:p>
            <a:r>
              <a:rPr lang="ru-RU" dirty="0"/>
              <a:t>20000 рублей </a:t>
            </a:r>
            <a:r>
              <a:rPr lang="en-US" dirty="0"/>
              <a:t>x </a:t>
            </a:r>
            <a:r>
              <a:rPr lang="ru-RU" dirty="0"/>
              <a:t>5%/100% </a:t>
            </a:r>
            <a:r>
              <a:rPr lang="en-US" dirty="0"/>
              <a:t>x </a:t>
            </a:r>
            <a:r>
              <a:rPr lang="ru-RU" dirty="0"/>
              <a:t>2 года = 2000 рублей – сумма процентов по вкладу</a:t>
            </a:r>
          </a:p>
          <a:p>
            <a:r>
              <a:rPr lang="ru-RU" dirty="0"/>
              <a:t>20000 рублей + 2000 рублей = 22000 рублей – сумма выплаты по окончании срока по простому проценту.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/>
              <a:t>Например: </a:t>
            </a:r>
            <a:r>
              <a:rPr lang="ru-RU" dirty="0"/>
              <a:t>Николай положил на двухлетний депозит 20000 рублей по ставке 5% годовых. Проценты начисляются в конце каждого года (сложный процент). Сколько получит Николай в конце срока вклада?</a:t>
            </a:r>
          </a:p>
          <a:p>
            <a:r>
              <a:rPr lang="ru-RU" dirty="0"/>
              <a:t>За первый год: 20000 рублей </a:t>
            </a:r>
            <a:r>
              <a:rPr lang="en-US" dirty="0"/>
              <a:t>x </a:t>
            </a:r>
            <a:r>
              <a:rPr lang="ru-RU" dirty="0"/>
              <a:t>5%/100% = 1000 рублей</a:t>
            </a:r>
          </a:p>
          <a:p>
            <a:r>
              <a:rPr lang="ru-RU" dirty="0"/>
              <a:t>20000 рублей + 1000 рублей = 21000 рублей – доход через год</a:t>
            </a:r>
          </a:p>
          <a:p>
            <a:r>
              <a:rPr lang="ru-RU" dirty="0"/>
              <a:t>За второй год: 21000 рублей </a:t>
            </a:r>
            <a:r>
              <a:rPr lang="en-US" dirty="0"/>
              <a:t>x </a:t>
            </a:r>
            <a:r>
              <a:rPr lang="ru-RU" dirty="0"/>
              <a:t>5%/100% = 1050 рублей</a:t>
            </a:r>
          </a:p>
          <a:p>
            <a:r>
              <a:rPr lang="ru-RU" dirty="0"/>
              <a:t>21000 рублей + 1050 рублей = 22050 рублей – сумма выплаты по окончании срока по сложному проценту.</a:t>
            </a:r>
          </a:p>
          <a:p>
            <a:endParaRPr lang="ru-RU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/>
          </a:p>
          <a:p>
            <a:endParaRPr lang="ru-RU" dirty="0"/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BC1B7884-B2C2-44E5-BBD4-39ECC1A12F88}"/>
              </a:ext>
            </a:extLst>
          </p:cNvPr>
          <p:cNvSpPr/>
          <p:nvPr/>
        </p:nvSpPr>
        <p:spPr>
          <a:xfrm>
            <a:off x="8489220" y="2890908"/>
            <a:ext cx="1110091" cy="102694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правка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B630DF2-4A74-4F2A-9F51-14137DC80238}"/>
              </a:ext>
            </a:extLst>
          </p:cNvPr>
          <p:cNvSpPr/>
          <p:nvPr/>
        </p:nvSpPr>
        <p:spPr>
          <a:xfrm>
            <a:off x="8720006" y="3168749"/>
            <a:ext cx="648520" cy="520501"/>
          </a:xfrm>
          <a:prstGeom prst="actionButtonHel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F1B09B-09DF-4BC8-9A18-333ACD0B869B}"/>
              </a:ext>
            </a:extLst>
          </p:cNvPr>
          <p:cNvSpPr txBox="1"/>
          <p:nvPr/>
        </p:nvSpPr>
        <p:spPr>
          <a:xfrm rot="813718">
            <a:off x="8512054" y="6321668"/>
            <a:ext cx="1468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/>
              <a:t>Реши </a:t>
            </a:r>
            <a:r>
              <a:rPr lang="ru-RU" b="1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задачу</a:t>
            </a:r>
            <a:endParaRPr lang="ru-RU" b="1" u="sng" dirty="0"/>
          </a:p>
        </p:txBody>
      </p:sp>
      <p:sp>
        <p:nvSpPr>
          <p:cNvPr id="11" name="Стрелка: влево 10">
            <a:hlinkClick r:id="rId4" action="ppaction://hlinksldjump"/>
            <a:extLst>
              <a:ext uri="{FF2B5EF4-FFF2-40B4-BE49-F238E27FC236}">
                <a16:creationId xmlns:a16="http://schemas.microsoft.com/office/drawing/2014/main" id="{5CC3539F-66D8-4274-9CE5-3A148D72CB58}"/>
              </a:ext>
            </a:extLst>
          </p:cNvPr>
          <p:cNvSpPr/>
          <p:nvPr/>
        </p:nvSpPr>
        <p:spPr>
          <a:xfrm>
            <a:off x="10730312" y="6221463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4024329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A6E04-30C8-4C9E-9047-B0A49A4AB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337164"/>
            <a:ext cx="10364451" cy="105553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Расчётная задача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EBBEB7-069D-470A-8962-E3C16D82E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5" y="1097280"/>
            <a:ext cx="10364452" cy="54235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EEA117B-3A92-4FB3-A8F5-5DE43F22298A}"/>
              </a:ext>
            </a:extLst>
          </p:cNvPr>
          <p:cNvSpPr/>
          <p:nvPr/>
        </p:nvSpPr>
        <p:spPr>
          <a:xfrm>
            <a:off x="1477108" y="1195754"/>
            <a:ext cx="9650437" cy="18569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	Виктор взял в банке кредит на неотложные нужды в размере </a:t>
            </a:r>
          </a:p>
          <a:p>
            <a:r>
              <a:rPr lang="ru-RU" sz="2400" dirty="0"/>
              <a:t>60 000 рублей на 1 год под 12% годовых. Он должен погашать кредит, внося в банк ежемесячно одинаковую сумму денег, чтобы через год выплатить всю сумму, взятую в кредит, вместе с %. Сколько рублей он должен вносить в банк ежемесячно?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815A4EE-F701-424D-919B-EBF6660EC0FA}"/>
              </a:ext>
            </a:extLst>
          </p:cNvPr>
          <p:cNvSpPr/>
          <p:nvPr/>
        </p:nvSpPr>
        <p:spPr>
          <a:xfrm>
            <a:off x="618978" y="3429000"/>
            <a:ext cx="11183816" cy="281353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Решение: </a:t>
            </a:r>
          </a:p>
          <a:p>
            <a:pPr marL="342900" indent="-342900">
              <a:buAutoNum type="arabicPeriod"/>
            </a:pPr>
            <a:r>
              <a:rPr lang="ru-RU" sz="2400" dirty="0"/>
              <a:t>Сумма процентов по кредиту = 60000 рублей</a:t>
            </a:r>
            <a:r>
              <a:rPr lang="en-US" sz="2400" dirty="0"/>
              <a:t> x</a:t>
            </a:r>
            <a:r>
              <a:rPr lang="ru-RU" sz="2400" dirty="0"/>
              <a:t> 12%/100% = 7200 рублей</a:t>
            </a:r>
          </a:p>
          <a:p>
            <a:pPr marL="342900" indent="-342900">
              <a:buAutoNum type="arabicPeriod"/>
            </a:pPr>
            <a:r>
              <a:rPr lang="ru-RU" sz="2400" dirty="0"/>
              <a:t>Сумма долга с процентами = 60000 рублей + 7200 рублей = 67200 рублей</a:t>
            </a:r>
          </a:p>
          <a:p>
            <a:pPr marL="342900" indent="-342900">
              <a:buAutoNum type="arabicPeriod"/>
            </a:pPr>
            <a:r>
              <a:rPr lang="ru-RU" sz="2400" dirty="0"/>
              <a:t>Сумма ежемесячного платежа = 67200 рублей : 12 месяцев = 5600 рублей</a:t>
            </a:r>
          </a:p>
          <a:p>
            <a:r>
              <a:rPr lang="ru-RU" sz="2400" b="1" dirty="0"/>
              <a:t>Ответ: </a:t>
            </a:r>
            <a:r>
              <a:rPr lang="ru-RU" sz="2400" dirty="0"/>
              <a:t>Виктору необходимо вносить в банк 5600 рублей в месяц для погашения кредита.</a:t>
            </a:r>
          </a:p>
        </p:txBody>
      </p:sp>
      <p:sp>
        <p:nvSpPr>
          <p:cNvPr id="6" name="Стрелка: влево 5">
            <a:extLst>
              <a:ext uri="{FF2B5EF4-FFF2-40B4-BE49-F238E27FC236}">
                <a16:creationId xmlns:a16="http://schemas.microsoft.com/office/drawing/2014/main" id="{0B472DC8-B64C-4E50-99AD-9F1D34944D7B}"/>
              </a:ext>
            </a:extLst>
          </p:cNvPr>
          <p:cNvSpPr/>
          <p:nvPr/>
        </p:nvSpPr>
        <p:spPr>
          <a:xfrm>
            <a:off x="5444197" y="6213104"/>
            <a:ext cx="2110154" cy="615461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tx1"/>
                </a:solidFill>
              </a:rPr>
              <a:t>В </a:t>
            </a:r>
            <a:r>
              <a:rPr lang="ru-RU" b="1" u="sng" dirty="0">
                <a:solidFill>
                  <a:schemeClr val="tx1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начало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7" name="Стрелка: вправо 6">
            <a:hlinkClick r:id="rId3" action="ppaction://hlinksldjump"/>
            <a:extLst>
              <a:ext uri="{FF2B5EF4-FFF2-40B4-BE49-F238E27FC236}">
                <a16:creationId xmlns:a16="http://schemas.microsoft.com/office/drawing/2014/main" id="{045E00E7-542B-4530-BC4F-4CC855C6377A}"/>
              </a:ext>
            </a:extLst>
          </p:cNvPr>
          <p:cNvSpPr/>
          <p:nvPr/>
        </p:nvSpPr>
        <p:spPr>
          <a:xfrm>
            <a:off x="8482818" y="6281225"/>
            <a:ext cx="2475914" cy="54734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Завершить</a:t>
            </a:r>
          </a:p>
        </p:txBody>
      </p:sp>
    </p:spTree>
    <p:extLst>
      <p:ext uri="{BB962C8B-B14F-4D97-AF65-F5344CB8AC3E}">
        <p14:creationId xmlns:p14="http://schemas.microsoft.com/office/powerpoint/2010/main" val="4068373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2F936-C79A-4B66-AEF4-14A435243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78548"/>
            <a:ext cx="10364451" cy="78825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Расчётная задача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38374F-F420-48C1-8AF8-0CC000097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3" y="1066800"/>
            <a:ext cx="10364452" cy="53762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4918BA6-DB73-4499-BB86-AFCF2A97C147}"/>
              </a:ext>
            </a:extLst>
          </p:cNvPr>
          <p:cNvSpPr/>
          <p:nvPr/>
        </p:nvSpPr>
        <p:spPr>
          <a:xfrm>
            <a:off x="913772" y="994117"/>
            <a:ext cx="10523262" cy="224731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	У Марии есть два варианта размещения денег в банке.</a:t>
            </a:r>
          </a:p>
          <a:p>
            <a:r>
              <a:rPr lang="ru-RU" u="sng" dirty="0"/>
              <a:t>Первый вариант: </a:t>
            </a:r>
            <a:r>
              <a:rPr lang="ru-RU" dirty="0"/>
              <a:t>положить 50000 рублей на срочный депозит на 3 года под 9% годовых. Проценты начисляются в конце срока вклада (простой процент). Сколько получит Мария по окончании срока вклада?</a:t>
            </a:r>
          </a:p>
          <a:p>
            <a:r>
              <a:rPr lang="ru-RU" u="sng" dirty="0"/>
              <a:t>Второй вариант: </a:t>
            </a:r>
            <a:r>
              <a:rPr lang="ru-RU" dirty="0"/>
              <a:t>положить 50000 рублей на срочный депозит под 8% годовых. Проценты начисляются в конце каждого года (сложный процент). </a:t>
            </a:r>
          </a:p>
          <a:p>
            <a:r>
              <a:rPr lang="ru-RU" dirty="0"/>
              <a:t>Сколько получит Мария по окончании срока вклада?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06BD06D-CF67-4078-941B-71E0538B342D}"/>
              </a:ext>
            </a:extLst>
          </p:cNvPr>
          <p:cNvSpPr/>
          <p:nvPr/>
        </p:nvSpPr>
        <p:spPr>
          <a:xfrm>
            <a:off x="267287" y="3429000"/>
            <a:ext cx="11648048" cy="31504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Решение</a:t>
            </a:r>
          </a:p>
          <a:p>
            <a:r>
              <a:rPr lang="ru-RU" u="sng" dirty="0"/>
              <a:t>Первый вариант</a:t>
            </a:r>
            <a:r>
              <a:rPr lang="ru-RU" dirty="0"/>
              <a:t>: 50000 рублей </a:t>
            </a:r>
            <a:r>
              <a:rPr lang="en-US" dirty="0"/>
              <a:t>x</a:t>
            </a:r>
            <a:r>
              <a:rPr lang="ru-RU" dirty="0"/>
              <a:t> 9%/100% </a:t>
            </a:r>
            <a:r>
              <a:rPr lang="en-US" dirty="0"/>
              <a:t>x</a:t>
            </a:r>
            <a:r>
              <a:rPr lang="ru-RU" dirty="0"/>
              <a:t> 3 года = 13500 рублей – сумма процентов по вкладу</a:t>
            </a:r>
          </a:p>
          <a:p>
            <a:r>
              <a:rPr lang="ru-RU" dirty="0"/>
              <a:t>                           50000 рублей + 13500 рублей = </a:t>
            </a:r>
            <a:r>
              <a:rPr lang="ru-RU" b="1" dirty="0"/>
              <a:t>63500 рублей – сумма дохода по простому проценту</a:t>
            </a:r>
          </a:p>
          <a:p>
            <a:r>
              <a:rPr lang="ru-RU" u="sng" dirty="0"/>
              <a:t>Второй вариант: </a:t>
            </a:r>
          </a:p>
          <a:p>
            <a:r>
              <a:rPr lang="ru-RU" dirty="0"/>
              <a:t>За первый год  50000 рублей</a:t>
            </a:r>
            <a:r>
              <a:rPr lang="en-US" dirty="0"/>
              <a:t> x</a:t>
            </a:r>
            <a:r>
              <a:rPr lang="ru-RU" dirty="0"/>
              <a:t> 8%/100% = 4000 рублей – сумма процентов за первый год</a:t>
            </a:r>
          </a:p>
          <a:p>
            <a:r>
              <a:rPr lang="ru-RU" dirty="0"/>
              <a:t>                        50000 рублей + 4000 рублей = 54000 рублей – доход за первый год</a:t>
            </a:r>
          </a:p>
          <a:p>
            <a:r>
              <a:rPr lang="ru-RU" dirty="0"/>
              <a:t>За второй год  54000 рублей</a:t>
            </a:r>
            <a:r>
              <a:rPr lang="en-US" dirty="0"/>
              <a:t> x</a:t>
            </a:r>
            <a:r>
              <a:rPr lang="ru-RU" dirty="0"/>
              <a:t> 8%/100% = 4320 рублей – сумма процентов за второй год</a:t>
            </a:r>
          </a:p>
          <a:p>
            <a:r>
              <a:rPr lang="ru-RU" dirty="0"/>
              <a:t>                       54000 рублей + 4320 рублей = 58320 рублей – доход за второй год</a:t>
            </a:r>
          </a:p>
          <a:p>
            <a:r>
              <a:rPr lang="ru-RU" dirty="0"/>
              <a:t>За третий год  58320 рублей</a:t>
            </a:r>
            <a:r>
              <a:rPr lang="en-US" dirty="0"/>
              <a:t> x</a:t>
            </a:r>
            <a:r>
              <a:rPr lang="ru-RU" dirty="0"/>
              <a:t> 8%/100% = 4665,6 рублей – сумма процентов за третий год</a:t>
            </a:r>
          </a:p>
          <a:p>
            <a:r>
              <a:rPr lang="ru-RU" dirty="0"/>
              <a:t>                       58320 рублей + 4665,6 рублей = </a:t>
            </a:r>
            <a:r>
              <a:rPr lang="ru-RU" b="1" dirty="0"/>
              <a:t>62985,6 рублей – сумма дохода по сложному проценту</a:t>
            </a:r>
          </a:p>
          <a:p>
            <a:endParaRPr lang="ru-RU" dirty="0"/>
          </a:p>
        </p:txBody>
      </p:sp>
      <p:sp>
        <p:nvSpPr>
          <p:cNvPr id="6" name="Стрелка: вправо 5">
            <a:hlinkClick r:id="rId2" action="ppaction://hlinksldjump"/>
            <a:extLst>
              <a:ext uri="{FF2B5EF4-FFF2-40B4-BE49-F238E27FC236}">
                <a16:creationId xmlns:a16="http://schemas.microsoft.com/office/drawing/2014/main" id="{8FAD4D8D-8EE7-4232-ACED-2D4C5721BA83}"/>
              </a:ext>
            </a:extLst>
          </p:cNvPr>
          <p:cNvSpPr/>
          <p:nvPr/>
        </p:nvSpPr>
        <p:spPr>
          <a:xfrm>
            <a:off x="9312812" y="6268911"/>
            <a:ext cx="2283968" cy="527187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Завершить</a:t>
            </a:r>
          </a:p>
        </p:txBody>
      </p:sp>
      <p:sp>
        <p:nvSpPr>
          <p:cNvPr id="7" name="Стрелка: влево 6">
            <a:hlinkClick r:id="rId3" action="ppaction://hlinksldjump"/>
            <a:extLst>
              <a:ext uri="{FF2B5EF4-FFF2-40B4-BE49-F238E27FC236}">
                <a16:creationId xmlns:a16="http://schemas.microsoft.com/office/drawing/2014/main" id="{90E7587F-EB10-4AE3-8C4F-10918C52BE6E}"/>
              </a:ext>
            </a:extLst>
          </p:cNvPr>
          <p:cNvSpPr/>
          <p:nvPr/>
        </p:nvSpPr>
        <p:spPr>
          <a:xfrm>
            <a:off x="769032" y="6226357"/>
            <a:ext cx="153807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val="1200616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7E46C-D24C-4F1A-A16B-0B440F3DD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381547"/>
            <a:ext cx="10364451" cy="4571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" name="Picture 4" descr="C:\Users\Natallia\Desktop\ПРАКТИКА\презент Зачем быть финанс грам\человечи\генпгдршдщ.png">
            <a:extLst>
              <a:ext uri="{FF2B5EF4-FFF2-40B4-BE49-F238E27FC236}">
                <a16:creationId xmlns:a16="http://schemas.microsoft.com/office/drawing/2014/main" id="{27FE4922-186B-483D-9A1C-EDB33CECE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806" y="706004"/>
            <a:ext cx="3273035" cy="5951377"/>
          </a:xfrm>
          <a:prstGeom prst="rect">
            <a:avLst/>
          </a:prstGeom>
          <a:noFill/>
        </p:spPr>
      </p:pic>
      <p:pic>
        <p:nvPicPr>
          <p:cNvPr id="6" name="Picture 5" descr="C:\Users\Natallia\Desktop\ПРАКТИКА\презент Зачем быть финанс грам\человечи\9598459484959298.png">
            <a:extLst>
              <a:ext uri="{FF2B5EF4-FFF2-40B4-BE49-F238E27FC236}">
                <a16:creationId xmlns:a16="http://schemas.microsoft.com/office/drawing/2014/main" id="{0EA999C8-D005-4BDD-9860-A0ECB18F3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0159" y="706004"/>
            <a:ext cx="3273035" cy="5762448"/>
          </a:xfrm>
          <a:prstGeom prst="rect">
            <a:avLst/>
          </a:prstGeom>
          <a:noFill/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9DA137B8-16E6-46F4-9925-A828D4385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089" y="844063"/>
            <a:ext cx="4164037" cy="243370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Бездумно тратить деньги – дело не хитрое, а вот расходовать их на то, что вам необходимо, и с наибольшей пользой для семьи – наука непростая.</a:t>
            </a:r>
          </a:p>
        </p:txBody>
      </p:sp>
      <p:sp>
        <p:nvSpPr>
          <p:cNvPr id="3" name="Прямоугольник: скругленные углы 2">
            <a:hlinkClick r:id="rId4"/>
            <a:extLst>
              <a:ext uri="{FF2B5EF4-FFF2-40B4-BE49-F238E27FC236}">
                <a16:creationId xmlns:a16="http://schemas.microsoft.com/office/drawing/2014/main" id="{93B141AB-DD36-4535-901D-D995491ADE30}"/>
              </a:ext>
            </a:extLst>
          </p:cNvPr>
          <p:cNvSpPr/>
          <p:nvPr/>
        </p:nvSpPr>
        <p:spPr>
          <a:xfrm>
            <a:off x="4360984" y="4192172"/>
            <a:ext cx="3376246" cy="10269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/>
              <a:t>Пройди итоговый тест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82603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90C840-FC3D-4381-B141-140DBC4E5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3188" y="422031"/>
            <a:ext cx="7202658" cy="942535"/>
          </a:xfrm>
        </p:spPr>
        <p:txBody>
          <a:bodyPr>
            <a:normAutofit/>
          </a:bodyPr>
          <a:lstStyle/>
          <a:p>
            <a:pPr algn="r"/>
            <a:r>
              <a:rPr lang="ru-RU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Жизнь — игра, а деньги — способ вести счёт.                             (Тед </a:t>
            </a:r>
            <a:r>
              <a:rPr lang="ru-RU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тёрнер</a:t>
            </a:r>
            <a:r>
              <a:rPr lang="ru-RU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D:\Теплякова А.В\CYFI\CYFI 2017\считает деньги.png">
            <a:extLst>
              <a:ext uri="{FF2B5EF4-FFF2-40B4-BE49-F238E27FC236}">
                <a16:creationId xmlns:a16="http://schemas.microsoft.com/office/drawing/2014/main" id="{A4A96EC5-64EA-4DE0-8AE8-7F12853931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520" y="338429"/>
            <a:ext cx="2144862" cy="5918832"/>
          </a:xfrm>
          <a:prstGeom prst="rect">
            <a:avLst/>
          </a:prstGeom>
          <a:noFill/>
        </p:spPr>
      </p:pic>
      <p:pic>
        <p:nvPicPr>
          <p:cNvPr id="6" name="Picture 2" descr="C:\Users\Natallia\Desktop\ПРАКТИКА\презент Зачем быть финанс грам\грусть.png">
            <a:extLst>
              <a:ext uri="{FF2B5EF4-FFF2-40B4-BE49-F238E27FC236}">
                <a16:creationId xmlns:a16="http://schemas.microsoft.com/office/drawing/2014/main" id="{1D29044C-7D01-43BB-B8CA-0EA321AAD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458967" y="1308432"/>
            <a:ext cx="2488808" cy="5401059"/>
          </a:xfrm>
          <a:prstGeom prst="rect">
            <a:avLst/>
          </a:prstGeom>
          <a:noFill/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353A5E7-6DDC-4182-B95D-0225032E71B0}"/>
              </a:ext>
            </a:extLst>
          </p:cNvPr>
          <p:cNvSpPr/>
          <p:nvPr/>
        </p:nvSpPr>
        <p:spPr>
          <a:xfrm>
            <a:off x="7948246" y="2845615"/>
            <a:ext cx="1730033" cy="28645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Виктору нужны деньги на неотложные нужды. Он хочет обратиться за помощью в банк.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70F32B3-1D73-48A6-AD36-140A9A01CE8F}"/>
              </a:ext>
            </a:extLst>
          </p:cNvPr>
          <p:cNvSpPr/>
          <p:nvPr/>
        </p:nvSpPr>
        <p:spPr>
          <a:xfrm>
            <a:off x="2672588" y="2792870"/>
            <a:ext cx="1987531" cy="334107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 Марии есть свободные денежные средства и она хотела бы положить их в банк, чтобы  сохранить и увеличить.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3591CBF-FF87-4303-9168-CA52002CB2B5}"/>
              </a:ext>
            </a:extLst>
          </p:cNvPr>
          <p:cNvSpPr/>
          <p:nvPr/>
        </p:nvSpPr>
        <p:spPr>
          <a:xfrm>
            <a:off x="2747186" y="1869540"/>
            <a:ext cx="6516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Кредиты и депозиты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DE85F44D-23BB-4C35-A31A-5FC07493059F}"/>
              </a:ext>
            </a:extLst>
          </p:cNvPr>
          <p:cNvSpPr/>
          <p:nvPr/>
        </p:nvSpPr>
        <p:spPr>
          <a:xfrm>
            <a:off x="6852800" y="6120312"/>
            <a:ext cx="1510721" cy="45223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Кредиты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трелка: влево 3">
            <a:hlinkClick r:id="rId5" action="ppaction://hlinksldjump"/>
            <a:extLst>
              <a:ext uri="{FF2B5EF4-FFF2-40B4-BE49-F238E27FC236}">
                <a16:creationId xmlns:a16="http://schemas.microsoft.com/office/drawing/2014/main" id="{DD3F6782-D7B7-4E82-AB4B-4E6298C54E35}"/>
              </a:ext>
            </a:extLst>
          </p:cNvPr>
          <p:cNvSpPr/>
          <p:nvPr/>
        </p:nvSpPr>
        <p:spPr>
          <a:xfrm>
            <a:off x="4854923" y="6120312"/>
            <a:ext cx="1510721" cy="459264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Депозиты</a:t>
            </a:r>
          </a:p>
        </p:txBody>
      </p:sp>
    </p:spTree>
    <p:extLst>
      <p:ext uri="{BB962C8B-B14F-4D97-AF65-F5344CB8AC3E}">
        <p14:creationId xmlns:p14="http://schemas.microsoft.com/office/powerpoint/2010/main" val="151453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8FEDE-C92D-4E00-AAC9-522AA7FFA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203595"/>
            <a:ext cx="10364451" cy="104843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Что такое кредит?</a:t>
            </a:r>
          </a:p>
        </p:txBody>
      </p:sp>
      <p:pic>
        <p:nvPicPr>
          <p:cNvPr id="4" name="Picture 16" descr="C:\Users\Natallia\Desktop\ПРАКТИКА\презент Зачем быть финанс грам\иконки\парень1 (2).png">
            <a:extLst>
              <a:ext uri="{FF2B5EF4-FFF2-40B4-BE49-F238E27FC236}">
                <a16:creationId xmlns:a16="http://schemas.microsoft.com/office/drawing/2014/main" id="{C25FA081-80B1-456A-822A-BC5B8D26E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3824" y="727810"/>
            <a:ext cx="2351853" cy="5866882"/>
          </a:xfrm>
          <a:prstGeom prst="rect">
            <a:avLst/>
          </a:prstGeom>
          <a:noFill/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E7F989F-773B-4DF0-A4DD-04E5B2D0E7E9}"/>
              </a:ext>
            </a:extLst>
          </p:cNvPr>
          <p:cNvSpPr/>
          <p:nvPr/>
        </p:nvSpPr>
        <p:spPr>
          <a:xfrm>
            <a:off x="239150" y="1226428"/>
            <a:ext cx="9594167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</a:rPr>
              <a:t>Кредит</a:t>
            </a:r>
            <a:r>
              <a:rPr lang="ru-RU" sz="2400" dirty="0"/>
              <a:t> – это денежные средства, предоставленные банком другому лицу на определённый срок и за установленную плату.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F8D0BEE4-BC9F-4598-9D65-7736EBCBA3E8}"/>
              </a:ext>
            </a:extLst>
          </p:cNvPr>
          <p:cNvSpPr/>
          <p:nvPr/>
        </p:nvSpPr>
        <p:spPr>
          <a:xfrm>
            <a:off x="162293" y="2591611"/>
            <a:ext cx="3502855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Срочность</a:t>
            </a:r>
            <a:r>
              <a:rPr lang="ru-RU" sz="2400" b="1" dirty="0"/>
              <a:t> 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04337140-2AA5-4B37-B4C3-B06FBA694064}"/>
              </a:ext>
            </a:extLst>
          </p:cNvPr>
          <p:cNvSpPr/>
          <p:nvPr/>
        </p:nvSpPr>
        <p:spPr>
          <a:xfrm>
            <a:off x="3806942" y="2578324"/>
            <a:ext cx="3502855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Платность 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CEA69EEE-597E-4C60-90EB-B032CB224514}"/>
              </a:ext>
            </a:extLst>
          </p:cNvPr>
          <p:cNvSpPr/>
          <p:nvPr/>
        </p:nvSpPr>
        <p:spPr>
          <a:xfrm>
            <a:off x="154028" y="4052058"/>
            <a:ext cx="3502855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Возвратность 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903F75C6-916C-434A-9AA5-73646D64D7FD}"/>
              </a:ext>
            </a:extLst>
          </p:cNvPr>
          <p:cNvSpPr/>
          <p:nvPr/>
        </p:nvSpPr>
        <p:spPr>
          <a:xfrm>
            <a:off x="3757416" y="4031052"/>
            <a:ext cx="3187962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Обеспеченность</a:t>
            </a:r>
          </a:p>
        </p:txBody>
      </p:sp>
      <p:sp>
        <p:nvSpPr>
          <p:cNvPr id="24" name="Стрелка: влево 23">
            <a:extLst>
              <a:ext uri="{FF2B5EF4-FFF2-40B4-BE49-F238E27FC236}">
                <a16:creationId xmlns:a16="http://schemas.microsoft.com/office/drawing/2014/main" id="{B7EF2435-BECC-4B09-AB55-EC4BDE2193EA}"/>
              </a:ext>
            </a:extLst>
          </p:cNvPr>
          <p:cNvSpPr/>
          <p:nvPr/>
        </p:nvSpPr>
        <p:spPr>
          <a:xfrm>
            <a:off x="6945378" y="3158663"/>
            <a:ext cx="3434493" cy="2701189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Принципы кредитования</a:t>
            </a:r>
            <a:endParaRPr lang="ru-RU" sz="3200" b="1" dirty="0">
              <a:solidFill>
                <a:srgbClr val="C00000"/>
              </a:solidFill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Выполни задание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EFED0705-A7DF-4BDE-84DB-4F9535392BAC}"/>
              </a:ext>
            </a:extLst>
          </p:cNvPr>
          <p:cNvSpPr/>
          <p:nvPr/>
        </p:nvSpPr>
        <p:spPr>
          <a:xfrm>
            <a:off x="154029" y="5576893"/>
            <a:ext cx="3502855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Целевой характер</a:t>
            </a:r>
            <a:r>
              <a:rPr lang="ru-RU" sz="2400" b="1" dirty="0"/>
              <a:t> 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59438536-A862-473A-93AE-4F521C9D5800}"/>
              </a:ext>
            </a:extLst>
          </p:cNvPr>
          <p:cNvSpPr/>
          <p:nvPr/>
        </p:nvSpPr>
        <p:spPr>
          <a:xfrm>
            <a:off x="3806942" y="5576893"/>
            <a:ext cx="4230836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Дифференцированность</a:t>
            </a:r>
            <a:r>
              <a:rPr lang="ru-RU" sz="2400" b="1" dirty="0"/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3E53C6E-7AC7-4D96-9840-A5E3EE5005D6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913774" y="-658747"/>
            <a:ext cx="10364452" cy="114066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Стрелка: вправо 2">
            <a:hlinkClick r:id="rId4" action="ppaction://hlinksldjump"/>
            <a:extLst>
              <a:ext uri="{FF2B5EF4-FFF2-40B4-BE49-F238E27FC236}">
                <a16:creationId xmlns:a16="http://schemas.microsoft.com/office/drawing/2014/main" id="{040E39BB-0AD1-4765-9AF5-76F565D405B2}"/>
              </a:ext>
            </a:extLst>
          </p:cNvPr>
          <p:cNvSpPr/>
          <p:nvPr/>
        </p:nvSpPr>
        <p:spPr>
          <a:xfrm>
            <a:off x="9144245" y="6288258"/>
            <a:ext cx="1301720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5" name="Стрелка: влево 4">
            <a:hlinkClick r:id="rId5" action="ppaction://hlinksldjump"/>
            <a:extLst>
              <a:ext uri="{FF2B5EF4-FFF2-40B4-BE49-F238E27FC236}">
                <a16:creationId xmlns:a16="http://schemas.microsoft.com/office/drawing/2014/main" id="{D08AB804-2D54-4BA8-AE62-AE9B00DAF469}"/>
              </a:ext>
            </a:extLst>
          </p:cNvPr>
          <p:cNvSpPr/>
          <p:nvPr/>
        </p:nvSpPr>
        <p:spPr>
          <a:xfrm>
            <a:off x="7672018" y="6245703"/>
            <a:ext cx="130172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val="221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8FEDE-C92D-4E00-AAC9-522AA7FFA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75711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Банковские кредиты 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914EF2B-D3C0-4903-B026-C782F87E7608}"/>
              </a:ext>
            </a:extLst>
          </p:cNvPr>
          <p:cNvSpPr/>
          <p:nvPr/>
        </p:nvSpPr>
        <p:spPr>
          <a:xfrm>
            <a:off x="3108960" y="1456708"/>
            <a:ext cx="3474720" cy="140676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Для физических лиц</a:t>
            </a:r>
          </a:p>
          <a:p>
            <a:r>
              <a:rPr lang="ru-RU" sz="2400" dirty="0"/>
              <a:t>Для юридических лиц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6B3AF17F-FD1B-416E-893A-BFE723C040A4}"/>
              </a:ext>
            </a:extLst>
          </p:cNvPr>
          <p:cNvSpPr/>
          <p:nvPr/>
        </p:nvSpPr>
        <p:spPr>
          <a:xfrm>
            <a:off x="6865475" y="1418357"/>
            <a:ext cx="3742631" cy="31265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Целевые: </a:t>
            </a:r>
            <a:r>
              <a:rPr lang="ru-RU" sz="2400" dirty="0"/>
              <a:t>автокредит,</a:t>
            </a:r>
          </a:p>
          <a:p>
            <a:r>
              <a:rPr lang="ru-RU" sz="2400" dirty="0"/>
              <a:t>кредит на покупку недвижимости (ипотечный)</a:t>
            </a:r>
          </a:p>
          <a:p>
            <a:endParaRPr lang="ru-RU" sz="2400" b="1" dirty="0"/>
          </a:p>
          <a:p>
            <a:r>
              <a:rPr lang="ru-RU" sz="2400" b="1" dirty="0"/>
              <a:t>Нецелевые: </a:t>
            </a:r>
            <a:r>
              <a:rPr lang="ru-RU" sz="2400" dirty="0"/>
              <a:t>на неотложные нужды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2945141-0238-4BA3-8EFA-D4E11443551F}"/>
              </a:ext>
            </a:extLst>
          </p:cNvPr>
          <p:cNvSpPr/>
          <p:nvPr/>
        </p:nvSpPr>
        <p:spPr>
          <a:xfrm>
            <a:off x="3108960" y="3263004"/>
            <a:ext cx="3615397" cy="26454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Краткосрочные</a:t>
            </a:r>
            <a:r>
              <a:rPr lang="ru-RU" sz="2400" dirty="0"/>
              <a:t> – до 1 года</a:t>
            </a:r>
          </a:p>
          <a:p>
            <a:r>
              <a:rPr lang="ru-RU" sz="2400" b="1" dirty="0"/>
              <a:t>Среднесрочные</a:t>
            </a:r>
            <a:r>
              <a:rPr lang="ru-RU" sz="2400" dirty="0"/>
              <a:t> – от 1 года до 3 лет</a:t>
            </a:r>
          </a:p>
          <a:p>
            <a:r>
              <a:rPr lang="ru-RU" sz="2400" b="1" dirty="0"/>
              <a:t>Долгосрочные</a:t>
            </a:r>
            <a:r>
              <a:rPr lang="ru-RU" sz="2400" dirty="0"/>
              <a:t> – свыше 3 лет</a:t>
            </a:r>
          </a:p>
        </p:txBody>
      </p:sp>
      <p:pic>
        <p:nvPicPr>
          <p:cNvPr id="11" name="Picture 2" descr="C:\Users\Natallia\Desktop\ПРАКТИКА\презент Зачем быть финанс грам\человечи\парень2.png">
            <a:extLst>
              <a:ext uri="{FF2B5EF4-FFF2-40B4-BE49-F238E27FC236}">
                <a16:creationId xmlns:a16="http://schemas.microsoft.com/office/drawing/2014/main" id="{E29C712A-304A-43B1-87E7-19454F156A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6106" y="1456708"/>
            <a:ext cx="2302854" cy="5084769"/>
          </a:xfrm>
          <a:prstGeom prst="rect">
            <a:avLst/>
          </a:prstGeom>
          <a:noFill/>
        </p:spPr>
      </p:pic>
      <p:pic>
        <p:nvPicPr>
          <p:cNvPr id="12" name="Picture 2" descr="C:\Users\Natallia\Desktop\ПРАКТИКА\детская презантация\ВЕС52521565.png">
            <a:extLst>
              <a:ext uri="{FF2B5EF4-FFF2-40B4-BE49-F238E27FC236}">
                <a16:creationId xmlns:a16="http://schemas.microsoft.com/office/drawing/2014/main" id="{3CD9E741-93EF-4CB4-B2E7-D2357BBA0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93991" y="4412586"/>
            <a:ext cx="1991236" cy="1824994"/>
          </a:xfrm>
          <a:prstGeom prst="rect">
            <a:avLst/>
          </a:prstGeom>
          <a:noFill/>
        </p:spPr>
      </p:pic>
      <p:sp>
        <p:nvSpPr>
          <p:cNvPr id="13" name="Знак ''плюс'' 12">
            <a:extLst>
              <a:ext uri="{FF2B5EF4-FFF2-40B4-BE49-F238E27FC236}">
                <a16:creationId xmlns:a16="http://schemas.microsoft.com/office/drawing/2014/main" id="{42A179A3-8F47-4C32-A0DC-44D170687F76}"/>
              </a:ext>
            </a:extLst>
          </p:cNvPr>
          <p:cNvSpPr/>
          <p:nvPr/>
        </p:nvSpPr>
        <p:spPr>
          <a:xfrm>
            <a:off x="8279591" y="5036234"/>
            <a:ext cx="914400" cy="914400"/>
          </a:xfrm>
          <a:prstGeom prst="mathPlu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нак ''минус'' 13">
            <a:extLst>
              <a:ext uri="{FF2B5EF4-FFF2-40B4-BE49-F238E27FC236}">
                <a16:creationId xmlns:a16="http://schemas.microsoft.com/office/drawing/2014/main" id="{82C375EF-A31A-4DC4-B6E7-F645385E8F66}"/>
              </a:ext>
            </a:extLst>
          </p:cNvPr>
          <p:cNvSpPr/>
          <p:nvPr/>
        </p:nvSpPr>
        <p:spPr>
          <a:xfrm>
            <a:off x="11185227" y="4994031"/>
            <a:ext cx="914400" cy="914400"/>
          </a:xfrm>
          <a:prstGeom prst="mathMinu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A8C870AA-67D1-489B-9A64-D59BFD2E1985}"/>
              </a:ext>
            </a:extLst>
          </p:cNvPr>
          <p:cNvSpPr/>
          <p:nvPr/>
        </p:nvSpPr>
        <p:spPr>
          <a:xfrm>
            <a:off x="8279591" y="6265715"/>
            <a:ext cx="3593541" cy="58144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Выполни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Стрелка: вправо 15">
            <a:hlinkClick r:id="rId5" action="ppaction://hlinksldjump"/>
            <a:extLst>
              <a:ext uri="{FF2B5EF4-FFF2-40B4-BE49-F238E27FC236}">
                <a16:creationId xmlns:a16="http://schemas.microsoft.com/office/drawing/2014/main" id="{3E7A3D44-E531-453F-BB61-D4DA00920B7A}"/>
              </a:ext>
            </a:extLst>
          </p:cNvPr>
          <p:cNvSpPr/>
          <p:nvPr/>
        </p:nvSpPr>
        <p:spPr>
          <a:xfrm>
            <a:off x="3912410" y="6257239"/>
            <a:ext cx="1301720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17" name="Стрелка: влево 16">
            <a:hlinkClick r:id="rId6" action="ppaction://hlinksldjump"/>
            <a:extLst>
              <a:ext uri="{FF2B5EF4-FFF2-40B4-BE49-F238E27FC236}">
                <a16:creationId xmlns:a16="http://schemas.microsoft.com/office/drawing/2014/main" id="{B1F16DAC-2715-4CEE-83B9-55ADFEA2C0FC}"/>
              </a:ext>
            </a:extLst>
          </p:cNvPr>
          <p:cNvSpPr/>
          <p:nvPr/>
        </p:nvSpPr>
        <p:spPr>
          <a:xfrm>
            <a:off x="2533470" y="6205897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210103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AE6934-B867-40A0-A8F6-3EA9A2A2C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403252"/>
            <a:ext cx="10364451" cy="675711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Прежде чем брать кредит</a:t>
            </a:r>
          </a:p>
        </p:txBody>
      </p:sp>
      <p:pic>
        <p:nvPicPr>
          <p:cNvPr id="4" name="Picture 7" descr="C:\Users\Natallia\Desktop\ПРАКТИКА\презент Зачем быть финанс грам\человечи\парень1 (2).png">
            <a:extLst>
              <a:ext uri="{FF2B5EF4-FFF2-40B4-BE49-F238E27FC236}">
                <a16:creationId xmlns:a16="http://schemas.microsoft.com/office/drawing/2014/main" id="{9FFC744F-34BE-42B1-BC1C-31869D9AB3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3774" y="1025270"/>
            <a:ext cx="1758461" cy="5429478"/>
          </a:xfrm>
          <a:prstGeom prst="rect">
            <a:avLst/>
          </a:prstGeom>
          <a:noFill/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7BFC412-3FC3-47CE-B1D2-CD8E348F3D14}"/>
              </a:ext>
            </a:extLst>
          </p:cNvPr>
          <p:cNvSpPr/>
          <p:nvPr/>
        </p:nvSpPr>
        <p:spPr>
          <a:xfrm>
            <a:off x="2591892" y="1010111"/>
            <a:ext cx="9046153" cy="8061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Получение кредита </a:t>
            </a:r>
            <a:r>
              <a:rPr lang="ru-RU" sz="2400" dirty="0"/>
              <a:t>– это серьёзное решение, которое требует от человека ответственности и дисциплины.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FD61318-2F87-4FDE-8828-A46763B18513}"/>
              </a:ext>
            </a:extLst>
          </p:cNvPr>
          <p:cNvSpPr/>
          <p:nvPr/>
        </p:nvSpPr>
        <p:spPr>
          <a:xfrm>
            <a:off x="2672235" y="2025748"/>
            <a:ext cx="3043311" cy="42883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Подумайте!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r>
              <a:rPr lang="ru-RU" sz="2400" dirty="0"/>
              <a:t>* Нужен ли мне кредит?</a:t>
            </a:r>
          </a:p>
          <a:p>
            <a:pPr algn="ctr"/>
            <a:r>
              <a:rPr lang="ru-RU" sz="2400" dirty="0"/>
              <a:t>* Могу ли я себе позволить?</a:t>
            </a:r>
          </a:p>
          <a:p>
            <a:pPr algn="ctr"/>
            <a:r>
              <a:rPr lang="ru-RU" sz="2400" dirty="0"/>
              <a:t>* Учтены ли все риски?</a:t>
            </a:r>
          </a:p>
          <a:p>
            <a:pPr algn="ctr"/>
            <a:r>
              <a:rPr lang="ru-RU" sz="2400" dirty="0"/>
              <a:t>* Во сколько обойдётся?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18ACB95-60A0-4C26-B601-5079B5518FA0}"/>
              </a:ext>
            </a:extLst>
          </p:cNvPr>
          <p:cNvSpPr/>
          <p:nvPr/>
        </p:nvSpPr>
        <p:spPr>
          <a:xfrm>
            <a:off x="5880296" y="1938764"/>
            <a:ext cx="5655212" cy="45438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</a:rPr>
              <a:t>Сделайте правильный выбор!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Выберите то, что подходит именно вам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Рассмотрите предложения разных банков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Внимательно изучите кредитный договор перед подписанием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Не стесняйтесь обращаться к сотрудникам банка за разъяснением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1DAC1B3-D71F-4D5B-8553-E15829268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219" y="5164854"/>
            <a:ext cx="1634672" cy="1228366"/>
          </a:xfrm>
          <a:prstGeom prst="rect">
            <a:avLst/>
          </a:prstGeom>
        </p:spPr>
      </p:pic>
      <p:sp>
        <p:nvSpPr>
          <p:cNvPr id="8" name="Стрелка: вправо 7">
            <a:hlinkClick r:id="rId4" action="ppaction://hlinksldjump"/>
            <a:extLst>
              <a:ext uri="{FF2B5EF4-FFF2-40B4-BE49-F238E27FC236}">
                <a16:creationId xmlns:a16="http://schemas.microsoft.com/office/drawing/2014/main" id="{6EB2B808-D494-49E5-8F99-1F098C22218D}"/>
              </a:ext>
            </a:extLst>
          </p:cNvPr>
          <p:cNvSpPr/>
          <p:nvPr/>
        </p:nvSpPr>
        <p:spPr>
          <a:xfrm>
            <a:off x="4334326" y="6314071"/>
            <a:ext cx="1301720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10" name="Стрелка: влево 9">
            <a:hlinkClick r:id="rId5" action="ppaction://hlinksldjump"/>
            <a:extLst>
              <a:ext uri="{FF2B5EF4-FFF2-40B4-BE49-F238E27FC236}">
                <a16:creationId xmlns:a16="http://schemas.microsoft.com/office/drawing/2014/main" id="{96D0BF82-2129-4059-8A31-445EA407768B}"/>
              </a:ext>
            </a:extLst>
          </p:cNvPr>
          <p:cNvSpPr/>
          <p:nvPr/>
        </p:nvSpPr>
        <p:spPr>
          <a:xfrm>
            <a:off x="2401565" y="6271516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129134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F53AF-B8C9-486F-A723-9DBE26621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77418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Кредитный договор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1D142C-F438-40AD-B6C3-1A7C2F54D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4" y="1392702"/>
            <a:ext cx="10495123" cy="43984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/>
              <a:t>Сумма кредита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/>
              <a:t>Срок кредита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/>
              <a:t>Порядок предоставления и возврата кредита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/>
              <a:t>Размер процентов и порядок их уплаты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/>
              <a:t>Ответственность сторон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92205C6-E700-4E2D-90DA-9C1096E19516}"/>
              </a:ext>
            </a:extLst>
          </p:cNvPr>
          <p:cNvSpPr/>
          <p:nvPr/>
        </p:nvSpPr>
        <p:spPr>
          <a:xfrm>
            <a:off x="271397" y="4599621"/>
            <a:ext cx="9045526" cy="157558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C00000"/>
                </a:solidFill>
              </a:rPr>
              <a:t>Подписав кредитный договор, вы соглашаетесь со всеми прописанными условиями и принимаете на себя обязательства по их выполнению</a:t>
            </a:r>
          </a:p>
        </p:txBody>
      </p:sp>
      <p:pic>
        <p:nvPicPr>
          <p:cNvPr id="5" name="Picture 2" descr="C:\Users\Natallia\Desktop\ПРАКТИКА\презент Зачем быть финанс грам\человечи\парни +9999999.png">
            <a:extLst>
              <a:ext uri="{FF2B5EF4-FFF2-40B4-BE49-F238E27FC236}">
                <a16:creationId xmlns:a16="http://schemas.microsoft.com/office/drawing/2014/main" id="{76479C61-E0B3-404A-8489-AEAF0425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1521" y="511991"/>
            <a:ext cx="3525519" cy="6159919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BBCA59-6D32-4347-882C-BFC4D7A6E730}"/>
              </a:ext>
            </a:extLst>
          </p:cNvPr>
          <p:cNvSpPr txBox="1"/>
          <p:nvPr/>
        </p:nvSpPr>
        <p:spPr>
          <a:xfrm rot="3420863">
            <a:off x="10390049" y="2712028"/>
            <a:ext cx="9161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/>
              <a:t>Кредитный </a:t>
            </a:r>
          </a:p>
          <a:p>
            <a:r>
              <a:rPr lang="ru-RU" sz="1100" b="1" dirty="0"/>
              <a:t>договор</a:t>
            </a:r>
          </a:p>
        </p:txBody>
      </p:sp>
      <p:sp>
        <p:nvSpPr>
          <p:cNvPr id="7" name="Стрелка: вправо 6">
            <a:hlinkClick r:id="rId3" action="ppaction://hlinksldjump"/>
            <a:extLst>
              <a:ext uri="{FF2B5EF4-FFF2-40B4-BE49-F238E27FC236}">
                <a16:creationId xmlns:a16="http://schemas.microsoft.com/office/drawing/2014/main" id="{37368E1D-249C-4291-8D55-4FC7A9A1E653}"/>
              </a:ext>
            </a:extLst>
          </p:cNvPr>
          <p:cNvSpPr/>
          <p:nvPr/>
        </p:nvSpPr>
        <p:spPr>
          <a:xfrm>
            <a:off x="7603792" y="6239483"/>
            <a:ext cx="1301720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8" name="Стрелка: влево 7">
            <a:hlinkClick r:id="rId4" action="ppaction://hlinksldjump"/>
            <a:extLst>
              <a:ext uri="{FF2B5EF4-FFF2-40B4-BE49-F238E27FC236}">
                <a16:creationId xmlns:a16="http://schemas.microsoft.com/office/drawing/2014/main" id="{34159073-74CD-4AA5-9E14-1DB3AAD067A4}"/>
              </a:ext>
            </a:extLst>
          </p:cNvPr>
          <p:cNvSpPr/>
          <p:nvPr/>
        </p:nvSpPr>
        <p:spPr>
          <a:xfrm>
            <a:off x="5190978" y="6204818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167629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4609C-CACE-4E64-BF09-45BBD87FF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143" y="336935"/>
            <a:ext cx="10364451" cy="703846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Платежи по кредиту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A0711BC7-A75A-4F49-8F99-1AAA3541E589}"/>
              </a:ext>
            </a:extLst>
          </p:cNvPr>
          <p:cNvSpPr/>
          <p:nvPr/>
        </p:nvSpPr>
        <p:spPr>
          <a:xfrm>
            <a:off x="3469864" y="1287196"/>
            <a:ext cx="2198157" cy="116761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Основной долг</a:t>
            </a:r>
          </a:p>
        </p:txBody>
      </p:sp>
      <p:sp>
        <p:nvSpPr>
          <p:cNvPr id="5" name="Знак ''плюс'' 4">
            <a:extLst>
              <a:ext uri="{FF2B5EF4-FFF2-40B4-BE49-F238E27FC236}">
                <a16:creationId xmlns:a16="http://schemas.microsoft.com/office/drawing/2014/main" id="{B195A6DB-12B2-4D94-837B-21AA5347B873}"/>
              </a:ext>
            </a:extLst>
          </p:cNvPr>
          <p:cNvSpPr/>
          <p:nvPr/>
        </p:nvSpPr>
        <p:spPr>
          <a:xfrm>
            <a:off x="5641145" y="1498211"/>
            <a:ext cx="745588" cy="745588"/>
          </a:xfrm>
          <a:prstGeom prst="mathPl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EC52391-74F4-4F82-B5E4-42AF9A9506B1}"/>
              </a:ext>
            </a:extLst>
          </p:cNvPr>
          <p:cNvSpPr/>
          <p:nvPr/>
        </p:nvSpPr>
        <p:spPr>
          <a:xfrm>
            <a:off x="6325773" y="1336433"/>
            <a:ext cx="2198156" cy="10691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Проценты</a:t>
            </a:r>
          </a:p>
        </p:txBody>
      </p:sp>
      <p:sp>
        <p:nvSpPr>
          <p:cNvPr id="7" name="Равно 6">
            <a:extLst>
              <a:ext uri="{FF2B5EF4-FFF2-40B4-BE49-F238E27FC236}">
                <a16:creationId xmlns:a16="http://schemas.microsoft.com/office/drawing/2014/main" id="{86D94BDC-2605-4C17-B8D3-16DB0130633A}"/>
              </a:ext>
            </a:extLst>
          </p:cNvPr>
          <p:cNvSpPr/>
          <p:nvPr/>
        </p:nvSpPr>
        <p:spPr>
          <a:xfrm>
            <a:off x="8523929" y="1399736"/>
            <a:ext cx="914400" cy="914400"/>
          </a:xfrm>
          <a:prstGeom prst="mathEqua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EEEB4AC-191C-4879-8DDF-FD20EF93D473}"/>
              </a:ext>
            </a:extLst>
          </p:cNvPr>
          <p:cNvSpPr/>
          <p:nvPr/>
        </p:nvSpPr>
        <p:spPr>
          <a:xfrm>
            <a:off x="9485220" y="1322364"/>
            <a:ext cx="1939298" cy="10691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Платежи</a:t>
            </a:r>
          </a:p>
        </p:txBody>
      </p:sp>
      <p:pic>
        <p:nvPicPr>
          <p:cNvPr id="9" name="Picture 4" descr="C:\Users\Natallia\Desktop\ПРАКТИКА\презент Зачем быть финанс грам\человечи\генпгдршдщ.png">
            <a:extLst>
              <a:ext uri="{FF2B5EF4-FFF2-40B4-BE49-F238E27FC236}">
                <a16:creationId xmlns:a16="http://schemas.microsoft.com/office/drawing/2014/main" id="{434B07B0-2B91-41FA-AE2D-2B39CD7E2DA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814" y="610433"/>
            <a:ext cx="3094758" cy="5629049"/>
          </a:xfrm>
          <a:prstGeom prst="rect">
            <a:avLst/>
          </a:prstGeom>
          <a:noFill/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0DFACC3-FFFC-49C9-80D0-CE05DF9EB448}"/>
              </a:ext>
            </a:extLst>
          </p:cNvPr>
          <p:cNvSpPr/>
          <p:nvPr/>
        </p:nvSpPr>
        <p:spPr>
          <a:xfrm>
            <a:off x="3728085" y="2538988"/>
            <a:ext cx="7272996" cy="135049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</a:rPr>
              <a:t>Проценты по кредиту </a:t>
            </a:r>
            <a:r>
              <a:rPr lang="ru-RU" sz="2400" dirty="0"/>
              <a:t>– это деньги, которые нужно заплатить банку за пользование его деньгами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F70701CB-F4F9-4FDA-87A8-9DAD3C2F9DBE}"/>
              </a:ext>
            </a:extLst>
          </p:cNvPr>
          <p:cNvSpPr/>
          <p:nvPr/>
        </p:nvSpPr>
        <p:spPr>
          <a:xfrm>
            <a:off x="3788353" y="4420015"/>
            <a:ext cx="7272996" cy="161121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      </a:t>
            </a:r>
            <a:r>
              <a:rPr lang="ru-RU" sz="2400" b="1" dirty="0">
                <a:solidFill>
                  <a:srgbClr val="C00000"/>
                </a:solidFill>
              </a:rPr>
              <a:t>Расчётная сумма процентов по кредиту </a:t>
            </a:r>
            <a:r>
              <a:rPr lang="ru-RU" sz="2400" dirty="0"/>
              <a:t>= </a:t>
            </a:r>
          </a:p>
          <a:p>
            <a:r>
              <a:rPr lang="ru-RU" sz="2400" dirty="0"/>
              <a:t>сумма кредита</a:t>
            </a:r>
            <a:r>
              <a:rPr lang="en-US" sz="2400" dirty="0"/>
              <a:t> x</a:t>
            </a:r>
            <a:r>
              <a:rPr lang="ru-RU" sz="2400" dirty="0"/>
              <a:t> годовая процентная ставка/100% </a:t>
            </a:r>
            <a:r>
              <a:rPr lang="en-US" sz="2400" dirty="0"/>
              <a:t>x </a:t>
            </a:r>
            <a:r>
              <a:rPr lang="ru-RU" sz="2400" dirty="0"/>
              <a:t>срок кредита</a:t>
            </a:r>
            <a:r>
              <a:rPr lang="en-US" sz="2400" dirty="0"/>
              <a:t> </a:t>
            </a:r>
            <a:r>
              <a:rPr lang="ru-RU" sz="2400" dirty="0"/>
              <a:t> </a:t>
            </a: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4A3009C5-E31C-4BA8-9FC4-F621BEA89737}"/>
              </a:ext>
            </a:extLst>
          </p:cNvPr>
          <p:cNvSpPr/>
          <p:nvPr/>
        </p:nvSpPr>
        <p:spPr>
          <a:xfrm>
            <a:off x="7164599" y="3875122"/>
            <a:ext cx="520504" cy="528065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hlinkClick r:id="rId3" action="ppaction://hlinksldjump"/>
            <a:extLst>
              <a:ext uri="{FF2B5EF4-FFF2-40B4-BE49-F238E27FC236}">
                <a16:creationId xmlns:a16="http://schemas.microsoft.com/office/drawing/2014/main" id="{BE14EE52-EE7A-4E0A-8A83-6A1C3636DA14}"/>
              </a:ext>
            </a:extLst>
          </p:cNvPr>
          <p:cNvSpPr/>
          <p:nvPr/>
        </p:nvSpPr>
        <p:spPr>
          <a:xfrm>
            <a:off x="9200271" y="6048054"/>
            <a:ext cx="2521712" cy="683797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Реши задачу</a:t>
            </a:r>
          </a:p>
        </p:txBody>
      </p:sp>
      <p:sp>
        <p:nvSpPr>
          <p:cNvPr id="14" name="Стрелка: влево 13">
            <a:hlinkClick r:id="rId4" action="ppaction://hlinksldjump"/>
            <a:extLst>
              <a:ext uri="{FF2B5EF4-FFF2-40B4-BE49-F238E27FC236}">
                <a16:creationId xmlns:a16="http://schemas.microsoft.com/office/drawing/2014/main" id="{91B3A832-6B31-4870-B5D6-FBAD6393F788}"/>
              </a:ext>
            </a:extLst>
          </p:cNvPr>
          <p:cNvSpPr/>
          <p:nvPr/>
        </p:nvSpPr>
        <p:spPr>
          <a:xfrm>
            <a:off x="1752973" y="6204773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313727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7AD6D4-FE0E-4656-89F6-4E56C22DB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239151"/>
            <a:ext cx="10364451" cy="827649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Банковский вклад (депозит)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D067E4-F097-4347-8F64-7B6A694CE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7453" y="1066801"/>
            <a:ext cx="9230774" cy="517925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C00000"/>
                </a:solidFill>
              </a:rPr>
              <a:t>Банковский депозит </a:t>
            </a:r>
            <a:r>
              <a:rPr lang="ru-RU" sz="2800" dirty="0"/>
              <a:t>– денежный вклад, принимаемый банком на определённый срок на условиях выплаты фиксированного процента.</a:t>
            </a:r>
          </a:p>
        </p:txBody>
      </p:sp>
      <p:pic>
        <p:nvPicPr>
          <p:cNvPr id="4" name="Picture 2" descr="D:\Теплякова А.В\CYFI\CYFI 2017\считает деньги.png">
            <a:extLst>
              <a:ext uri="{FF2B5EF4-FFF2-40B4-BE49-F238E27FC236}">
                <a16:creationId xmlns:a16="http://schemas.microsoft.com/office/drawing/2014/main" id="{E10B5A27-0324-46FD-B318-1CAAC2857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16" y="566224"/>
            <a:ext cx="2220974" cy="6128650"/>
          </a:xfrm>
          <a:prstGeom prst="rect">
            <a:avLst/>
          </a:prstGeom>
          <a:noFill/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A4370C8-788C-43B5-BDC8-F8927B85BFE3}"/>
              </a:ext>
            </a:extLst>
          </p:cNvPr>
          <p:cNvSpPr/>
          <p:nvPr/>
        </p:nvSpPr>
        <p:spPr>
          <a:xfrm>
            <a:off x="3263705" y="2883877"/>
            <a:ext cx="3052689" cy="37349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Банковский вклад или депозит – </a:t>
            </a:r>
            <a:r>
              <a:rPr lang="ru-RU" sz="2400" dirty="0"/>
              <a:t>самый популярный инструмент размещения накоплений. </a:t>
            </a:r>
          </a:p>
          <a:p>
            <a:pPr algn="ctr"/>
            <a:r>
              <a:rPr lang="ru-RU" sz="2400" b="1" dirty="0"/>
              <a:t>Главное</a:t>
            </a:r>
            <a:r>
              <a:rPr lang="ru-RU" sz="2400" dirty="0"/>
              <a:t> – правильно его использовать.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A6405CE-3DC7-4469-9DCF-0B01F79CAD52}"/>
              </a:ext>
            </a:extLst>
          </p:cNvPr>
          <p:cNvSpPr/>
          <p:nvPr/>
        </p:nvSpPr>
        <p:spPr>
          <a:xfrm>
            <a:off x="7118252" y="3263705"/>
            <a:ext cx="3812345" cy="22930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Помните: </a:t>
            </a:r>
          </a:p>
          <a:p>
            <a:pPr algn="ctr"/>
            <a:r>
              <a:rPr lang="ru-RU" sz="2400" dirty="0"/>
              <a:t>чем больше операций по вкладу, тем меньше процентная ставка !</a:t>
            </a:r>
          </a:p>
        </p:txBody>
      </p:sp>
      <p:sp>
        <p:nvSpPr>
          <p:cNvPr id="7" name="Стрелка: влево 6">
            <a:hlinkClick r:id="rId3" action="ppaction://hlinksldjump"/>
            <a:extLst>
              <a:ext uri="{FF2B5EF4-FFF2-40B4-BE49-F238E27FC236}">
                <a16:creationId xmlns:a16="http://schemas.microsoft.com/office/drawing/2014/main" id="{6F9AFA60-35A2-4630-8080-7E3B91E25FFD}"/>
              </a:ext>
            </a:extLst>
          </p:cNvPr>
          <p:cNvSpPr/>
          <p:nvPr/>
        </p:nvSpPr>
        <p:spPr>
          <a:xfrm>
            <a:off x="6902157" y="6049107"/>
            <a:ext cx="1310774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начало</a:t>
            </a:r>
          </a:p>
        </p:txBody>
      </p:sp>
      <p:sp>
        <p:nvSpPr>
          <p:cNvPr id="8" name="Стрелка: вправо 7">
            <a:hlinkClick r:id="rId4" action="ppaction://hlinksldjump"/>
            <a:extLst>
              <a:ext uri="{FF2B5EF4-FFF2-40B4-BE49-F238E27FC236}">
                <a16:creationId xmlns:a16="http://schemas.microsoft.com/office/drawing/2014/main" id="{D5AC0FA4-E2F0-4A59-A3C3-47AD62FD2E3A}"/>
              </a:ext>
            </a:extLst>
          </p:cNvPr>
          <p:cNvSpPr/>
          <p:nvPr/>
        </p:nvSpPr>
        <p:spPr>
          <a:xfrm>
            <a:off x="8945679" y="6106081"/>
            <a:ext cx="1310774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</p:spTree>
    <p:extLst>
      <p:ext uri="{BB962C8B-B14F-4D97-AF65-F5344CB8AC3E}">
        <p14:creationId xmlns:p14="http://schemas.microsoft.com/office/powerpoint/2010/main" val="1491813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D3313-5BAA-4F6A-B592-D09922A7A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352" y="158538"/>
            <a:ext cx="10364451" cy="760117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Виды вкладов (депозитов)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C5BD956-E4AF-4437-805C-A75E6DEB0295}"/>
              </a:ext>
            </a:extLst>
          </p:cNvPr>
          <p:cNvSpPr/>
          <p:nvPr/>
        </p:nvSpPr>
        <p:spPr>
          <a:xfrm>
            <a:off x="1547446" y="1378634"/>
            <a:ext cx="3277772" cy="7033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До востребования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BAD9726-E562-4653-A25D-BFFA94A1B5D8}"/>
              </a:ext>
            </a:extLst>
          </p:cNvPr>
          <p:cNvSpPr/>
          <p:nvPr/>
        </p:nvSpPr>
        <p:spPr>
          <a:xfrm>
            <a:off x="7174523" y="1378634"/>
            <a:ext cx="3470031" cy="7033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Срочные вклады</a:t>
            </a:r>
          </a:p>
        </p:txBody>
      </p:sp>
      <p:pic>
        <p:nvPicPr>
          <p:cNvPr id="6" name="Picture 2" descr="C:\Users\Natallia\Desktop\ПРАКТИКА\презент Зачем быть финанс грам\человечи\девушкасидит.png">
            <a:hlinkClick r:id="rId2"/>
            <a:extLst>
              <a:ext uri="{FF2B5EF4-FFF2-40B4-BE49-F238E27FC236}">
                <a16:creationId xmlns:a16="http://schemas.microsoft.com/office/drawing/2014/main" id="{3D7C84C8-D7CF-4BE2-B230-5D7AF73EB0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28504" y="2816115"/>
            <a:ext cx="2825502" cy="3919736"/>
          </a:xfrm>
          <a:prstGeom prst="rect">
            <a:avLst/>
          </a:prstGeom>
          <a:noFill/>
        </p:spPr>
      </p:pic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9D3D05D6-5E5B-4CD6-BA46-0EEBF54AF881}"/>
              </a:ext>
            </a:extLst>
          </p:cNvPr>
          <p:cNvSpPr/>
          <p:nvPr/>
        </p:nvSpPr>
        <p:spPr>
          <a:xfrm>
            <a:off x="5303521" y="1066800"/>
            <a:ext cx="1688122" cy="1423183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754A5BA-C9DD-42D4-B151-71A7E3B89FF1}"/>
              </a:ext>
            </a:extLst>
          </p:cNvPr>
          <p:cNvSpPr/>
          <p:nvPr/>
        </p:nvSpPr>
        <p:spPr>
          <a:xfrm>
            <a:off x="393895" y="2270052"/>
            <a:ext cx="4134609" cy="35961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Можно забрать из банка по первому требованию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Маленький процент (если есть)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«Электронный кошелёк»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2391B9A-5237-4ADB-BFCE-672EFBBF6F79}"/>
              </a:ext>
            </a:extLst>
          </p:cNvPr>
          <p:cNvSpPr/>
          <p:nvPr/>
        </p:nvSpPr>
        <p:spPr>
          <a:xfrm>
            <a:off x="7354006" y="2211205"/>
            <a:ext cx="4575397" cy="42036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Можно забрать в оговоренный срок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Более высокий процент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/>
              <a:t>В случае нарушения договора проценты не выплачиваются или выплачиваются по сниженной ставке</a:t>
            </a:r>
          </a:p>
        </p:txBody>
      </p:sp>
      <p:pic>
        <p:nvPicPr>
          <p:cNvPr id="11" name="Picture 2" descr="C:\Users\Natallia\Desktop\ПРАКТИКА\детская презантация\ВЕС52521565.png">
            <a:extLst>
              <a:ext uri="{FF2B5EF4-FFF2-40B4-BE49-F238E27FC236}">
                <a16:creationId xmlns:a16="http://schemas.microsoft.com/office/drawing/2014/main" id="{CC96303D-893D-4ACB-B4B6-07EE1C807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0235" y="1272694"/>
            <a:ext cx="1016916" cy="915264"/>
          </a:xfrm>
          <a:prstGeom prst="rect">
            <a:avLst/>
          </a:prstGeom>
          <a:noFill/>
        </p:spPr>
      </p:pic>
      <p:sp>
        <p:nvSpPr>
          <p:cNvPr id="12" name="Знак ''плюс'' 11">
            <a:extLst>
              <a:ext uri="{FF2B5EF4-FFF2-40B4-BE49-F238E27FC236}">
                <a16:creationId xmlns:a16="http://schemas.microsoft.com/office/drawing/2014/main" id="{18859B94-DA9B-4767-85F7-C34A71E6F8E9}"/>
              </a:ext>
            </a:extLst>
          </p:cNvPr>
          <p:cNvSpPr/>
          <p:nvPr/>
        </p:nvSpPr>
        <p:spPr>
          <a:xfrm>
            <a:off x="6425390" y="1272694"/>
            <a:ext cx="383522" cy="443132"/>
          </a:xfrm>
          <a:prstGeom prst="mathPlu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нак ''минус'' 12">
            <a:extLst>
              <a:ext uri="{FF2B5EF4-FFF2-40B4-BE49-F238E27FC236}">
                <a16:creationId xmlns:a16="http://schemas.microsoft.com/office/drawing/2014/main" id="{163019F9-29B0-4A05-A46A-C5961FE62B51}"/>
              </a:ext>
            </a:extLst>
          </p:cNvPr>
          <p:cNvSpPr/>
          <p:nvPr/>
        </p:nvSpPr>
        <p:spPr>
          <a:xfrm>
            <a:off x="5408474" y="1525912"/>
            <a:ext cx="339909" cy="443132"/>
          </a:xfrm>
          <a:prstGeom prst="mathMinu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12AD7E-59CD-4665-897D-AEB186A379D4}"/>
              </a:ext>
            </a:extLst>
          </p:cNvPr>
          <p:cNvSpPr txBox="1"/>
          <p:nvPr/>
        </p:nvSpPr>
        <p:spPr>
          <a:xfrm>
            <a:off x="5530524" y="4452817"/>
            <a:ext cx="1160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Выполни </a:t>
            </a:r>
          </a:p>
          <a:p>
            <a:r>
              <a:rPr lang="ru-RU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задание</a:t>
            </a:r>
            <a:endParaRPr lang="ru-RU" b="1" dirty="0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0BB99996-5F44-40AC-9BEF-96E7C0C6E228}"/>
              </a:ext>
            </a:extLst>
          </p:cNvPr>
          <p:cNvSpPr/>
          <p:nvPr/>
        </p:nvSpPr>
        <p:spPr>
          <a:xfrm>
            <a:off x="3629467" y="878449"/>
            <a:ext cx="337624" cy="50557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91CE2B92-3A33-49A4-A9EA-C00DC99AE6EE}"/>
              </a:ext>
            </a:extLst>
          </p:cNvPr>
          <p:cNvSpPr/>
          <p:nvPr/>
        </p:nvSpPr>
        <p:spPr>
          <a:xfrm>
            <a:off x="8159261" y="870717"/>
            <a:ext cx="337624" cy="50557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право 16">
            <a:hlinkClick r:id="rId5" action="ppaction://hlinksldjump"/>
            <a:extLst>
              <a:ext uri="{FF2B5EF4-FFF2-40B4-BE49-F238E27FC236}">
                <a16:creationId xmlns:a16="http://schemas.microsoft.com/office/drawing/2014/main" id="{87C5F881-A72C-4378-B22C-D9FCC9D2FE49}"/>
              </a:ext>
            </a:extLst>
          </p:cNvPr>
          <p:cNvSpPr/>
          <p:nvPr/>
        </p:nvSpPr>
        <p:spPr>
          <a:xfrm>
            <a:off x="3186332" y="6172553"/>
            <a:ext cx="1310774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18" name="Стрелка: влево 17">
            <a:hlinkClick r:id="rId6" action="ppaction://hlinksldjump"/>
            <a:extLst>
              <a:ext uri="{FF2B5EF4-FFF2-40B4-BE49-F238E27FC236}">
                <a16:creationId xmlns:a16="http://schemas.microsoft.com/office/drawing/2014/main" id="{768FD098-5E39-4653-B557-A210FCE51F42}"/>
              </a:ext>
            </a:extLst>
          </p:cNvPr>
          <p:cNvSpPr/>
          <p:nvPr/>
        </p:nvSpPr>
        <p:spPr>
          <a:xfrm>
            <a:off x="1547446" y="6126556"/>
            <a:ext cx="1095830" cy="56974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3041542540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778</TotalTime>
  <Words>1004</Words>
  <Application>Microsoft Office PowerPoint</Application>
  <PresentationFormat>Широкоэкранный</PresentationFormat>
  <Paragraphs>138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Tw Cen MT</vt:lpstr>
      <vt:lpstr>Wingdings</vt:lpstr>
      <vt:lpstr>Капля</vt:lpstr>
      <vt:lpstr>Деньги  в нашей жизни</vt:lpstr>
      <vt:lpstr>Жизнь — игра, а деньги — способ вести счёт.                             (Тед тёрнер)</vt:lpstr>
      <vt:lpstr>Что такое кредит?</vt:lpstr>
      <vt:lpstr>Банковские кредиты </vt:lpstr>
      <vt:lpstr>Прежде чем брать кредит</vt:lpstr>
      <vt:lpstr>Кредитный договор</vt:lpstr>
      <vt:lpstr>Платежи по кредиту</vt:lpstr>
      <vt:lpstr>Банковский вклад (депозит)</vt:lpstr>
      <vt:lpstr>Виды вкладов (депозитов)</vt:lpstr>
      <vt:lpstr>Проценты по вкладам (депозитам)</vt:lpstr>
      <vt:lpstr>Расчётная задача</vt:lpstr>
      <vt:lpstr>Расчётная задача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Кредиты и депозиты</dc:title>
  <dc:creator>Александр</dc:creator>
  <cp:lastModifiedBy>Ольга Золотилова</cp:lastModifiedBy>
  <cp:revision>64</cp:revision>
  <dcterms:created xsi:type="dcterms:W3CDTF">2022-03-01T10:29:34Z</dcterms:created>
  <dcterms:modified xsi:type="dcterms:W3CDTF">2022-03-06T08:15:32Z</dcterms:modified>
</cp:coreProperties>
</file>