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73" r:id="rId2"/>
    <p:sldId id="275" r:id="rId3"/>
    <p:sldId id="278" r:id="rId4"/>
    <p:sldId id="286" r:id="rId5"/>
    <p:sldId id="279" r:id="rId6"/>
    <p:sldId id="287" r:id="rId7"/>
    <p:sldId id="281" r:id="rId8"/>
    <p:sldId id="288" r:id="rId9"/>
    <p:sldId id="257" r:id="rId10"/>
    <p:sldId id="262" r:id="rId11"/>
    <p:sldId id="259" r:id="rId12"/>
    <p:sldId id="263" r:id="rId13"/>
    <p:sldId id="284" r:id="rId14"/>
    <p:sldId id="276" r:id="rId15"/>
    <p:sldId id="285" r:id="rId16"/>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5050"/>
    <a:srgbClr val="00FF00"/>
    <a:srgbClr val="0000FF"/>
    <a:srgbClr val="CC3300"/>
    <a:srgbClr val="FF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75" d="100"/>
          <a:sy n="75" d="100"/>
        </p:scale>
        <p:origin x="-1236" y="6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770141C-41E6-4222-A853-082A7AA3E7D6}" type="slidenum">
              <a:rPr lang="ru-RU" smtClean="0"/>
              <a:pPr/>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ransition>
    <p:wipe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BE8F10E-4DB4-468E-A591-7CF7FD5DDDB6}" type="slidenum">
              <a:rPr lang="ru-RU" smtClean="0"/>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977A0EA-C035-4277-9AA2-CAF92B244760}" type="slidenum">
              <a:rPr lang="ru-RU" smtClean="0"/>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B9C39AA-A2C7-49E6-BEAD-0E955B82D98A}"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ransition>
    <p:wipe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C20BA39-9DBF-4047-9503-93AD445530CE}" type="slidenum">
              <a:rPr lang="ru-RU" smtClean="0"/>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3B274F4-2EB4-421A-BBC5-8435F3DB3BA7}"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ransition>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11DA3232-7B4E-4C67-8A63-84EA59B453E4}" type="slidenum">
              <a:rPr lang="ru-RU" smtClean="0"/>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ransition>
    <p:wipe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1CF40B1C-541A-4D82-8887-1AA7D60818FC}" type="slidenum">
              <a:rPr lang="ru-RU" smtClean="0"/>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C29F708A-650E-424C-8A0E-DE219C1CE61F}" type="slidenum">
              <a:rPr lang="ru-RU" smtClean="0"/>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8A6F0B5-C244-4574-BA43-E7AA2C23D26F}" type="slidenum">
              <a:rPr lang="ru-RU" smtClean="0"/>
              <a:pPr/>
              <a:t>‹#›</a:t>
            </a:fld>
            <a:endParaRPr lang="ru-RU"/>
          </a:p>
        </p:txBody>
      </p:sp>
    </p:spTree>
  </p:cSld>
  <p:clrMapOvr>
    <a:masterClrMapping/>
  </p:clrMapOvr>
  <p:transition>
    <p:wipe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BE893C4-8AAE-456A-9A93-6D9E3B933A1F}" type="slidenum">
              <a:rPr lang="ru-RU" smtClean="0"/>
              <a:pPr/>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ransition>
    <p:wipe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E1895FBE-67FC-43E3-A335-2A89E920C7F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898"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898"/>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898"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898"/>
                                          </p:stCondLst>
                                        </p:cTn>
                                        <p:tgtEl>
                                          <p:spTgt spid="3">
                                            <p:txEl>
                                              <p:pRg st="0" end="0"/>
                                            </p:txEl>
                                          </p:spTgt>
                                        </p:tgtEl>
                                        <p:attrNameLst>
                                          <p:attrName>ppt_y</p:attrName>
                                        </p:attrNameLst>
                                      </p:cBhvr>
                                      <p:tavLst>
                                        <p:tav tm="0">
                                          <p:val>
                                            <p:strVal val="#ppt_y-.03"/>
                                          </p:val>
                                        </p:tav>
                                        <p:tav tm="100000">
                                          <p:val>
                                            <p:strVal val="#ppt_y"/>
                                          </p:val>
                                        </p:tav>
                                      </p:tavLst>
                                    </p:anim>
                                  </p:childTnLst>
                                </p:cTn>
                              </p:par>
                              <p:par>
                                <p:cTn id="19" presetID="37" presetClass="entr" presetSubtype="0" fill="hold" grpId="0"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898"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898"/>
                                          </p:stCondLst>
                                        </p:cTn>
                                        <p:tgtEl>
                                          <p:spTgt spid="3">
                                            <p:txEl>
                                              <p:pRg st="1" end="1"/>
                                            </p:txEl>
                                          </p:spTgt>
                                        </p:tgtEl>
                                        <p:attrNameLst>
                                          <p:attrName>ppt_y</p:attrName>
                                        </p:attrNameLst>
                                      </p:cBhvr>
                                      <p:tavLst>
                                        <p:tav tm="0">
                                          <p:val>
                                            <p:strVal val="#ppt_y-.03"/>
                                          </p:val>
                                        </p:tav>
                                        <p:tav tm="100000">
                                          <p:val>
                                            <p:strVal val="#ppt_y"/>
                                          </p:val>
                                        </p:tav>
                                      </p:tavLst>
                                    </p:anim>
                                  </p:childTnLst>
                                </p:cTn>
                              </p:par>
                              <p:par>
                                <p:cTn id="25" presetID="37" presetClass="entr" presetSubtype="0" fill="hold" grpId="0"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898"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898"/>
                                          </p:stCondLst>
                                        </p:cTn>
                                        <p:tgtEl>
                                          <p:spTgt spid="3">
                                            <p:txEl>
                                              <p:pRg st="2" end="2"/>
                                            </p:txEl>
                                          </p:spTgt>
                                        </p:tgtEl>
                                        <p:attrNameLst>
                                          <p:attrName>ppt_y</p:attrName>
                                        </p:attrNameLst>
                                      </p:cBhvr>
                                      <p:tavLst>
                                        <p:tav tm="0">
                                          <p:val>
                                            <p:strVal val="#ppt_y-.03"/>
                                          </p:val>
                                        </p:tav>
                                        <p:tav tm="100000">
                                          <p:val>
                                            <p:strVal val="#ppt_y"/>
                                          </p:val>
                                        </p:tav>
                                      </p:tavLst>
                                    </p:anim>
                                  </p:childTnLst>
                                </p:cTn>
                              </p:par>
                              <p:par>
                                <p:cTn id="31" presetID="37" presetClass="entr" presetSubtype="0" fill="hold" grpId="0"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898"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898"/>
                                          </p:stCondLst>
                                        </p:cTn>
                                        <p:tgtEl>
                                          <p:spTgt spid="3">
                                            <p:txEl>
                                              <p:pRg st="3" end="3"/>
                                            </p:txEl>
                                          </p:spTgt>
                                        </p:tgtEl>
                                        <p:attrNameLst>
                                          <p:attrName>ppt_y</p:attrName>
                                        </p:attrNameLst>
                                      </p:cBhvr>
                                      <p:tavLst>
                                        <p:tav tm="0">
                                          <p:val>
                                            <p:strVal val="#ppt_y-.03"/>
                                          </p:val>
                                        </p:tav>
                                        <p:tav tm="100000">
                                          <p:val>
                                            <p:strVal val="#ppt_y"/>
                                          </p:val>
                                        </p:tav>
                                      </p:tavLst>
                                    </p:anim>
                                  </p:childTnLst>
                                </p:cTn>
                              </p:par>
                              <p:par>
                                <p:cTn id="37" presetID="37" presetClass="entr" presetSubtype="0" fill="hold" grpId="0"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anim calcmode="lin" valueType="num">
                                      <p:cBhvr>
                                        <p:cTn id="4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1" dur="898"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898"/>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25.jpeg"/><Relationship Id="rId4" Type="http://schemas.openxmlformats.org/officeDocument/2006/relationships/image" Target="../media/image3.jpeg"/><Relationship Id="rId9" Type="http://schemas.openxmlformats.org/officeDocument/2006/relationships/image" Target="../media/image8.jpeg"/></Relationships>
</file>

<file path=ppt/slides/_rels/slide1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video" Target="file:///F:\&#1052;&#1054;&#1049;%20&#1054;&#1058;&#1050;&#1056;&#1067;&#1058;&#1067;&#1049;%20&#1059;&#1056;&#1054;&#1050;\Thanksgiving%20Day%20-%20Holiday%20Songs%20-%20Mother%20Goose%20Club%20Thanksgiving%20Song.mp4"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video" Target="file:///F:\&#1052;&#1054;&#1049;%20&#1054;&#1058;&#1050;&#1056;&#1067;&#1058;&#1067;&#1049;%20&#1059;&#1056;&#1054;&#1050;\Jingle%20Bells%20-%20Christmas%20Songs%20For%20Kids%20-%20Nursery%20Rhymes%20for%20Children%20By%20Rajshri%20Kids.mp4"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4274" name="Picture 2" descr="E:\МОЙ ОТКРЫТЫЙ УРОК\tmpYnbpEM.jpe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819400" y="0"/>
            <a:ext cx="3001610" cy="2251208"/>
          </a:xfrm>
          <a:prstGeom prst="rect">
            <a:avLst/>
          </a:prstGeom>
          <a:noFill/>
          <a:extLst>
            <a:ext uri="{909E8E84-426E-40DD-AFC4-6F175D3DCCD1}">
              <a14:hiddenFill xmlns:a14="http://schemas.microsoft.com/office/drawing/2010/main" xmlns="">
                <a:solidFill>
                  <a:srgbClr val="FFFFFF"/>
                </a:solidFill>
              </a14:hiddenFill>
            </a:ext>
          </a:extLst>
        </p:spPr>
      </p:pic>
      <p:pic>
        <p:nvPicPr>
          <p:cNvPr id="54275" name="Picture 3" descr="E:\МОЙ ОТКРЫТЫЙ УРОК\2590x1715_880325_www.ArtFile.ru_.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21011" y="1"/>
            <a:ext cx="3297589" cy="2251208"/>
          </a:xfrm>
          <a:prstGeom prst="rect">
            <a:avLst/>
          </a:prstGeom>
          <a:noFill/>
          <a:extLst>
            <a:ext uri="{909E8E84-426E-40DD-AFC4-6F175D3DCCD1}">
              <a14:hiddenFill xmlns:a14="http://schemas.microsoft.com/office/drawing/2010/main" xmlns="">
                <a:solidFill>
                  <a:srgbClr val="FFFFFF"/>
                </a:solidFill>
              </a14:hiddenFill>
            </a:ext>
          </a:extLst>
        </p:spPr>
      </p:pic>
      <p:pic>
        <p:nvPicPr>
          <p:cNvPr id="54276" name="Picture 4" descr="E:\МОЙ ОТКРЫТЫЙ УРОК\Fall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846411" y="2225808"/>
            <a:ext cx="3297589" cy="2434530"/>
          </a:xfrm>
          <a:prstGeom prst="rect">
            <a:avLst/>
          </a:prstGeom>
          <a:noFill/>
          <a:extLst>
            <a:ext uri="{909E8E84-426E-40DD-AFC4-6F175D3DCCD1}">
              <a14:hiddenFill xmlns:a14="http://schemas.microsoft.com/office/drawing/2010/main" xmlns="">
                <a:solidFill>
                  <a:srgbClr val="FFFFFF"/>
                </a:solidFill>
              </a14:hiddenFill>
            </a:ext>
          </a:extLst>
        </p:spPr>
      </p:pic>
      <p:pic>
        <p:nvPicPr>
          <p:cNvPr id="54277" name="Picture 5" descr="E:\МОЙ ОТКРЫТЫЙ УРОК\4546760-2-1000-37f31bb108-1481287173.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821011" y="4685740"/>
            <a:ext cx="3297589" cy="2195056"/>
          </a:xfrm>
          <a:prstGeom prst="rect">
            <a:avLst/>
          </a:prstGeom>
          <a:noFill/>
          <a:extLst>
            <a:ext uri="{909E8E84-426E-40DD-AFC4-6F175D3DCCD1}">
              <a14:hiddenFill xmlns:a14="http://schemas.microsoft.com/office/drawing/2010/main" xmlns="">
                <a:solidFill>
                  <a:srgbClr val="FFFFFF"/>
                </a:solidFill>
              </a14:hiddenFill>
            </a:ext>
          </a:extLst>
        </p:spPr>
      </p:pic>
      <p:pic>
        <p:nvPicPr>
          <p:cNvPr id="54278" name="Picture 6" descr="E:\МОЙ ОТКРЫТЫЙ УРОК\333693_zima_novyj_1920x1200_(www.GetBg.net).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895600" y="4685740"/>
            <a:ext cx="2925411" cy="2215884"/>
          </a:xfrm>
          <a:prstGeom prst="rect">
            <a:avLst/>
          </a:prstGeom>
          <a:noFill/>
          <a:extLst>
            <a:ext uri="{909E8E84-426E-40DD-AFC4-6F175D3DCCD1}">
              <a14:hiddenFill xmlns:a14="http://schemas.microsoft.com/office/drawing/2010/main" xmlns="">
                <a:solidFill>
                  <a:srgbClr val="FFFFFF"/>
                </a:solidFill>
              </a14:hiddenFill>
            </a:ext>
          </a:extLst>
        </p:spPr>
      </p:pic>
      <p:pic>
        <p:nvPicPr>
          <p:cNvPr id="54279" name="Picture 7" descr="E:\МОЙ ОТКРЫТЫЙ УРОК\maxresdefault.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5400" y="4704228"/>
            <a:ext cx="2921000" cy="2197395"/>
          </a:xfrm>
          <a:prstGeom prst="rect">
            <a:avLst/>
          </a:prstGeom>
          <a:noFill/>
          <a:extLst>
            <a:ext uri="{909E8E84-426E-40DD-AFC4-6F175D3DCCD1}">
              <a14:hiddenFill xmlns:a14="http://schemas.microsoft.com/office/drawing/2010/main" xmlns="">
                <a:solidFill>
                  <a:srgbClr val="FFFFFF"/>
                </a:solidFill>
              </a14:hiddenFill>
            </a:ext>
          </a:extLst>
        </p:spPr>
      </p:pic>
      <p:pic>
        <p:nvPicPr>
          <p:cNvPr id="54280" name="Picture 8" descr="E:\МОЙ ОТКРЫТЫЙ УРОК\116493_or.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 y="2251208"/>
            <a:ext cx="2819401" cy="2434531"/>
          </a:xfrm>
          <a:prstGeom prst="rect">
            <a:avLst/>
          </a:prstGeom>
          <a:noFill/>
          <a:extLst>
            <a:ext uri="{909E8E84-426E-40DD-AFC4-6F175D3DCCD1}">
              <a14:hiddenFill xmlns:a14="http://schemas.microsoft.com/office/drawing/2010/main" xmlns="">
                <a:solidFill>
                  <a:srgbClr val="FFFFFF"/>
                </a:solidFill>
              </a14:hiddenFill>
            </a:ext>
          </a:extLst>
        </p:spPr>
      </p:pic>
      <p:pic>
        <p:nvPicPr>
          <p:cNvPr id="54281" name="Picture 9" descr="E:\МОЙ ОТКРЫТЫЙ УРОК\original.jp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0" y="2"/>
            <a:ext cx="2895600" cy="2276607"/>
          </a:xfrm>
          <a:prstGeom prst="rect">
            <a:avLst/>
          </a:prstGeom>
          <a:noFill/>
          <a:extLst>
            <a:ext uri="{909E8E84-426E-40DD-AFC4-6F175D3DCCD1}">
              <a14:hiddenFill xmlns:a14="http://schemas.microsoft.com/office/drawing/2010/main" xmlns="">
                <a:solidFill>
                  <a:srgbClr val="FFFFFF"/>
                </a:solidFill>
              </a14:hiddenFill>
            </a:ext>
          </a:extLst>
        </p:spPr>
      </p:pic>
      <p:sp>
        <p:nvSpPr>
          <p:cNvPr id="4" name="Объект 3"/>
          <p:cNvSpPr>
            <a:spLocks noGrp="1"/>
          </p:cNvSpPr>
          <p:nvPr>
            <p:ph sz="quarter" idx="13"/>
          </p:nvPr>
        </p:nvSpPr>
        <p:spPr/>
        <p:txBody>
          <a:bodyPr>
            <a:normAutofit/>
          </a:bodyPr>
          <a:lstStyle/>
          <a:p>
            <a:pPr marL="45720" indent="0">
              <a:buNone/>
            </a:pPr>
            <a:endParaRPr lang="ru-RU" sz="6000" b="1" dirty="0">
              <a:latin typeface="Bookman Old Style" pitchFamily="18" charset="0"/>
            </a:endParaRPr>
          </a:p>
        </p:txBody>
      </p:sp>
      <p:sp>
        <p:nvSpPr>
          <p:cNvPr id="5" name="Прямоугольник 4"/>
          <p:cNvSpPr/>
          <p:nvPr/>
        </p:nvSpPr>
        <p:spPr>
          <a:xfrm>
            <a:off x="3962400" y="2438400"/>
            <a:ext cx="931510" cy="1862048"/>
          </a:xfrm>
          <a:prstGeom prst="rect">
            <a:avLst/>
          </a:prstGeom>
          <a:noFill/>
        </p:spPr>
        <p:txBody>
          <a:bodyPr wrap="square" lIns="91440" tIns="45720" rIns="91440" bIns="45720">
            <a:spAutoFit/>
          </a:bodyPr>
          <a:lstStyle/>
          <a:p>
            <a:pPr algn="ctr"/>
            <a:r>
              <a:rPr lang="en-US" sz="11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ru-RU" sz="115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xmlns="" val="3678920902"/>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4281"/>
                                        </p:tgtEl>
                                        <p:attrNameLst>
                                          <p:attrName>style.visibility</p:attrName>
                                        </p:attrNameLst>
                                      </p:cBhvr>
                                      <p:to>
                                        <p:strVal val="visible"/>
                                      </p:to>
                                    </p:set>
                                    <p:animEffect transition="in" filter="wipe(left)">
                                      <p:cBhvr>
                                        <p:cTn id="7" dur="500"/>
                                        <p:tgtEl>
                                          <p:spTgt spid="5428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4274"/>
                                        </p:tgtEl>
                                        <p:attrNameLst>
                                          <p:attrName>style.visibility</p:attrName>
                                        </p:attrNameLst>
                                      </p:cBhvr>
                                      <p:to>
                                        <p:strVal val="visible"/>
                                      </p:to>
                                    </p:set>
                                    <p:animEffect transition="in" filter="wipe(left)">
                                      <p:cBhvr>
                                        <p:cTn id="11" dur="500"/>
                                        <p:tgtEl>
                                          <p:spTgt spid="5427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4275"/>
                                        </p:tgtEl>
                                        <p:attrNameLst>
                                          <p:attrName>style.visibility</p:attrName>
                                        </p:attrNameLst>
                                      </p:cBhvr>
                                      <p:to>
                                        <p:strVal val="visible"/>
                                      </p:to>
                                    </p:set>
                                    <p:animEffect transition="in" filter="wipe(left)">
                                      <p:cBhvr>
                                        <p:cTn id="15" dur="500"/>
                                        <p:tgtEl>
                                          <p:spTgt spid="5427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54276"/>
                                        </p:tgtEl>
                                        <p:attrNameLst>
                                          <p:attrName>style.visibility</p:attrName>
                                        </p:attrNameLst>
                                      </p:cBhvr>
                                      <p:to>
                                        <p:strVal val="visible"/>
                                      </p:to>
                                    </p:set>
                                    <p:animEffect transition="in" filter="wipe(down)">
                                      <p:cBhvr>
                                        <p:cTn id="19" dur="500"/>
                                        <p:tgtEl>
                                          <p:spTgt spid="5427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54277"/>
                                        </p:tgtEl>
                                        <p:attrNameLst>
                                          <p:attrName>style.visibility</p:attrName>
                                        </p:attrNameLst>
                                      </p:cBhvr>
                                      <p:to>
                                        <p:strVal val="visible"/>
                                      </p:to>
                                    </p:set>
                                    <p:animEffect transition="in" filter="wipe(down)">
                                      <p:cBhvr>
                                        <p:cTn id="23" dur="500"/>
                                        <p:tgtEl>
                                          <p:spTgt spid="5427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54278"/>
                                        </p:tgtEl>
                                        <p:attrNameLst>
                                          <p:attrName>style.visibility</p:attrName>
                                        </p:attrNameLst>
                                      </p:cBhvr>
                                      <p:to>
                                        <p:strVal val="visible"/>
                                      </p:to>
                                    </p:set>
                                    <p:animEffect transition="in" filter="wipe(down)">
                                      <p:cBhvr>
                                        <p:cTn id="27" dur="500"/>
                                        <p:tgtEl>
                                          <p:spTgt spid="54278"/>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54279"/>
                                        </p:tgtEl>
                                        <p:attrNameLst>
                                          <p:attrName>style.visibility</p:attrName>
                                        </p:attrNameLst>
                                      </p:cBhvr>
                                      <p:to>
                                        <p:strVal val="visible"/>
                                      </p:to>
                                    </p:set>
                                    <p:animEffect transition="in" filter="wipe(down)">
                                      <p:cBhvr>
                                        <p:cTn id="31" dur="500"/>
                                        <p:tgtEl>
                                          <p:spTgt spid="54279"/>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54280"/>
                                        </p:tgtEl>
                                        <p:attrNameLst>
                                          <p:attrName>style.visibility</p:attrName>
                                        </p:attrNameLst>
                                      </p:cBhvr>
                                      <p:to>
                                        <p:strVal val="visible"/>
                                      </p:to>
                                    </p:set>
                                    <p:animEffect transition="in" filter="wipe(down)">
                                      <p:cBhvr>
                                        <p:cTn id="35" dur="500"/>
                                        <p:tgtEl>
                                          <p:spTgt spid="54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9" name="Rectangle 7"/>
          <p:cNvSpPr>
            <a:spLocks noGrp="1" noChangeArrowheads="1"/>
          </p:cNvSpPr>
          <p:nvPr>
            <p:ph type="title"/>
          </p:nvPr>
        </p:nvSpPr>
        <p:spPr>
          <a:xfrm>
            <a:off x="500062" y="1028700"/>
            <a:ext cx="8229600" cy="1143000"/>
          </a:xfrm>
        </p:spPr>
        <p:txBody>
          <a:bodyPr/>
          <a:lstStyle/>
          <a:p>
            <a:r>
              <a:rPr lang="en-US" sz="3600" b="1" u="sng">
                <a:solidFill>
                  <a:srgbClr val="FF3300"/>
                </a:solidFill>
              </a:rPr>
              <a:t>Easter Symbols</a:t>
            </a:r>
            <a:endParaRPr lang="ru-RU" sz="3600" b="1" u="sng">
              <a:solidFill>
                <a:srgbClr val="FF3300"/>
              </a:solidFill>
            </a:endParaRPr>
          </a:p>
        </p:txBody>
      </p:sp>
      <p:sp>
        <p:nvSpPr>
          <p:cNvPr id="18440" name="Rectangle 8"/>
          <p:cNvSpPr>
            <a:spLocks noGrp="1" noChangeArrowheads="1"/>
          </p:cNvSpPr>
          <p:nvPr>
            <p:ph sz="quarter" idx="13"/>
          </p:nvPr>
        </p:nvSpPr>
        <p:spPr>
          <a:xfrm>
            <a:off x="304800" y="1643856"/>
            <a:ext cx="3810000" cy="4648200"/>
          </a:xfrm>
        </p:spPr>
        <p:txBody>
          <a:bodyPr/>
          <a:lstStyle/>
          <a:p>
            <a:pPr>
              <a:buFontTx/>
              <a:buNone/>
            </a:pPr>
            <a:endParaRPr lang="en-US">
              <a:solidFill>
                <a:srgbClr val="CC3300"/>
              </a:solidFill>
            </a:endParaRPr>
          </a:p>
          <a:p>
            <a:pPr>
              <a:buFontTx/>
              <a:buNone/>
            </a:pPr>
            <a:endParaRPr lang="en-US">
              <a:solidFill>
                <a:srgbClr val="CC3300"/>
              </a:solidFill>
            </a:endParaRPr>
          </a:p>
          <a:p>
            <a:pPr>
              <a:buFontTx/>
              <a:buNone/>
            </a:pPr>
            <a:endParaRPr lang="en-US">
              <a:solidFill>
                <a:srgbClr val="CC3300"/>
              </a:solidFill>
            </a:endParaRPr>
          </a:p>
          <a:p>
            <a:pPr>
              <a:buFontTx/>
              <a:buNone/>
            </a:pPr>
            <a:endParaRPr lang="en-US">
              <a:solidFill>
                <a:srgbClr val="CC3300"/>
              </a:solidFill>
            </a:endParaRPr>
          </a:p>
          <a:p>
            <a:endParaRPr lang="ru-RU">
              <a:solidFill>
                <a:srgbClr val="CC3300"/>
              </a:solidFill>
            </a:endParaRPr>
          </a:p>
        </p:txBody>
      </p:sp>
      <p:pic>
        <p:nvPicPr>
          <p:cNvPr id="18441" name="Picture 9" descr="bunny"/>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43000" y="2514600"/>
            <a:ext cx="1555750" cy="182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442" name="Picture 10" descr="easterbonet"/>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733800" y="2514600"/>
            <a:ext cx="1752600" cy="190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443" name="Picture 11" descr="aester eg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562600" y="4953000"/>
            <a:ext cx="1131888" cy="160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444" name="Picture 5"/>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6629400" y="2514600"/>
            <a:ext cx="1676400" cy="190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445" name="Rectangle 13"/>
          <p:cNvSpPr>
            <a:spLocks noChangeArrowheads="1"/>
          </p:cNvSpPr>
          <p:nvPr/>
        </p:nvSpPr>
        <p:spPr bwMode="auto">
          <a:xfrm>
            <a:off x="6858000" y="6019800"/>
            <a:ext cx="784225" cy="339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nSpc>
                <a:spcPct val="90000"/>
              </a:lnSpc>
              <a:spcBef>
                <a:spcPct val="20000"/>
              </a:spcBef>
              <a:buFontTx/>
              <a:buChar char="•"/>
            </a:pPr>
            <a:r>
              <a:rPr lang="en-US">
                <a:solidFill>
                  <a:srgbClr val="CC3300"/>
                </a:solidFill>
              </a:rPr>
              <a:t>Eggs</a:t>
            </a:r>
          </a:p>
        </p:txBody>
      </p:sp>
      <p:sp>
        <p:nvSpPr>
          <p:cNvPr id="18446" name="Rectangle 14"/>
          <p:cNvSpPr>
            <a:spLocks noChangeArrowheads="1"/>
          </p:cNvSpPr>
          <p:nvPr/>
        </p:nvSpPr>
        <p:spPr bwMode="auto">
          <a:xfrm>
            <a:off x="3733800" y="2057400"/>
            <a:ext cx="1762125"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spcBef>
                <a:spcPct val="20000"/>
              </a:spcBef>
              <a:buFontTx/>
              <a:buChar char="•"/>
            </a:pPr>
            <a:r>
              <a:rPr lang="en-US" dirty="0">
                <a:solidFill>
                  <a:srgbClr val="CC3300"/>
                </a:solidFill>
              </a:rPr>
              <a:t>Hats (bonnets)</a:t>
            </a:r>
          </a:p>
        </p:txBody>
      </p:sp>
      <p:sp>
        <p:nvSpPr>
          <p:cNvPr id="18447" name="Rectangle 15"/>
          <p:cNvSpPr>
            <a:spLocks noChangeArrowheads="1"/>
          </p:cNvSpPr>
          <p:nvPr/>
        </p:nvSpPr>
        <p:spPr bwMode="auto">
          <a:xfrm>
            <a:off x="6477000" y="2133600"/>
            <a:ext cx="2143125" cy="339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nSpc>
                <a:spcPct val="90000"/>
              </a:lnSpc>
              <a:spcBef>
                <a:spcPct val="20000"/>
              </a:spcBef>
              <a:buFontTx/>
              <a:buChar char="•"/>
            </a:pPr>
            <a:r>
              <a:rPr lang="en-US">
                <a:solidFill>
                  <a:srgbClr val="CC3300"/>
                </a:solidFill>
              </a:rPr>
              <a:t>Church (the cross)</a:t>
            </a:r>
          </a:p>
        </p:txBody>
      </p:sp>
      <p:pic>
        <p:nvPicPr>
          <p:cNvPr id="18448" name="Picture 16" descr="вылупился из яйца"/>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2438400" y="4800600"/>
            <a:ext cx="1981200" cy="1906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449" name="Rectangle 17"/>
          <p:cNvSpPr>
            <a:spLocks noChangeArrowheads="1"/>
          </p:cNvSpPr>
          <p:nvPr/>
        </p:nvSpPr>
        <p:spPr bwMode="auto">
          <a:xfrm>
            <a:off x="990600" y="2057400"/>
            <a:ext cx="2054225"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spcBef>
                <a:spcPct val="20000"/>
              </a:spcBef>
              <a:buFontTx/>
              <a:buChar char="•"/>
            </a:pPr>
            <a:r>
              <a:rPr lang="en-US">
                <a:solidFill>
                  <a:srgbClr val="CC3300"/>
                </a:solidFill>
              </a:rPr>
              <a:t>Rabbits (bunnies)</a:t>
            </a:r>
          </a:p>
        </p:txBody>
      </p:sp>
      <p:sp>
        <p:nvSpPr>
          <p:cNvPr id="18450" name="Rectangle 18"/>
          <p:cNvSpPr>
            <a:spLocks noChangeArrowheads="1"/>
          </p:cNvSpPr>
          <p:nvPr/>
        </p:nvSpPr>
        <p:spPr bwMode="auto">
          <a:xfrm>
            <a:off x="1219200" y="6096000"/>
            <a:ext cx="1123950"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AU">
                <a:solidFill>
                  <a:srgbClr val="CC3300"/>
                </a:solidFill>
                <a:effectLst>
                  <a:outerShdw blurRad="38100" dist="38100" dir="2700000" algn="tl">
                    <a:srgbClr val="C0C0C0"/>
                  </a:outerShdw>
                </a:effectLst>
              </a:rPr>
              <a:t>Chickens</a:t>
            </a:r>
            <a:endParaRPr lang="ru-RU">
              <a:solidFill>
                <a:srgbClr val="CC3300"/>
              </a:solidFill>
              <a:effectLst>
                <a:outerShdw blurRad="38100" dist="38100" dir="2700000" algn="tl">
                  <a:srgbClr val="C0C0C0"/>
                </a:outerShdw>
              </a:effectLst>
            </a:endParaRPr>
          </a:p>
        </p:txBody>
      </p:sp>
      <p:pic>
        <p:nvPicPr>
          <p:cNvPr id="18451" name="Picture 19" descr="E:\МОЙ ОТКРЫТЫЙ УРОК\Hot-Cross-Buns_12630.jpg"/>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1911350" y="533400"/>
            <a:ext cx="2190750" cy="1314450"/>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Rectangle 14"/>
          <p:cNvSpPr>
            <a:spLocks noChangeArrowheads="1"/>
          </p:cNvSpPr>
          <p:nvPr/>
        </p:nvSpPr>
        <p:spPr bwMode="auto">
          <a:xfrm>
            <a:off x="2091916" y="164068"/>
            <a:ext cx="1688283"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spcBef>
                <a:spcPct val="20000"/>
              </a:spcBef>
              <a:buFontTx/>
              <a:buChar char="•"/>
            </a:pPr>
            <a:r>
              <a:rPr lang="en-US" dirty="0" smtClean="0">
                <a:solidFill>
                  <a:srgbClr val="CC3300"/>
                </a:solidFill>
              </a:rPr>
              <a:t>Hot cross bun</a:t>
            </a:r>
            <a:endParaRPr lang="en-US" dirty="0">
              <a:solidFill>
                <a:srgbClr val="CC3300"/>
              </a:solidFill>
            </a:endParaRPr>
          </a:p>
        </p:txBody>
      </p:sp>
    </p:spTree>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Rectangle 5"/>
          <p:cNvSpPr>
            <a:spLocks noGrp="1" noChangeArrowheads="1"/>
          </p:cNvSpPr>
          <p:nvPr>
            <p:ph type="title"/>
          </p:nvPr>
        </p:nvSpPr>
        <p:spPr>
          <a:xfrm>
            <a:off x="533400" y="685800"/>
            <a:ext cx="8229600" cy="1143000"/>
          </a:xfrm>
        </p:spPr>
        <p:txBody>
          <a:bodyPr>
            <a:normAutofit fontScale="90000"/>
          </a:bodyPr>
          <a:lstStyle/>
          <a:p>
            <a:r>
              <a:rPr lang="en-GB" sz="3600" dirty="0" smtClean="0">
                <a:solidFill>
                  <a:srgbClr val="C00000"/>
                </a:solidFill>
              </a:rPr>
              <a:t>People </a:t>
            </a:r>
            <a:r>
              <a:rPr lang="en-GB" sz="3600" dirty="0" smtClean="0">
                <a:solidFill>
                  <a:srgbClr val="C00000"/>
                </a:solidFill>
              </a:rPr>
              <a:t>eat a traditional roast dinner with lamb, potatoes and </a:t>
            </a:r>
            <a:r>
              <a:rPr lang="en-GB" sz="3600" dirty="0" smtClean="0">
                <a:solidFill>
                  <a:srgbClr val="C00000"/>
                </a:solidFill>
              </a:rPr>
              <a:t>vegetables,</a:t>
            </a:r>
            <a:r>
              <a:rPr lang="en-GB" sz="3600" dirty="0" smtClean="0">
                <a:solidFill>
                  <a:srgbClr val="C00000"/>
                </a:solidFill>
              </a:rPr>
              <a:t> </a:t>
            </a:r>
            <a:r>
              <a:rPr lang="en-GB" sz="3600" dirty="0">
                <a:solidFill>
                  <a:srgbClr val="C00000"/>
                </a:solidFill>
              </a:rPr>
              <a:t>fish instead of meat. They also eat special hot cakes with a cross on the top. They call these cakes </a:t>
            </a:r>
            <a:r>
              <a:rPr lang="en-GB" sz="3600" u="sng" dirty="0">
                <a:solidFill>
                  <a:srgbClr val="C00000"/>
                </a:solidFill>
              </a:rPr>
              <a:t>hot cross buns</a:t>
            </a:r>
            <a:r>
              <a:rPr lang="en-GB" sz="3600" dirty="0">
                <a:solidFill>
                  <a:srgbClr val="C00000"/>
                </a:solidFill>
              </a:rPr>
              <a:t>.</a:t>
            </a:r>
            <a:endParaRPr lang="ru-RU" sz="3600" dirty="0">
              <a:solidFill>
                <a:srgbClr val="C00000"/>
              </a:solidFill>
            </a:endParaRPr>
          </a:p>
        </p:txBody>
      </p:sp>
      <p:pic>
        <p:nvPicPr>
          <p:cNvPr id="7176" name="Picture 8" descr="E:\МОЙ ОТКРЫТЫЙ УРОК\hotcrossbuns_397_16x9.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52600" y="3352800"/>
            <a:ext cx="5689600" cy="325120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1" name="Rectangle 7"/>
          <p:cNvSpPr>
            <a:spLocks noGrp="1" noChangeArrowheads="1"/>
          </p:cNvSpPr>
          <p:nvPr>
            <p:ph type="title"/>
          </p:nvPr>
        </p:nvSpPr>
        <p:spPr>
          <a:xfrm>
            <a:off x="3214678" y="762000"/>
            <a:ext cx="5637222" cy="1143000"/>
          </a:xfrm>
        </p:spPr>
        <p:txBody>
          <a:bodyPr>
            <a:normAutofit fontScale="90000"/>
          </a:bodyPr>
          <a:lstStyle/>
          <a:p>
            <a:r>
              <a:rPr lang="en-GB" sz="3100" dirty="0">
                <a:solidFill>
                  <a:srgbClr val="C00000"/>
                </a:solidFill>
                <a:effectLst>
                  <a:outerShdw blurRad="38100" dist="38100" dir="2700000" algn="tl">
                    <a:srgbClr val="C0C0C0"/>
                  </a:outerShdw>
                </a:effectLst>
              </a:rPr>
              <a:t>Children like Easter very much because it is a tasty holiday. All the families colour eggs and put them into green, yellow and pink baskets.</a:t>
            </a:r>
            <a:r>
              <a:rPr lang="ru-RU" sz="3100" dirty="0">
                <a:solidFill>
                  <a:srgbClr val="C00000"/>
                </a:solidFill>
                <a:effectLst>
                  <a:outerShdw blurRad="38100" dist="38100" dir="2700000" algn="tl">
                    <a:srgbClr val="C0C0C0"/>
                  </a:outerShdw>
                </a:effectLst>
              </a:rPr>
              <a:t> </a:t>
            </a:r>
            <a:r>
              <a:rPr lang="en-GB" sz="3100" dirty="0">
                <a:solidFill>
                  <a:srgbClr val="C00000"/>
                </a:solidFill>
                <a:effectLst>
                  <a:outerShdw blurRad="38100" dist="38100" dir="2700000" algn="tl">
                    <a:srgbClr val="C0C0C0"/>
                  </a:outerShdw>
                </a:effectLst>
              </a:rPr>
              <a:t>Next morning children are busy with hunting eggs and chocolate  bunnies. They play funny games and sing Easter </a:t>
            </a:r>
            <a:r>
              <a:rPr lang="en-GB" sz="3200" dirty="0">
                <a:solidFill>
                  <a:srgbClr val="C00000"/>
                </a:solidFill>
                <a:effectLst>
                  <a:outerShdw blurRad="38100" dist="38100" dir="2700000" algn="tl">
                    <a:srgbClr val="C0C0C0"/>
                  </a:outerShdw>
                </a:effectLst>
              </a:rPr>
              <a:t>songs.</a:t>
            </a:r>
            <a:r>
              <a:rPr lang="ru-RU" sz="3200" dirty="0">
                <a:solidFill>
                  <a:srgbClr val="C00000"/>
                </a:solidFill>
                <a:effectLst>
                  <a:outerShdw blurRad="38100" dist="38100" dir="2700000" algn="tl">
                    <a:srgbClr val="C0C0C0"/>
                  </a:outerShdw>
                </a:effectLst>
              </a:rPr>
              <a:t/>
            </a:r>
            <a:br>
              <a:rPr lang="ru-RU" sz="3200" dirty="0">
                <a:solidFill>
                  <a:srgbClr val="C00000"/>
                </a:solidFill>
                <a:effectLst>
                  <a:outerShdw blurRad="38100" dist="38100" dir="2700000" algn="tl">
                    <a:srgbClr val="C0C0C0"/>
                  </a:outerShdw>
                </a:effectLst>
              </a:rPr>
            </a:br>
            <a:endParaRPr lang="ru-RU" sz="3200" dirty="0">
              <a:solidFill>
                <a:srgbClr val="C00000"/>
              </a:solidFill>
              <a:effectLst>
                <a:outerShdw blurRad="38100" dist="38100" dir="2700000" algn="tl">
                  <a:srgbClr val="C0C0C0"/>
                </a:outerShdw>
              </a:effectLst>
            </a:endParaRPr>
          </a:p>
        </p:txBody>
      </p:sp>
      <p:pic>
        <p:nvPicPr>
          <p:cNvPr id="2050" name="Picture 2" descr="F:\МОЙ ОТКРЫТЫЙ УРОК\CY30975327.jpg"/>
          <p:cNvPicPr>
            <a:picLocks noChangeAspect="1" noChangeArrowheads="1"/>
          </p:cNvPicPr>
          <p:nvPr/>
        </p:nvPicPr>
        <p:blipFill>
          <a:blip r:embed="rId2"/>
          <a:srcRect/>
          <a:stretch>
            <a:fillRect/>
          </a:stretch>
        </p:blipFill>
        <p:spPr bwMode="auto">
          <a:xfrm>
            <a:off x="285720" y="2500306"/>
            <a:ext cx="3313765" cy="3690941"/>
          </a:xfrm>
          <a:prstGeom prst="rect">
            <a:avLst/>
          </a:prstGeom>
          <a:noFill/>
        </p:spPr>
      </p:pic>
    </p:spTree>
  </p:cSld>
  <p:clrMapOvr>
    <a:masterClrMapping/>
  </p:clrMapOvr>
  <p:transition>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4274" name="Picture 2" descr="E:\МОЙ ОТКРЫТЫЙ УРОК\tmpYnbpEM.jpe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819400" y="0"/>
            <a:ext cx="3001610" cy="2251208"/>
          </a:xfrm>
          <a:prstGeom prst="rect">
            <a:avLst/>
          </a:prstGeom>
          <a:noFill/>
          <a:extLst>
            <a:ext uri="{909E8E84-426E-40DD-AFC4-6F175D3DCCD1}">
              <a14:hiddenFill xmlns:a14="http://schemas.microsoft.com/office/drawing/2010/main" xmlns="">
                <a:solidFill>
                  <a:srgbClr val="FFFFFF"/>
                </a:solidFill>
              </a14:hiddenFill>
            </a:ext>
          </a:extLst>
        </p:spPr>
      </p:pic>
      <p:pic>
        <p:nvPicPr>
          <p:cNvPr id="54275" name="Picture 3" descr="E:\МОЙ ОТКРЫТЫЙ УРОК\2590x1715_880325_www.ArtFile.ru_.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21011" y="1"/>
            <a:ext cx="3297589" cy="2251208"/>
          </a:xfrm>
          <a:prstGeom prst="rect">
            <a:avLst/>
          </a:prstGeom>
          <a:noFill/>
          <a:extLst>
            <a:ext uri="{909E8E84-426E-40DD-AFC4-6F175D3DCCD1}">
              <a14:hiddenFill xmlns:a14="http://schemas.microsoft.com/office/drawing/2010/main" xmlns="">
                <a:solidFill>
                  <a:srgbClr val="FFFFFF"/>
                </a:solidFill>
              </a14:hiddenFill>
            </a:ext>
          </a:extLst>
        </p:spPr>
      </p:pic>
      <p:pic>
        <p:nvPicPr>
          <p:cNvPr id="54276" name="Picture 4" descr="E:\МОЙ ОТКРЫТЫЙ УРОК\Fall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846411" y="2225808"/>
            <a:ext cx="3297589" cy="2434530"/>
          </a:xfrm>
          <a:prstGeom prst="rect">
            <a:avLst/>
          </a:prstGeom>
          <a:noFill/>
          <a:extLst>
            <a:ext uri="{909E8E84-426E-40DD-AFC4-6F175D3DCCD1}">
              <a14:hiddenFill xmlns:a14="http://schemas.microsoft.com/office/drawing/2010/main" xmlns="">
                <a:solidFill>
                  <a:srgbClr val="FFFFFF"/>
                </a:solidFill>
              </a14:hiddenFill>
            </a:ext>
          </a:extLst>
        </p:spPr>
      </p:pic>
      <p:pic>
        <p:nvPicPr>
          <p:cNvPr id="54277" name="Picture 5" descr="E:\МОЙ ОТКРЫТЫЙ УРОК\4546760-2-1000-37f31bb108-1481287173.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821011" y="4685740"/>
            <a:ext cx="3297589" cy="2195056"/>
          </a:xfrm>
          <a:prstGeom prst="rect">
            <a:avLst/>
          </a:prstGeom>
          <a:noFill/>
          <a:extLst>
            <a:ext uri="{909E8E84-426E-40DD-AFC4-6F175D3DCCD1}">
              <a14:hiddenFill xmlns:a14="http://schemas.microsoft.com/office/drawing/2010/main" xmlns="">
                <a:solidFill>
                  <a:srgbClr val="FFFFFF"/>
                </a:solidFill>
              </a14:hiddenFill>
            </a:ext>
          </a:extLst>
        </p:spPr>
      </p:pic>
      <p:pic>
        <p:nvPicPr>
          <p:cNvPr id="54278" name="Picture 6" descr="E:\МОЙ ОТКРЫТЫЙ УРОК\333693_zima_novyj_1920x1200_(www.GetBg.net).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895600" y="4685740"/>
            <a:ext cx="2925411" cy="2215884"/>
          </a:xfrm>
          <a:prstGeom prst="rect">
            <a:avLst/>
          </a:prstGeom>
          <a:noFill/>
          <a:extLst>
            <a:ext uri="{909E8E84-426E-40DD-AFC4-6F175D3DCCD1}">
              <a14:hiddenFill xmlns:a14="http://schemas.microsoft.com/office/drawing/2010/main" xmlns="">
                <a:solidFill>
                  <a:srgbClr val="FFFFFF"/>
                </a:solidFill>
              </a14:hiddenFill>
            </a:ext>
          </a:extLst>
        </p:spPr>
      </p:pic>
      <p:pic>
        <p:nvPicPr>
          <p:cNvPr id="54279" name="Picture 7" descr="E:\МОЙ ОТКРЫТЫЙ УРОК\maxresdefault.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5400" y="4704228"/>
            <a:ext cx="2921000" cy="2197395"/>
          </a:xfrm>
          <a:prstGeom prst="rect">
            <a:avLst/>
          </a:prstGeom>
          <a:noFill/>
          <a:extLst>
            <a:ext uri="{909E8E84-426E-40DD-AFC4-6F175D3DCCD1}">
              <a14:hiddenFill xmlns:a14="http://schemas.microsoft.com/office/drawing/2010/main" xmlns="">
                <a:solidFill>
                  <a:srgbClr val="FFFFFF"/>
                </a:solidFill>
              </a14:hiddenFill>
            </a:ext>
          </a:extLst>
        </p:spPr>
      </p:pic>
      <p:pic>
        <p:nvPicPr>
          <p:cNvPr id="54280" name="Picture 8" descr="E:\МОЙ ОТКРЫТЫЙ УРОК\116493_or.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 y="2251208"/>
            <a:ext cx="2819401" cy="2434531"/>
          </a:xfrm>
          <a:prstGeom prst="rect">
            <a:avLst/>
          </a:prstGeom>
          <a:noFill/>
          <a:extLst>
            <a:ext uri="{909E8E84-426E-40DD-AFC4-6F175D3DCCD1}">
              <a14:hiddenFill xmlns:a14="http://schemas.microsoft.com/office/drawing/2010/main" xmlns="">
                <a:solidFill>
                  <a:srgbClr val="FFFFFF"/>
                </a:solidFill>
              </a14:hiddenFill>
            </a:ext>
          </a:extLst>
        </p:spPr>
      </p:pic>
      <p:pic>
        <p:nvPicPr>
          <p:cNvPr id="54281" name="Picture 9" descr="E:\МОЙ ОТКРЫТЫЙ УРОК\original.jp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0" y="2"/>
            <a:ext cx="2895600" cy="2276607"/>
          </a:xfrm>
          <a:prstGeom prst="rect">
            <a:avLst/>
          </a:prstGeom>
          <a:noFill/>
          <a:extLst>
            <a:ext uri="{909E8E84-426E-40DD-AFC4-6F175D3DCCD1}">
              <a14:hiddenFill xmlns:a14="http://schemas.microsoft.com/office/drawing/2010/main" xmlns="">
                <a:solidFill>
                  <a:srgbClr val="FFFFFF"/>
                </a:solidFill>
              </a14:hiddenFill>
            </a:ext>
          </a:extLst>
        </p:spPr>
      </p:pic>
      <p:sp>
        <p:nvSpPr>
          <p:cNvPr id="4" name="Объект 3"/>
          <p:cNvSpPr>
            <a:spLocks noGrp="1"/>
          </p:cNvSpPr>
          <p:nvPr>
            <p:ph sz="quarter" idx="13"/>
          </p:nvPr>
        </p:nvSpPr>
        <p:spPr/>
        <p:txBody>
          <a:bodyPr>
            <a:normAutofit/>
          </a:bodyPr>
          <a:lstStyle/>
          <a:p>
            <a:pPr marL="45720" indent="0">
              <a:buNone/>
            </a:pPr>
            <a:endParaRPr lang="ru-RU" sz="6000" b="1" dirty="0">
              <a:latin typeface="Bookman Old Style" pitchFamily="18" charset="0"/>
            </a:endParaRPr>
          </a:p>
        </p:txBody>
      </p:sp>
      <p:sp>
        <p:nvSpPr>
          <p:cNvPr id="5" name="Прямоугольник 4"/>
          <p:cNvSpPr/>
          <p:nvPr/>
        </p:nvSpPr>
        <p:spPr>
          <a:xfrm>
            <a:off x="3962400" y="2438400"/>
            <a:ext cx="931510" cy="1862048"/>
          </a:xfrm>
          <a:prstGeom prst="rect">
            <a:avLst/>
          </a:prstGeom>
          <a:noFill/>
        </p:spPr>
        <p:txBody>
          <a:bodyPr wrap="square" lIns="91440" tIns="45720" rIns="91440" bIns="45720">
            <a:spAutoFit/>
          </a:bodyPr>
          <a:lstStyle/>
          <a:p>
            <a:pPr algn="ctr"/>
            <a:r>
              <a:rPr lang="en-US" sz="115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ru-RU" sz="115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13" name="Picture 11" descr="E:\МОЙ ОТКРЫТЫЙ УРОК\information_items_727.jpg"/>
          <p:cNvPicPr>
            <a:picLocks noChangeAspect="1" noChangeArrowheads="1"/>
          </p:cNvPicPr>
          <p:nvPr/>
        </p:nvPicPr>
        <p:blipFill>
          <a:blip r:embed="rId10">
            <a:extLst>
              <a:ext uri="{28A0092B-C50C-407E-A947-70E740481C1C}">
                <a14:useLocalDpi xmlns:a14="http://schemas.microsoft.com/office/drawing/2010/main" xmlns="" val="0"/>
              </a:ext>
            </a:extLst>
          </a:blip>
          <a:srcRect/>
          <a:stretch>
            <a:fillRect/>
          </a:stretch>
        </p:blipFill>
        <p:spPr bwMode="auto">
          <a:xfrm>
            <a:off x="2819400" y="2276609"/>
            <a:ext cx="3001610" cy="237102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78920902"/>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4281"/>
                                        </p:tgtEl>
                                        <p:attrNameLst>
                                          <p:attrName>style.visibility</p:attrName>
                                        </p:attrNameLst>
                                      </p:cBhvr>
                                      <p:to>
                                        <p:strVal val="visible"/>
                                      </p:to>
                                    </p:set>
                                    <p:animEffect transition="in" filter="wipe(left)">
                                      <p:cBhvr>
                                        <p:cTn id="7" dur="500"/>
                                        <p:tgtEl>
                                          <p:spTgt spid="5428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4274"/>
                                        </p:tgtEl>
                                        <p:attrNameLst>
                                          <p:attrName>style.visibility</p:attrName>
                                        </p:attrNameLst>
                                      </p:cBhvr>
                                      <p:to>
                                        <p:strVal val="visible"/>
                                      </p:to>
                                    </p:set>
                                    <p:animEffect transition="in" filter="wipe(left)">
                                      <p:cBhvr>
                                        <p:cTn id="11" dur="500"/>
                                        <p:tgtEl>
                                          <p:spTgt spid="5427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4275"/>
                                        </p:tgtEl>
                                        <p:attrNameLst>
                                          <p:attrName>style.visibility</p:attrName>
                                        </p:attrNameLst>
                                      </p:cBhvr>
                                      <p:to>
                                        <p:strVal val="visible"/>
                                      </p:to>
                                    </p:set>
                                    <p:animEffect transition="in" filter="wipe(left)">
                                      <p:cBhvr>
                                        <p:cTn id="15" dur="500"/>
                                        <p:tgtEl>
                                          <p:spTgt spid="5427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54276"/>
                                        </p:tgtEl>
                                        <p:attrNameLst>
                                          <p:attrName>style.visibility</p:attrName>
                                        </p:attrNameLst>
                                      </p:cBhvr>
                                      <p:to>
                                        <p:strVal val="visible"/>
                                      </p:to>
                                    </p:set>
                                    <p:animEffect transition="in" filter="wipe(down)">
                                      <p:cBhvr>
                                        <p:cTn id="19" dur="500"/>
                                        <p:tgtEl>
                                          <p:spTgt spid="5427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54277"/>
                                        </p:tgtEl>
                                        <p:attrNameLst>
                                          <p:attrName>style.visibility</p:attrName>
                                        </p:attrNameLst>
                                      </p:cBhvr>
                                      <p:to>
                                        <p:strVal val="visible"/>
                                      </p:to>
                                    </p:set>
                                    <p:animEffect transition="in" filter="wipe(down)">
                                      <p:cBhvr>
                                        <p:cTn id="23" dur="500"/>
                                        <p:tgtEl>
                                          <p:spTgt spid="5427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54278"/>
                                        </p:tgtEl>
                                        <p:attrNameLst>
                                          <p:attrName>style.visibility</p:attrName>
                                        </p:attrNameLst>
                                      </p:cBhvr>
                                      <p:to>
                                        <p:strVal val="visible"/>
                                      </p:to>
                                    </p:set>
                                    <p:animEffect transition="in" filter="wipe(down)">
                                      <p:cBhvr>
                                        <p:cTn id="27" dur="500"/>
                                        <p:tgtEl>
                                          <p:spTgt spid="54278"/>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54279"/>
                                        </p:tgtEl>
                                        <p:attrNameLst>
                                          <p:attrName>style.visibility</p:attrName>
                                        </p:attrNameLst>
                                      </p:cBhvr>
                                      <p:to>
                                        <p:strVal val="visible"/>
                                      </p:to>
                                    </p:set>
                                    <p:animEffect transition="in" filter="wipe(down)">
                                      <p:cBhvr>
                                        <p:cTn id="31" dur="500"/>
                                        <p:tgtEl>
                                          <p:spTgt spid="54279"/>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54280"/>
                                        </p:tgtEl>
                                        <p:attrNameLst>
                                          <p:attrName>style.visibility</p:attrName>
                                        </p:attrNameLst>
                                      </p:cBhvr>
                                      <p:to>
                                        <p:strVal val="visible"/>
                                      </p:to>
                                    </p:set>
                                    <p:animEffect transition="in" filter="wipe(down)">
                                      <p:cBhvr>
                                        <p:cTn id="35" dur="500"/>
                                        <p:tgtEl>
                                          <p:spTgt spid="5428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8600" y="1600200"/>
            <a:ext cx="8534400" cy="2585323"/>
          </a:xfrm>
          <a:prstGeom prst="rect">
            <a:avLst/>
          </a:prstGeom>
          <a:noFill/>
        </p:spPr>
        <p:txBody>
          <a:bodyPr wrap="square" lIns="91440" tIns="45720" rIns="91440" bIns="45720">
            <a:spAutoFit/>
          </a:bodyPr>
          <a:lstStyle/>
          <a:p>
            <a:pPr algn="ctr"/>
            <a:r>
              <a:rPr lang="en-US" sz="5400" b="1" cap="none" spc="0" dirty="0" smtClean="0">
                <a:ln w="19050">
                  <a:solidFill>
                    <a:srgbClr val="FF5050"/>
                  </a:solidFill>
                  <a:prstDash val="solid"/>
                </a:ln>
                <a:solidFill>
                  <a:schemeClr val="accent3"/>
                </a:solidFill>
                <a:effectLst>
                  <a:outerShdw blurRad="50000" dist="50800" dir="7500000" algn="tl">
                    <a:srgbClr val="000000">
                      <a:shade val="5000"/>
                      <a:alpha val="35000"/>
                    </a:srgbClr>
                  </a:outerShdw>
                </a:effectLst>
              </a:rPr>
              <a:t>If you know English traditions, you know English!</a:t>
            </a:r>
          </a:p>
        </p:txBody>
      </p:sp>
      <p:pic>
        <p:nvPicPr>
          <p:cNvPr id="56322" name="Picture 2" descr="E:\МОЙ ОТКРЫТЫЙ УРОК\Без названия.jp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28600" y="4330700"/>
            <a:ext cx="3827166" cy="2514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61455810"/>
      </p:ext>
    </p:extLst>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descr="F:\МОЙ ОТКРЫТЫЙ УРОК\312565_pc.jpg"/>
          <p:cNvPicPr>
            <a:picLocks noChangeAspect="1" noChangeArrowheads="1"/>
          </p:cNvPicPr>
          <p:nvPr/>
        </p:nvPicPr>
        <p:blipFill>
          <a:blip r:embed="rId2"/>
          <a:srcRect/>
          <a:stretch>
            <a:fillRect/>
          </a:stretch>
        </p:blipFill>
        <p:spPr bwMode="auto">
          <a:xfrm>
            <a:off x="-1" y="357166"/>
            <a:ext cx="9105239" cy="6286544"/>
          </a:xfrm>
          <a:prstGeom prst="rect">
            <a:avLst/>
          </a:prstGeom>
          <a:noFill/>
        </p:spPr>
      </p:pic>
    </p:spTree>
  </p:cSld>
  <p:clrMapOvr>
    <a:masterClrMapping/>
  </p:clrMapOvr>
  <p:transition>
    <p:wipe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p:txBody>
          <a:bodyPr/>
          <a:lstStyle/>
          <a:p>
            <a:endParaRPr lang="ru-RU" dirty="0"/>
          </a:p>
        </p:txBody>
      </p:sp>
      <p:sp>
        <p:nvSpPr>
          <p:cNvPr id="4" name="Прямоугольник 3"/>
          <p:cNvSpPr/>
          <p:nvPr/>
        </p:nvSpPr>
        <p:spPr>
          <a:xfrm>
            <a:off x="279399" y="228600"/>
            <a:ext cx="8726977" cy="1754326"/>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dirty="0" smtClean="0">
                <a:ln>
                  <a:solidFill>
                    <a:srgbClr val="C00000"/>
                  </a:solidFill>
                </a:ln>
                <a:solidFill>
                  <a:schemeClr val="accent3"/>
                </a:solidFill>
              </a:rPr>
              <a:t>Holidays and traditions in Great Britain</a:t>
            </a:r>
            <a:endParaRPr lang="ru-RU" sz="5400" b="1" dirty="0">
              <a:ln>
                <a:solidFill>
                  <a:srgbClr val="C00000"/>
                </a:solidFill>
              </a:ln>
              <a:solidFill>
                <a:schemeClr val="accent3"/>
              </a:solidFill>
            </a:endParaRPr>
          </a:p>
        </p:txBody>
      </p:sp>
      <p:pic>
        <p:nvPicPr>
          <p:cNvPr id="55298" name="Picture 2" descr="E:\МОЙ ОТКРЫТЫЙ УРОК\depositphotos_2121353-stock-illustration-great-britain.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622671" y="1920567"/>
            <a:ext cx="4040431" cy="495013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59225405"/>
      </p:ext>
    </p:extLst>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quarter" idx="13"/>
          </p:nvPr>
        </p:nvSpPr>
        <p:spPr/>
        <p:txBody>
          <a:bodyPr/>
          <a:lstStyle/>
          <a:p>
            <a:endParaRPr lang="ru-RU"/>
          </a:p>
        </p:txBody>
      </p:sp>
      <p:pic>
        <p:nvPicPr>
          <p:cNvPr id="58370" name="Picture 2" descr="E:\МОЙ ОТКРЫТЫЙ УРОК\maxresdefault (1).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700" y="990600"/>
            <a:ext cx="9156699" cy="529113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15723207"/>
      </p:ext>
    </p:extLst>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quarter" idx="13"/>
          </p:nvPr>
        </p:nvSpPr>
        <p:spPr/>
        <p:txBody>
          <a:bodyPr/>
          <a:lstStyle/>
          <a:p>
            <a:endParaRPr lang="ru-RU"/>
          </a:p>
        </p:txBody>
      </p:sp>
      <p:pic>
        <p:nvPicPr>
          <p:cNvPr id="3074" name="Picture 2" descr="F:\МОЙ ОТКРЫТЫЙ УРОК\halloween2015.jpg"/>
          <p:cNvPicPr>
            <a:picLocks noChangeAspect="1" noChangeArrowheads="1"/>
          </p:cNvPicPr>
          <p:nvPr/>
        </p:nvPicPr>
        <p:blipFill>
          <a:blip r:embed="rId2"/>
          <a:srcRect/>
          <a:stretch>
            <a:fillRect/>
          </a:stretch>
        </p:blipFill>
        <p:spPr bwMode="auto">
          <a:xfrm>
            <a:off x="0" y="200025"/>
            <a:ext cx="9144000" cy="6457950"/>
          </a:xfrm>
          <a:prstGeom prst="rect">
            <a:avLst/>
          </a:prstGeom>
          <a:noFill/>
        </p:spPr>
      </p:pic>
    </p:spTree>
  </p:cSld>
  <p:clrMapOvr>
    <a:masterClrMapping/>
  </p:clrMapOvr>
  <p:transition>
    <p:wipe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Thanksgiving Day - Holiday Songs - Mother Goose Club Thanksgiving Song.mp4">
            <a:hlinkClick r:id="" action="ppaction://media"/>
          </p:cNvPr>
          <p:cNvPicPr>
            <a:picLocks noGrp="1" noRot="1" noChangeAspect="1"/>
          </p:cNvPicPr>
          <p:nvPr>
            <p:ph sz="quarter" idx="13"/>
            <a:videoFile r:link="rId1"/>
          </p:nvPr>
        </p:nvPicPr>
        <p:blipFill>
          <a:blip r:embed="rId3"/>
          <a:stretch>
            <a:fillRect/>
          </a:stretch>
        </p:blipFill>
        <p:spPr>
          <a:xfrm>
            <a:off x="838200" y="457200"/>
            <a:ext cx="7484533" cy="5613400"/>
          </a:xfrm>
          <a:prstGeom prst="rect">
            <a:avLst/>
          </a:prstGeom>
        </p:spPr>
      </p:pic>
    </p:spTree>
    <p:extLst>
      <p:ext uri="{BB962C8B-B14F-4D97-AF65-F5344CB8AC3E}">
        <p14:creationId xmlns:p14="http://schemas.microsoft.com/office/powerpoint/2010/main" xmlns="" val="2280392500"/>
      </p:ext>
    </p:extLst>
  </p:cSld>
  <p:clrMapOvr>
    <a:masterClrMapping/>
  </p:clrMapOvr>
  <p:transition>
    <p:wipe dir="d"/>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quarter" idx="13"/>
          </p:nvPr>
        </p:nvSpPr>
        <p:spPr/>
        <p:txBody>
          <a:bodyPr/>
          <a:lstStyle/>
          <a:p>
            <a:endParaRPr lang="ru-RU"/>
          </a:p>
        </p:txBody>
      </p:sp>
      <p:pic>
        <p:nvPicPr>
          <p:cNvPr id="4098" name="Picture 2" descr="F:\МОЙ ОТКРЫТЫЙ УРОК\22960981-Vector-illustration-of-happy-thanksgiving-day-background-Stock-Vector.jpg"/>
          <p:cNvPicPr>
            <a:picLocks noChangeAspect="1" noChangeArrowheads="1"/>
          </p:cNvPicPr>
          <p:nvPr/>
        </p:nvPicPr>
        <p:blipFill>
          <a:blip r:embed="rId2"/>
          <a:srcRect/>
          <a:stretch>
            <a:fillRect/>
          </a:stretch>
        </p:blipFill>
        <p:spPr bwMode="auto">
          <a:xfrm>
            <a:off x="-8154" y="428604"/>
            <a:ext cx="9152154" cy="6215106"/>
          </a:xfrm>
          <a:prstGeom prst="rect">
            <a:avLst/>
          </a:prstGeom>
          <a:noFill/>
        </p:spPr>
      </p:pic>
    </p:spTree>
  </p:cSld>
  <p:clrMapOvr>
    <a:masterClrMapping/>
  </p:clrMapOvr>
  <p:transition>
    <p:wipe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Jingle Bells - Christmas Songs For Kids - Nursery Rhymes for Children By Rajshri Kids.mp4">
            <a:hlinkClick r:id="" action="ppaction://media"/>
          </p:cNvPr>
          <p:cNvPicPr>
            <a:picLocks noGrp="1" noRot="1" noChangeAspect="1"/>
          </p:cNvPicPr>
          <p:nvPr>
            <p:ph sz="quarter" idx="13"/>
            <a:videoFile r:link="rId1"/>
          </p:nvPr>
        </p:nvPicPr>
        <p:blipFill>
          <a:blip r:embed="rId3"/>
          <a:stretch>
            <a:fillRect/>
          </a:stretch>
        </p:blipFill>
        <p:spPr>
          <a:xfrm>
            <a:off x="914400" y="781050"/>
            <a:ext cx="7391400" cy="5543550"/>
          </a:xfrm>
          <a:prstGeom prst="rect">
            <a:avLst/>
          </a:prstGeom>
        </p:spPr>
      </p:pic>
    </p:spTree>
    <p:extLst>
      <p:ext uri="{BB962C8B-B14F-4D97-AF65-F5344CB8AC3E}">
        <p14:creationId xmlns:p14="http://schemas.microsoft.com/office/powerpoint/2010/main" xmlns="" val="951350174"/>
      </p:ext>
    </p:extLst>
  </p:cSld>
  <p:clrMapOvr>
    <a:masterClrMapping/>
  </p:clrMapOvr>
  <p:transition>
    <p:wipe dir="d"/>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quarter" idx="13"/>
          </p:nvPr>
        </p:nvSpPr>
        <p:spPr/>
        <p:txBody>
          <a:bodyPr/>
          <a:lstStyle/>
          <a:p>
            <a:endParaRPr lang="ru-RU"/>
          </a:p>
        </p:txBody>
      </p:sp>
      <p:pic>
        <p:nvPicPr>
          <p:cNvPr id="5122" name="Picture 2" descr="F:\МОЙ ОТКРЫТЫЙ УРОК\stock-vector-vintage-merry-christmas-holiday-postcard-background-vector-template-for-party-greeting-card-221959495.jpg"/>
          <p:cNvPicPr>
            <a:picLocks noChangeAspect="1" noChangeArrowheads="1"/>
          </p:cNvPicPr>
          <p:nvPr/>
        </p:nvPicPr>
        <p:blipFill>
          <a:blip r:embed="rId2" cstate="print"/>
          <a:srcRect/>
          <a:stretch>
            <a:fillRect/>
          </a:stretch>
        </p:blipFill>
        <p:spPr bwMode="auto">
          <a:xfrm rot="19998248">
            <a:off x="880753" y="827991"/>
            <a:ext cx="4572000" cy="3733800"/>
          </a:xfrm>
          <a:prstGeom prst="rect">
            <a:avLst/>
          </a:prstGeom>
          <a:noFill/>
        </p:spPr>
      </p:pic>
      <p:pic>
        <p:nvPicPr>
          <p:cNvPr id="5123" name="Picture 3" descr="F:\МОЙ ОТКРЫТЫЙ УРОК\1.png"/>
          <p:cNvPicPr>
            <a:picLocks noChangeAspect="1" noChangeArrowheads="1"/>
          </p:cNvPicPr>
          <p:nvPr/>
        </p:nvPicPr>
        <p:blipFill>
          <a:blip r:embed="rId3"/>
          <a:srcRect/>
          <a:stretch>
            <a:fillRect/>
          </a:stretch>
        </p:blipFill>
        <p:spPr bwMode="auto">
          <a:xfrm>
            <a:off x="4500562" y="1357298"/>
            <a:ext cx="4234453" cy="5291152"/>
          </a:xfrm>
          <a:prstGeom prst="rect">
            <a:avLst/>
          </a:prstGeom>
          <a:noFill/>
        </p:spPr>
      </p:pic>
    </p:spTree>
  </p:cSld>
  <p:clrMapOvr>
    <a:masterClrMapping/>
  </p:clrMapOvr>
  <p:transition>
    <p:wipe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5"/>
          <p:cNvSpPr>
            <a:spLocks noGrp="1" noChangeArrowheads="1"/>
          </p:cNvSpPr>
          <p:nvPr>
            <p:ph type="title"/>
          </p:nvPr>
        </p:nvSpPr>
        <p:spPr>
          <a:xfrm>
            <a:off x="4876800" y="1600200"/>
            <a:ext cx="3657600" cy="5029200"/>
          </a:xfrm>
        </p:spPr>
        <p:txBody>
          <a:bodyPr/>
          <a:lstStyle/>
          <a:p>
            <a:r>
              <a:rPr lang="en-GB" sz="3600" b="1" dirty="0" smtClean="0">
                <a:solidFill>
                  <a:srgbClr val="CC3300"/>
                </a:solidFill>
                <a:effectLst>
                  <a:outerShdw blurRad="38100" dist="38100" dir="2700000" algn="tl">
                    <a:srgbClr val="C0C0C0"/>
                  </a:outerShdw>
                </a:effectLst>
              </a:rPr>
              <a:t>This holiday comes </a:t>
            </a:r>
            <a:r>
              <a:rPr lang="en-GB" sz="3600" b="1" dirty="0">
                <a:solidFill>
                  <a:srgbClr val="CC3300"/>
                </a:solidFill>
                <a:effectLst>
                  <a:outerShdw blurRad="38100" dist="38100" dir="2700000" algn="tl">
                    <a:srgbClr val="C0C0C0"/>
                  </a:outerShdw>
                </a:effectLst>
              </a:rPr>
              <a:t>in spring (in March or April). It is a religious </a:t>
            </a:r>
            <a:r>
              <a:rPr lang="en-US" sz="3600" b="1" dirty="0">
                <a:solidFill>
                  <a:srgbClr val="CC3300"/>
                </a:solidFill>
                <a:effectLst>
                  <a:outerShdw blurRad="38100" dist="38100" dir="2700000" algn="tl">
                    <a:srgbClr val="C0C0C0"/>
                  </a:outerShdw>
                </a:effectLst>
              </a:rPr>
              <a:t>celebration </a:t>
            </a:r>
            <a:r>
              <a:rPr lang="en-GB" sz="3600" b="1" dirty="0">
                <a:solidFill>
                  <a:srgbClr val="CC3300"/>
                </a:solidFill>
                <a:effectLst>
                  <a:outerShdw blurRad="38100" dist="38100" dir="2700000" algn="tl">
                    <a:srgbClr val="C0C0C0"/>
                  </a:outerShdw>
                </a:effectLst>
              </a:rPr>
              <a:t>and</a:t>
            </a:r>
            <a:r>
              <a:rPr lang="en-GB" sz="3600" b="1" dirty="0">
                <a:solidFill>
                  <a:srgbClr val="CC3300"/>
                </a:solidFill>
              </a:rPr>
              <a:t> lasts for a week.</a:t>
            </a:r>
            <a:r>
              <a:rPr lang="en-GB" sz="3600" b="1" dirty="0">
                <a:solidFill>
                  <a:schemeClr val="bg2"/>
                </a:solidFill>
              </a:rPr>
              <a:t> </a:t>
            </a:r>
            <a:br>
              <a:rPr lang="en-GB" sz="3600" b="1" dirty="0">
                <a:solidFill>
                  <a:schemeClr val="bg2"/>
                </a:solidFill>
              </a:rPr>
            </a:br>
            <a:r>
              <a:rPr lang="en-GB" sz="2800" dirty="0">
                <a:solidFill>
                  <a:schemeClr val="bg2"/>
                </a:solidFill>
              </a:rPr>
              <a:t/>
            </a:r>
            <a:br>
              <a:rPr lang="en-GB" sz="2800" dirty="0">
                <a:solidFill>
                  <a:schemeClr val="bg2"/>
                </a:solidFill>
              </a:rPr>
            </a:br>
            <a:endParaRPr lang="ru-RU" sz="3600" b="1" dirty="0">
              <a:solidFill>
                <a:srgbClr val="FF5050"/>
              </a:solidFill>
            </a:endParaRPr>
          </a:p>
        </p:txBody>
      </p:sp>
      <p:pic>
        <p:nvPicPr>
          <p:cNvPr id="5126" name="Picture 5" descr="PicsDesktop"/>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1000" y="1981200"/>
            <a:ext cx="4191000" cy="3657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wipe dir="d"/>
  </p:transition>
  <p:timing>
    <p:tnLst>
      <p:par>
        <p:cTn id="1" dur="indefinite" restart="never" nodeType="tmRoot"/>
      </p:par>
    </p:tnLst>
  </p:timing>
</p:sld>
</file>

<file path=ppt/theme/theme1.xml><?xml version="1.0" encoding="utf-8"?>
<a:theme xmlns:a="http://schemas.openxmlformats.org/drawingml/2006/main" name="Воздушный поток">
  <a:themeElements>
    <a:clrScheme name="Остин">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6512</TotalTime>
  <Words>148</Words>
  <Application>Microsoft Office PowerPoint</Application>
  <PresentationFormat>Экран (4:3)</PresentationFormat>
  <Paragraphs>17</Paragraphs>
  <Slides>15</Slides>
  <Notes>0</Notes>
  <HiddenSlides>0</HiddenSlides>
  <MMClips>2</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Воздушный поток</vt:lpstr>
      <vt:lpstr>Слайд 1</vt:lpstr>
      <vt:lpstr>Слайд 2</vt:lpstr>
      <vt:lpstr>Слайд 3</vt:lpstr>
      <vt:lpstr>Слайд 4</vt:lpstr>
      <vt:lpstr>Слайд 5</vt:lpstr>
      <vt:lpstr>Слайд 6</vt:lpstr>
      <vt:lpstr>Слайд 7</vt:lpstr>
      <vt:lpstr>Слайд 8</vt:lpstr>
      <vt:lpstr>This holiday comes in spring (in March or April). It is a religious celebration and lasts for a week.   </vt:lpstr>
      <vt:lpstr>Easter Symbols</vt:lpstr>
      <vt:lpstr>People eat a traditional roast dinner with lamb, potatoes and vegetables, fish instead of meat. They also eat special hot cakes with a cross on the top. They call these cakes hot cross buns.</vt:lpstr>
      <vt:lpstr>Children like Easter very much because it is a tasty holiday. All the families colour eggs and put them into green, yellow and pink baskets. Next morning children are busy with hunting eggs and chocolate  bunnies. They play funny games and sing Easter songs. </vt:lpstr>
      <vt:lpstr>Слайд 13</vt:lpstr>
      <vt:lpstr>Слайд 14</vt:lpstr>
      <vt:lpstr>Слайд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1</dc:creator>
  <cp:lastModifiedBy>034</cp:lastModifiedBy>
  <cp:revision>24</cp:revision>
  <cp:lastPrinted>1601-01-01T00:00:00Z</cp:lastPrinted>
  <dcterms:created xsi:type="dcterms:W3CDTF">1601-01-01T00:00:00Z</dcterms:created>
  <dcterms:modified xsi:type="dcterms:W3CDTF">2017-04-14T06:48:27Z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