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4" r:id="rId16"/>
    <p:sldId id="272" r:id="rId17"/>
    <p:sldId id="273" r:id="rId18"/>
    <p:sldId id="267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91D1"/>
    <a:srgbClr val="CE7EF2"/>
    <a:srgbClr val="F57BAF"/>
    <a:srgbClr val="F8A2C7"/>
    <a:srgbClr val="F1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986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193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7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90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266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29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5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353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857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73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C620B-44CA-4660-B5C3-335A4C92DA62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6A68-1613-49E0-9AA5-F336403150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7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11.xml"/><Relationship Id="rId18" Type="http://schemas.openxmlformats.org/officeDocument/2006/relationships/image" Target="../media/image9.jpeg"/><Relationship Id="rId26" Type="http://schemas.openxmlformats.org/officeDocument/2006/relationships/slide" Target="slide22.xml"/><Relationship Id="rId3" Type="http://schemas.openxmlformats.org/officeDocument/2006/relationships/image" Target="../media/image5.jpeg"/><Relationship Id="rId21" Type="http://schemas.openxmlformats.org/officeDocument/2006/relationships/slide" Target="slide17.xml"/><Relationship Id="rId7" Type="http://schemas.openxmlformats.org/officeDocument/2006/relationships/slide" Target="slide7.xml"/><Relationship Id="rId12" Type="http://schemas.openxmlformats.org/officeDocument/2006/relationships/image" Target="../media/image7.png"/><Relationship Id="rId17" Type="http://schemas.openxmlformats.org/officeDocument/2006/relationships/image" Target="../media/image8.png"/><Relationship Id="rId25" Type="http://schemas.openxmlformats.org/officeDocument/2006/relationships/slide" Target="slide21.xml"/><Relationship Id="rId2" Type="http://schemas.openxmlformats.org/officeDocument/2006/relationships/slide" Target="slide3.xml"/><Relationship Id="rId16" Type="http://schemas.openxmlformats.org/officeDocument/2006/relationships/slide" Target="slide14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0.xml"/><Relationship Id="rId24" Type="http://schemas.openxmlformats.org/officeDocument/2006/relationships/slide" Target="slide20.xml"/><Relationship Id="rId5" Type="http://schemas.openxmlformats.org/officeDocument/2006/relationships/slide" Target="slide5.xml"/><Relationship Id="rId15" Type="http://schemas.openxmlformats.org/officeDocument/2006/relationships/slide" Target="slide13.xml"/><Relationship Id="rId23" Type="http://schemas.openxmlformats.org/officeDocument/2006/relationships/slide" Target="slide19.xml"/><Relationship Id="rId10" Type="http://schemas.openxmlformats.org/officeDocument/2006/relationships/slide" Target="slide9.xml"/><Relationship Id="rId19" Type="http://schemas.openxmlformats.org/officeDocument/2006/relationships/slide" Target="slide15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12.xml"/><Relationship Id="rId22" Type="http://schemas.openxmlformats.org/officeDocument/2006/relationships/slide" Target="slide18.xml"/><Relationship Id="rId27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7039" y="3708302"/>
            <a:ext cx="8444051" cy="1515767"/>
          </a:xfrm>
        </p:spPr>
        <p:txBody>
          <a:bodyPr>
            <a:normAutofit fontScale="77500" lnSpcReduction="20000"/>
          </a:bodyPr>
          <a:lstStyle/>
          <a:p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</a:p>
          <a:p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природе родного края»</a:t>
            </a:r>
          </a:p>
          <a:p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715992" y="328311"/>
            <a:ext cx="8702635" cy="12569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образовательной учреждение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i="1" dirty="0">
                <a:latin typeface="Times New Roman" pitchFamily="18" charset="0"/>
                <a:cs typeface="Times New Roman" pitchFamily="18" charset="0"/>
              </a:rPr>
            </a:b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«Детский сад комбинированного вида № 9 «Теремок»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E:\рабочие документы\2024-2025\конкурс искра\своя игра с 10 группой фото\Снимок5 — копия.PNG"/>
          <p:cNvPicPr>
            <a:picLocks noChangeAspect="1" noChangeArrowheads="1"/>
          </p:cNvPicPr>
          <p:nvPr/>
        </p:nvPicPr>
        <p:blipFill>
          <a:blip r:embed="rId3" cstate="print"/>
          <a:srcRect b="47010"/>
          <a:stretch>
            <a:fillRect/>
          </a:stretch>
        </p:blipFill>
        <p:spPr bwMode="auto">
          <a:xfrm>
            <a:off x="2840949" y="1528956"/>
            <a:ext cx="7355441" cy="1891373"/>
          </a:xfrm>
          <a:prstGeom prst="rect">
            <a:avLst/>
          </a:prstGeom>
          <a:noFill/>
        </p:spPr>
      </p:pic>
      <p:pic>
        <p:nvPicPr>
          <p:cNvPr id="6" name="Рисунок 5" descr="теремок прозрачный фон —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1522" y="194768"/>
            <a:ext cx="1724470" cy="1524000"/>
          </a:xfrm>
          <a:prstGeom prst="rect">
            <a:avLst/>
          </a:prstGeom>
        </p:spPr>
      </p:pic>
      <p:sp>
        <p:nvSpPr>
          <p:cNvPr id="9" name="Подзаголовок 2"/>
          <p:cNvSpPr>
            <a:spLocks noGrp="1"/>
          </p:cNvSpPr>
          <p:nvPr>
            <p:ph type="ctrTitle"/>
          </p:nvPr>
        </p:nvSpPr>
        <p:spPr>
          <a:xfrm>
            <a:off x="3935347" y="5409864"/>
            <a:ext cx="4981575" cy="412750"/>
          </a:xfrm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b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Некрасова О.А., Дергунова В.А.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9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3627" y="2261721"/>
            <a:ext cx="5703278" cy="24931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за птицы с хохолками,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розоватыми боками?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кормушку прилетели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Дружной стайкой —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828" y="5275385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7" y="224774"/>
            <a:ext cx="1644788" cy="15817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2753" y="673352"/>
            <a:ext cx="1952300" cy="691214"/>
          </a:xfrm>
          <a:prstGeom prst="rect">
            <a:avLst/>
          </a:prstGeom>
          <a:solidFill>
            <a:srgbClr val="F160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989406" y="1724806"/>
            <a:ext cx="5337517" cy="678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Что загадано?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свирестель.jpg"/>
          <p:cNvPicPr>
            <a:picLocks noChangeAspect="1"/>
          </p:cNvPicPr>
          <p:nvPr/>
        </p:nvPicPr>
        <p:blipFill>
          <a:blip r:embed="rId4" cstate="print"/>
          <a:srcRect l="8245" r="10661" b="12821"/>
          <a:stretch>
            <a:fillRect/>
          </a:stretch>
        </p:blipFill>
        <p:spPr>
          <a:xfrm>
            <a:off x="6119447" y="1674055"/>
            <a:ext cx="5669280" cy="4063143"/>
          </a:xfrm>
          <a:prstGeom prst="rect">
            <a:avLst/>
          </a:prstGeom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1382151" y="4184307"/>
            <a:ext cx="3654083" cy="58464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Свиристели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025747"/>
            <a:ext cx="10515600" cy="41512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называется дом пчелы?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А.Улей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 Муравейник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 Гнездо</a:t>
            </a: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828" y="5275385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52" y="267063"/>
            <a:ext cx="1479771" cy="153925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21852" y="662581"/>
            <a:ext cx="1790825" cy="701983"/>
          </a:xfrm>
          <a:prstGeom prst="rect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улей.jpg"/>
          <p:cNvPicPr>
            <a:picLocks noChangeAspect="1"/>
          </p:cNvPicPr>
          <p:nvPr/>
        </p:nvPicPr>
        <p:blipFill>
          <a:blip r:embed="rId4" cstate="print"/>
          <a:srcRect l="8872" r="20051" b="13026"/>
          <a:stretch>
            <a:fillRect/>
          </a:stretch>
        </p:blipFill>
        <p:spPr>
          <a:xfrm>
            <a:off x="6091312" y="1575580"/>
            <a:ext cx="5162842" cy="473819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59655" y="3137095"/>
            <a:ext cx="1659988" cy="54864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80492" y="3488788"/>
            <a:ext cx="2250831" cy="59084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4943622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называется дом волка?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А.Берлога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В.Логово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С.Нора</a:t>
            </a: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78" y="210792"/>
            <a:ext cx="1479771" cy="153925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37445" y="662582"/>
            <a:ext cx="1790825" cy="701983"/>
          </a:xfrm>
          <a:prstGeom prst="rect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логов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8430" y="1832219"/>
            <a:ext cx="5922832" cy="3822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0503" y="1853760"/>
            <a:ext cx="4839287" cy="13114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медведь готовится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зимней спячке?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83" y="224859"/>
            <a:ext cx="1569001" cy="16320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49987" y="648514"/>
            <a:ext cx="1790825" cy="701983"/>
          </a:xfrm>
          <a:prstGeom prst="rect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седведь готовиться к спячке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7085" y="1669606"/>
            <a:ext cx="6027656" cy="4252892"/>
          </a:xfrm>
          <a:prstGeom prst="rect">
            <a:avLst/>
          </a:prstGeom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618978" y="3047169"/>
            <a:ext cx="4797083" cy="17077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Готовит берлогу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Нагуливает жир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Меняет шубу на теплую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671668" y="4515729"/>
            <a:ext cx="3446584" cy="5767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3966" y="1853760"/>
            <a:ext cx="6167511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Когда солнечный свет попадаете на листья растений и взаимодействует с водой которой питается живое растение выделяется кислород. Как называется это явление???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956" y="281131"/>
            <a:ext cx="1479771" cy="153925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93717" y="662582"/>
            <a:ext cx="1790825" cy="701983"/>
          </a:xfrm>
          <a:prstGeom prst="rect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фотосинтез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32321" y="1455486"/>
            <a:ext cx="4670474" cy="3504415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123029" y="4527451"/>
            <a:ext cx="4403188" cy="2070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 Фотосинтез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 Гомеостаз</a:t>
            </a:r>
          </a:p>
          <a:p>
            <a:pPr marL="228600" lvl="0" indent="-228600" algn="ctr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 Апофеоз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7963" y="5219114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8371" y="1871003"/>
            <a:ext cx="5126502" cy="11676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Зачем птицам улетать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юг?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8" t="3327" r="9995" b="2883"/>
          <a:stretch/>
        </p:blipFill>
        <p:spPr>
          <a:xfrm>
            <a:off x="1185621" y="0"/>
            <a:ext cx="1318430" cy="15896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21921" y="652985"/>
            <a:ext cx="1878214" cy="669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птицы на юг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9674" y="1693001"/>
            <a:ext cx="5971414" cy="3948144"/>
          </a:xfrm>
          <a:prstGeom prst="rect">
            <a:avLst/>
          </a:prstGeom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775454" y="2871469"/>
            <a:ext cx="4492335" cy="22193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Сокращение кормовой базы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Сокращение светового дня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Поиск более благоприятных условий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Размножение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90844" y="2489981"/>
            <a:ext cx="2729132" cy="5627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4982" y="2532185"/>
            <a:ext cx="4155830" cy="2349304"/>
          </a:xfrm>
          <a:noFill/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дыхания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защиты внутренних органов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более быстрого движения в воде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828" y="5275385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8" t="3327" r="9995" b="2883"/>
          <a:stretch/>
        </p:blipFill>
        <p:spPr>
          <a:xfrm>
            <a:off x="1185621" y="0"/>
            <a:ext cx="1318430" cy="15896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21921" y="652985"/>
            <a:ext cx="1878214" cy="669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scale_12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1313" y="1631853"/>
            <a:ext cx="6952567" cy="3910819"/>
          </a:xfrm>
          <a:prstGeom prst="rect">
            <a:avLst/>
          </a:prstGeom>
        </p:spPr>
      </p:pic>
      <p:pic>
        <p:nvPicPr>
          <p:cNvPr id="12" name="Рисунок 11" descr="жабры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7873" y="3862160"/>
            <a:ext cx="5370340" cy="2651181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990600" y="1882726"/>
            <a:ext cx="3550920" cy="689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Зачем рыбе жабры?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4" grpId="0" animBg="1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561514"/>
            <a:ext cx="10515600" cy="461544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Зачем людьми создаются зоопарки?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56" y="5725551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8" t="3327" r="9995" b="2883"/>
          <a:stretch/>
        </p:blipFill>
        <p:spPr>
          <a:xfrm>
            <a:off x="1185621" y="0"/>
            <a:ext cx="1318430" cy="15896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21921" y="652985"/>
            <a:ext cx="1878214" cy="669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scale_1200 (1).png"/>
          <p:cNvPicPr>
            <a:picLocks noChangeAspect="1"/>
          </p:cNvPicPr>
          <p:nvPr/>
        </p:nvPicPr>
        <p:blipFill>
          <a:blip r:embed="rId4" cstate="print"/>
          <a:srcRect t="10766" b="19912"/>
          <a:stretch>
            <a:fillRect/>
          </a:stretch>
        </p:blipFill>
        <p:spPr>
          <a:xfrm>
            <a:off x="2692809" y="2222695"/>
            <a:ext cx="8659819" cy="430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17452" y="3953022"/>
            <a:ext cx="3193366" cy="5627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133" y="19631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35212" y="1309189"/>
            <a:ext cx="7463302" cy="6330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Зачем дятел шумит в лесу?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8" t="3327" r="9995" b="2883"/>
          <a:stretch/>
        </p:blipFill>
        <p:spPr>
          <a:xfrm>
            <a:off x="1185621" y="0"/>
            <a:ext cx="1318430" cy="158964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21921" y="652985"/>
            <a:ext cx="1878214" cy="669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дяте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3865" y="1941342"/>
            <a:ext cx="6668086" cy="473377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48343" y="2262555"/>
            <a:ext cx="3846287" cy="239653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Предупреждение об опасности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Общение с другими птицами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Добывает пищу</a:t>
            </a:r>
          </a:p>
          <a:p>
            <a:pPr algn="ctr">
              <a:buFont typeface="Wingdings" pitchFamily="2" charset="2"/>
              <a:buChar char="ü"/>
            </a:pP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9317" y="5120640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6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702191" y="3179298"/>
            <a:ext cx="1983544" cy="5064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6825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083" y="1825625"/>
            <a:ext cx="4839286" cy="148028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река протекает по территории новосибирской области?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0505" y="5205046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2"/>
          <a:stretch/>
        </p:blipFill>
        <p:spPr>
          <a:xfrm>
            <a:off x="947288" y="323555"/>
            <a:ext cx="1714521" cy="12709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6988" y="637560"/>
            <a:ext cx="1839758" cy="656668"/>
          </a:xfrm>
          <a:prstGeom prst="rect">
            <a:avLst/>
          </a:prstGeom>
          <a:solidFill>
            <a:srgbClr val="4B9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pic>
        <p:nvPicPr>
          <p:cNvPr id="11" name="Рисунок 10" descr="об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248" y="1559948"/>
            <a:ext cx="6718543" cy="4320347"/>
          </a:xfrm>
          <a:prstGeom prst="rect">
            <a:avLst/>
          </a:prstGeom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371622" y="3173778"/>
            <a:ext cx="4467664" cy="1480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Обь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Енисей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Лена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1369663" y="3121856"/>
            <a:ext cx="746760" cy="71628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/>
          <a:stretch>
            <a:fillRect/>
          </a:stretch>
        </p:blipFill>
        <p:spPr>
          <a:xfrm>
            <a:off x="953941" y="617580"/>
            <a:ext cx="1564176" cy="14423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70206" y="2251169"/>
            <a:ext cx="1981200" cy="71628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>
            <a:hlinkClick r:id="rId4" action="ppaction://hlinksldjump"/>
          </p:cNvPr>
          <p:cNvSpPr/>
          <p:nvPr/>
        </p:nvSpPr>
        <p:spPr>
          <a:xfrm>
            <a:off x="1369663" y="4067023"/>
            <a:ext cx="746760" cy="71628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Овал 11">
            <a:hlinkClick r:id="rId5" action="ppaction://hlinksldjump"/>
          </p:cNvPr>
          <p:cNvSpPr/>
          <p:nvPr/>
        </p:nvSpPr>
        <p:spPr>
          <a:xfrm>
            <a:off x="1362649" y="4920977"/>
            <a:ext cx="746760" cy="71628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>
            <a:hlinkClick r:id="rId6" action="ppaction://hlinksldjump"/>
          </p:cNvPr>
          <p:cNvSpPr/>
          <p:nvPr/>
        </p:nvSpPr>
        <p:spPr>
          <a:xfrm>
            <a:off x="1362649" y="5731411"/>
            <a:ext cx="746760" cy="71628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3639002" y="3144131"/>
            <a:ext cx="777240" cy="701040"/>
          </a:xfrm>
          <a:prstGeom prst="ellipse">
            <a:avLst/>
          </a:prstGeom>
          <a:solidFill>
            <a:srgbClr val="F16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378" y="719619"/>
            <a:ext cx="1419705" cy="136533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013596" y="2251169"/>
            <a:ext cx="1952300" cy="691214"/>
          </a:xfrm>
          <a:prstGeom prst="rect">
            <a:avLst/>
          </a:prstGeom>
          <a:solidFill>
            <a:srgbClr val="F160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hlinkClick r:id="rId9" action="ppaction://hlinksldjump"/>
          </p:cNvPr>
          <p:cNvSpPr/>
          <p:nvPr/>
        </p:nvSpPr>
        <p:spPr>
          <a:xfrm>
            <a:off x="3639002" y="4067023"/>
            <a:ext cx="777240" cy="701040"/>
          </a:xfrm>
          <a:prstGeom prst="ellipse">
            <a:avLst/>
          </a:prstGeom>
          <a:solidFill>
            <a:srgbClr val="F16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0" name="Овал 19">
            <a:hlinkClick r:id="rId10" action="ppaction://hlinksldjump"/>
          </p:cNvPr>
          <p:cNvSpPr/>
          <p:nvPr/>
        </p:nvSpPr>
        <p:spPr>
          <a:xfrm>
            <a:off x="3639002" y="4920977"/>
            <a:ext cx="777240" cy="701040"/>
          </a:xfrm>
          <a:prstGeom prst="ellipse">
            <a:avLst/>
          </a:prstGeom>
          <a:solidFill>
            <a:srgbClr val="F16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1" name="Овал 20">
            <a:hlinkClick r:id="rId11" action="ppaction://hlinksldjump"/>
          </p:cNvPr>
          <p:cNvSpPr/>
          <p:nvPr/>
        </p:nvSpPr>
        <p:spPr>
          <a:xfrm>
            <a:off x="3601126" y="5731411"/>
            <a:ext cx="777240" cy="701040"/>
          </a:xfrm>
          <a:prstGeom prst="ellipse">
            <a:avLst/>
          </a:prstGeom>
          <a:solidFill>
            <a:srgbClr val="F16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697" y="656181"/>
            <a:ext cx="1339093" cy="139292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5411832" y="2251169"/>
            <a:ext cx="1790825" cy="701983"/>
          </a:xfrm>
          <a:prstGeom prst="rect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>
            <a:hlinkClick r:id="rId13" action="ppaction://hlinksldjump"/>
          </p:cNvPr>
          <p:cNvSpPr/>
          <p:nvPr/>
        </p:nvSpPr>
        <p:spPr>
          <a:xfrm>
            <a:off x="5976948" y="3121856"/>
            <a:ext cx="777240" cy="701040"/>
          </a:xfrm>
          <a:prstGeom prst="ellipse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>
            <a:hlinkClick r:id="rId14" action="ppaction://hlinksldjump"/>
          </p:cNvPr>
          <p:cNvSpPr/>
          <p:nvPr/>
        </p:nvSpPr>
        <p:spPr>
          <a:xfrm>
            <a:off x="5992673" y="3971780"/>
            <a:ext cx="777240" cy="701040"/>
          </a:xfrm>
          <a:prstGeom prst="ellipse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0" name="Овал 29">
            <a:hlinkClick r:id="rId15" action="ppaction://hlinksldjump"/>
          </p:cNvPr>
          <p:cNvSpPr/>
          <p:nvPr/>
        </p:nvSpPr>
        <p:spPr>
          <a:xfrm>
            <a:off x="5978666" y="4843975"/>
            <a:ext cx="777240" cy="701040"/>
          </a:xfrm>
          <a:prstGeom prst="ellipse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1" name="Овал 30">
            <a:hlinkClick r:id="rId16" action="ppaction://hlinksldjump"/>
          </p:cNvPr>
          <p:cNvSpPr/>
          <p:nvPr/>
        </p:nvSpPr>
        <p:spPr>
          <a:xfrm>
            <a:off x="5976948" y="5711914"/>
            <a:ext cx="777240" cy="701040"/>
          </a:xfrm>
          <a:prstGeom prst="ellipse">
            <a:avLst/>
          </a:prstGeom>
          <a:solidFill>
            <a:srgbClr val="CE7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520176" y="2201098"/>
            <a:ext cx="1878214" cy="6693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664887" y="2207452"/>
            <a:ext cx="1839758" cy="656668"/>
          </a:xfrm>
          <a:prstGeom prst="rect">
            <a:avLst/>
          </a:prstGeom>
          <a:solidFill>
            <a:srgbClr val="4B9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8" t="3327" r="9995" b="2883"/>
          <a:stretch/>
        </p:blipFill>
        <p:spPr>
          <a:xfrm>
            <a:off x="7793656" y="684778"/>
            <a:ext cx="1190180" cy="143501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2"/>
          <a:stretch/>
        </p:blipFill>
        <p:spPr>
          <a:xfrm>
            <a:off x="9681299" y="869390"/>
            <a:ext cx="1714521" cy="1270954"/>
          </a:xfrm>
          <a:prstGeom prst="rect">
            <a:avLst/>
          </a:prstGeom>
        </p:spPr>
      </p:pic>
      <p:sp>
        <p:nvSpPr>
          <p:cNvPr id="28" name="Овал 27">
            <a:hlinkClick r:id="rId19" action="ppaction://hlinksldjump"/>
          </p:cNvPr>
          <p:cNvSpPr/>
          <p:nvPr/>
        </p:nvSpPr>
        <p:spPr>
          <a:xfrm>
            <a:off x="8081800" y="2953152"/>
            <a:ext cx="759656" cy="68931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Овал 35">
            <a:hlinkClick r:id="rId20" action="ppaction://hlinksldjump"/>
          </p:cNvPr>
          <p:cNvSpPr/>
          <p:nvPr/>
        </p:nvSpPr>
        <p:spPr>
          <a:xfrm>
            <a:off x="8111107" y="3785384"/>
            <a:ext cx="759656" cy="68931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Овал 37">
            <a:hlinkClick r:id="rId21" action="ppaction://hlinksldjump"/>
          </p:cNvPr>
          <p:cNvSpPr/>
          <p:nvPr/>
        </p:nvSpPr>
        <p:spPr>
          <a:xfrm>
            <a:off x="8111107" y="4693922"/>
            <a:ext cx="759656" cy="68931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Овал 38">
            <a:hlinkClick r:id="rId22" action="ppaction://hlinksldjump"/>
          </p:cNvPr>
          <p:cNvSpPr/>
          <p:nvPr/>
        </p:nvSpPr>
        <p:spPr>
          <a:xfrm>
            <a:off x="8081800" y="5589994"/>
            <a:ext cx="818271" cy="7760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Овал 39">
            <a:hlinkClick r:id="rId23" action="ppaction://hlinksldjump"/>
          </p:cNvPr>
          <p:cNvSpPr/>
          <p:nvPr/>
        </p:nvSpPr>
        <p:spPr>
          <a:xfrm>
            <a:off x="10226040" y="3077310"/>
            <a:ext cx="717452" cy="70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Овал 40">
            <a:hlinkClick r:id="rId24" action="ppaction://hlinksldjump"/>
          </p:cNvPr>
          <p:cNvSpPr/>
          <p:nvPr/>
        </p:nvSpPr>
        <p:spPr>
          <a:xfrm>
            <a:off x="10242452" y="3947163"/>
            <a:ext cx="717452" cy="70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Овал 41">
            <a:hlinkClick r:id="rId25" action="ppaction://hlinksldjump"/>
          </p:cNvPr>
          <p:cNvSpPr/>
          <p:nvPr/>
        </p:nvSpPr>
        <p:spPr>
          <a:xfrm>
            <a:off x="10255347" y="4768063"/>
            <a:ext cx="717452" cy="70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Овал 42">
            <a:hlinkClick r:id="rId26" action="ppaction://hlinksldjump"/>
          </p:cNvPr>
          <p:cNvSpPr/>
          <p:nvPr/>
        </p:nvSpPr>
        <p:spPr>
          <a:xfrm>
            <a:off x="10274104" y="5620103"/>
            <a:ext cx="717452" cy="70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Управляющая кнопка: домой 43">
            <a:hlinkClick r:id="rId4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45" name="Управляющая кнопка: настраиваемая 44">
            <a:hlinkClick r:id="rId27" action="ppaction://hlinksldjump" highlightClick="1"/>
          </p:cNvPr>
          <p:cNvSpPr/>
          <p:nvPr/>
        </p:nvSpPr>
        <p:spPr>
          <a:xfrm>
            <a:off x="0" y="6091311"/>
            <a:ext cx="675249" cy="766689"/>
          </a:xfrm>
          <a:prstGeom prst="actionButtonBlank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08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27" grpId="0" animBg="1"/>
      <p:bldP spid="29" grpId="0" animBg="1"/>
      <p:bldP spid="30" grpId="0" animBg="1"/>
      <p:bldP spid="31" grpId="0" animBg="1"/>
      <p:bldP spid="28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586069" y="2377440"/>
            <a:ext cx="3010486" cy="3446585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еловая шиш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7396" y="2832705"/>
            <a:ext cx="3982006" cy="2514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6825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шишка растет на кедре?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1                                    2                                3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2"/>
          <a:stretch/>
        </p:blipFill>
        <p:spPr>
          <a:xfrm>
            <a:off x="947288" y="323555"/>
            <a:ext cx="1714521" cy="12709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6988" y="637560"/>
            <a:ext cx="1839758" cy="656668"/>
          </a:xfrm>
          <a:prstGeom prst="rect">
            <a:avLst/>
          </a:prstGeom>
          <a:solidFill>
            <a:srgbClr val="4B9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pic>
        <p:nvPicPr>
          <p:cNvPr id="12" name="Рисунок 11" descr="кедровая шиш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122" y="2941698"/>
            <a:ext cx="2469146" cy="2665653"/>
          </a:xfrm>
          <a:prstGeom prst="rect">
            <a:avLst/>
          </a:prstGeom>
        </p:spPr>
      </p:pic>
      <p:pic>
        <p:nvPicPr>
          <p:cNvPr id="14" name="Рисунок 13" descr="сосновая шишк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82971" y="2806294"/>
            <a:ext cx="2744309" cy="2849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stockphoto-1433122206-612x6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3583" y="1487071"/>
            <a:ext cx="4699899" cy="446858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15926" y="3559126"/>
            <a:ext cx="2433711" cy="4923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6825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7625" y="1727150"/>
            <a:ext cx="4951828" cy="11285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Какая птица не заботится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 своих птенцах?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6099" y="5162844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2"/>
          <a:stretch/>
        </p:blipFill>
        <p:spPr>
          <a:xfrm>
            <a:off x="947288" y="323555"/>
            <a:ext cx="1714521" cy="12709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6988" y="637560"/>
            <a:ext cx="1839758" cy="656668"/>
          </a:xfrm>
          <a:prstGeom prst="rect">
            <a:avLst/>
          </a:prstGeom>
          <a:solidFill>
            <a:srgbClr val="4B9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934329" y="2990898"/>
            <a:ext cx="3679874" cy="23126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 Клест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 Кукушка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Сверистель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кукуш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5551" y="1554952"/>
            <a:ext cx="5121952" cy="4807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6825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25625"/>
            <a:ext cx="3790071" cy="435133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Какие животные живут на берегах лесных рек и строят платины?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828" y="5275385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2"/>
          <a:stretch/>
        </p:blipFill>
        <p:spPr>
          <a:xfrm>
            <a:off x="947288" y="323555"/>
            <a:ext cx="1714521" cy="12709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6988" y="637560"/>
            <a:ext cx="1839758" cy="656668"/>
          </a:xfrm>
          <a:prstGeom prst="rect">
            <a:avLst/>
          </a:prstGeom>
          <a:solidFill>
            <a:srgbClr val="4B9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pic>
        <p:nvPicPr>
          <p:cNvPr id="9" name="Рисунок 8" descr="выдр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9630" y="1484753"/>
            <a:ext cx="3390315" cy="2483406"/>
          </a:xfrm>
          <a:prstGeom prst="rect">
            <a:avLst/>
          </a:prstGeom>
        </p:spPr>
      </p:pic>
      <p:pic>
        <p:nvPicPr>
          <p:cNvPr id="11" name="Рисунок 10" descr="бобе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0960" y="1546008"/>
            <a:ext cx="3406780" cy="2383921"/>
          </a:xfrm>
          <a:prstGeom prst="rect">
            <a:avLst/>
          </a:prstGeom>
        </p:spPr>
      </p:pic>
      <p:pic>
        <p:nvPicPr>
          <p:cNvPr id="12" name="Рисунок 11" descr="медведь.jpg"/>
          <p:cNvPicPr>
            <a:picLocks noChangeAspect="1"/>
          </p:cNvPicPr>
          <p:nvPr/>
        </p:nvPicPr>
        <p:blipFill>
          <a:blip r:embed="rId6" cstate="print"/>
          <a:srcRect l="15333" t="3832" r="6513" b="14579"/>
          <a:stretch>
            <a:fillRect/>
          </a:stretch>
        </p:blipFill>
        <p:spPr>
          <a:xfrm>
            <a:off x="5753685" y="4079629"/>
            <a:ext cx="3684541" cy="256032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1692" y="3713871"/>
            <a:ext cx="3404382" cy="8299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Бобёр</a:t>
            </a:r>
            <a:endParaRPr lang="ru-RU" sz="3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4803" y="3405950"/>
            <a:ext cx="8602639" cy="16557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природе родного края»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715992" y="328311"/>
            <a:ext cx="8702635" cy="12569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образовательной учреждение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i="1" dirty="0">
                <a:latin typeface="Times New Roman" pitchFamily="18" charset="0"/>
                <a:cs typeface="Times New Roman" pitchFamily="18" charset="0"/>
              </a:rPr>
            </a:b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«Детский сад комбинированного вида № 9 «Теремок»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E:\рабочие документы\2024-2025\конкурс искра\своя игра с 10 группой фото\Снимок5 — копия.PNG"/>
          <p:cNvPicPr>
            <a:picLocks noChangeAspect="1" noChangeArrowheads="1"/>
          </p:cNvPicPr>
          <p:nvPr/>
        </p:nvPicPr>
        <p:blipFill>
          <a:blip r:embed="rId3" cstate="print"/>
          <a:srcRect b="47010"/>
          <a:stretch>
            <a:fillRect/>
          </a:stretch>
        </p:blipFill>
        <p:spPr bwMode="auto">
          <a:xfrm>
            <a:off x="2840949" y="1528956"/>
            <a:ext cx="7355441" cy="1891373"/>
          </a:xfrm>
          <a:prstGeom prst="rect">
            <a:avLst/>
          </a:prstGeom>
          <a:noFill/>
        </p:spPr>
      </p:pic>
      <p:pic>
        <p:nvPicPr>
          <p:cNvPr id="6" name="Рисунок 5" descr="теремок прозрачный фон —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1522" y="194768"/>
            <a:ext cx="1724470" cy="1524000"/>
          </a:xfrm>
          <a:prstGeom prst="rect">
            <a:avLst/>
          </a:prstGeom>
        </p:spPr>
      </p:pic>
      <p:sp>
        <p:nvSpPr>
          <p:cNvPr id="9" name="Подзаголовок 2"/>
          <p:cNvSpPr>
            <a:spLocks noGrp="1"/>
          </p:cNvSpPr>
          <p:nvPr>
            <p:ph type="ctrTitle"/>
          </p:nvPr>
        </p:nvSpPr>
        <p:spPr>
          <a:xfrm>
            <a:off x="3935347" y="5409864"/>
            <a:ext cx="4981575" cy="412750"/>
          </a:xfrm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b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Некрасова О.А., Дергунова В.А.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9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63947" y="1702192"/>
            <a:ext cx="5239043" cy="318054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Кто из животных изображен на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гербе Новосибирской области?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7852" y="682819"/>
            <a:ext cx="1981200" cy="71628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/>
          <a:stretch>
            <a:fillRect/>
          </a:stretch>
        </p:blipFill>
        <p:spPr>
          <a:xfrm>
            <a:off x="953941" y="165700"/>
            <a:ext cx="1564176" cy="1442388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36099" y="5725551"/>
            <a:ext cx="2039815" cy="8440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конь.jpg"/>
          <p:cNvPicPr>
            <a:picLocks noChangeAspect="1"/>
          </p:cNvPicPr>
          <p:nvPr/>
        </p:nvPicPr>
        <p:blipFill>
          <a:blip r:embed="rId4" cstate="print"/>
          <a:srcRect l="2861" b="5116"/>
          <a:stretch>
            <a:fillRect/>
          </a:stretch>
        </p:blipFill>
        <p:spPr>
          <a:xfrm>
            <a:off x="9003324" y="2715064"/>
            <a:ext cx="2616590" cy="3111745"/>
          </a:xfrm>
          <a:prstGeom prst="rect">
            <a:avLst/>
          </a:prstGeom>
        </p:spPr>
      </p:pic>
      <p:pic>
        <p:nvPicPr>
          <p:cNvPr id="13" name="Рисунок 12" descr="лев.jpg"/>
          <p:cNvPicPr>
            <a:picLocks noChangeAspect="1"/>
          </p:cNvPicPr>
          <p:nvPr/>
        </p:nvPicPr>
        <p:blipFill>
          <a:blip r:embed="rId5" cstate="print"/>
          <a:srcRect r="7394" b="3520"/>
          <a:stretch>
            <a:fillRect/>
          </a:stretch>
        </p:blipFill>
        <p:spPr>
          <a:xfrm>
            <a:off x="5912780" y="2855741"/>
            <a:ext cx="2781054" cy="2897415"/>
          </a:xfrm>
          <a:prstGeom prst="rect">
            <a:avLst/>
          </a:prstGeom>
        </p:spPr>
      </p:pic>
      <p:pic>
        <p:nvPicPr>
          <p:cNvPr id="14" name="Рисунок 13" descr="черный соболь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46150" y="3526008"/>
            <a:ext cx="3952791" cy="2090123"/>
          </a:xfrm>
          <a:prstGeom prst="rect">
            <a:avLst/>
          </a:prstGeom>
        </p:spPr>
      </p:pic>
      <p:pic>
        <p:nvPicPr>
          <p:cNvPr id="8" name="Рисунок 7" descr="герб нсо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9606" y="2686930"/>
            <a:ext cx="3231514" cy="393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31521" y="2954216"/>
            <a:ext cx="2053883" cy="5345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4132" y="1871003"/>
            <a:ext cx="4662267" cy="354505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А.Клест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Б. Кукушка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С.Свиристель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7852" y="682819"/>
            <a:ext cx="1981200" cy="71628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/>
          <a:stretch>
            <a:fillRect/>
          </a:stretch>
        </p:blipFill>
        <p:spPr>
          <a:xfrm>
            <a:off x="953941" y="165700"/>
            <a:ext cx="1564176" cy="1442388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36099" y="5725551"/>
            <a:ext cx="2039815" cy="8440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лест.png"/>
          <p:cNvPicPr>
            <a:picLocks noChangeAspect="1"/>
          </p:cNvPicPr>
          <p:nvPr/>
        </p:nvPicPr>
        <p:blipFill>
          <a:blip r:embed="rId4" cstate="print"/>
          <a:srcRect l="21199" t="10456" b="10806"/>
          <a:stretch>
            <a:fillRect/>
          </a:stretch>
        </p:blipFill>
        <p:spPr>
          <a:xfrm>
            <a:off x="6105376" y="1899139"/>
            <a:ext cx="4670475" cy="4025436"/>
          </a:xfrm>
          <a:prstGeom prst="rect">
            <a:avLst/>
          </a:prstGeom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821787" y="1837349"/>
            <a:ext cx="4974102" cy="624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Кто изображён на экране?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3895" y="5247249"/>
            <a:ext cx="2546253" cy="379828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мураве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7605" y="1913204"/>
            <a:ext cx="5302128" cy="33481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9994" y="1825625"/>
            <a:ext cx="10523806" cy="435133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А.Муравей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Б.Кузнечик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С.Саранча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7852" y="682819"/>
            <a:ext cx="1981200" cy="71628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/>
          <a:stretch>
            <a:fillRect/>
          </a:stretch>
        </p:blipFill>
        <p:spPr>
          <a:xfrm>
            <a:off x="953941" y="165700"/>
            <a:ext cx="1564176" cy="1442388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765517" y="1921754"/>
            <a:ext cx="5691554" cy="638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Кто изображен на экране?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5250" y="5261317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8129" y="3010486"/>
            <a:ext cx="2475914" cy="647114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990449" y="2419643"/>
            <a:ext cx="3868616" cy="344658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283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Кто такая прыгающая мышь?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7852" y="682819"/>
            <a:ext cx="1981200" cy="71628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/>
          <a:stretch>
            <a:fillRect/>
          </a:stretch>
        </p:blipFill>
        <p:spPr>
          <a:xfrm>
            <a:off x="953941" y="165700"/>
            <a:ext cx="1564176" cy="1442388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1691" y="582402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домовая мыш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0244" y="2684921"/>
            <a:ext cx="3509528" cy="2477924"/>
          </a:xfrm>
          <a:prstGeom prst="rect">
            <a:avLst/>
          </a:prstGeom>
        </p:spPr>
      </p:pic>
      <p:pic>
        <p:nvPicPr>
          <p:cNvPr id="9" name="Рисунок 8" descr="полевая мыш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0843" y="2695762"/>
            <a:ext cx="3488686" cy="2438946"/>
          </a:xfrm>
          <a:prstGeom prst="rect">
            <a:avLst/>
          </a:prstGeom>
        </p:spPr>
      </p:pic>
      <p:pic>
        <p:nvPicPr>
          <p:cNvPr id="10" name="Рисунок 9" descr="тушканчи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99210" y="2715717"/>
            <a:ext cx="3656715" cy="2447125"/>
          </a:xfrm>
          <a:prstGeom prst="rect">
            <a:avLst/>
          </a:prstGeom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878058" y="5275384"/>
            <a:ext cx="10515600" cy="53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   Полевка                       Домовая мышь                       Тушканчик </a:t>
            </a:r>
            <a:endParaRPr kumimoji="0" lang="ru-RU" sz="1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растет на клумбе?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422" y="1899139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7" y="224774"/>
            <a:ext cx="1644788" cy="15817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2753" y="673352"/>
            <a:ext cx="1952300" cy="691214"/>
          </a:xfrm>
          <a:prstGeom prst="rect">
            <a:avLst/>
          </a:prstGeom>
          <a:solidFill>
            <a:srgbClr val="F160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F:\ЭКО турнир\роз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68" y="2391507"/>
            <a:ext cx="3384337" cy="2538253"/>
          </a:xfrm>
          <a:prstGeom prst="rect">
            <a:avLst/>
          </a:prstGeom>
          <a:noFill/>
        </p:spPr>
      </p:pic>
      <p:pic>
        <p:nvPicPr>
          <p:cNvPr id="1027" name="Picture 3" descr="F:\ЭКО турнир\пион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0645" y="2377440"/>
            <a:ext cx="3358663" cy="2518997"/>
          </a:xfrm>
          <a:prstGeom prst="rect">
            <a:avLst/>
          </a:prstGeom>
          <a:noFill/>
        </p:spPr>
      </p:pic>
      <p:pic>
        <p:nvPicPr>
          <p:cNvPr id="13" name="Рисунок 12" descr="лили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79433" y="2363373"/>
            <a:ext cx="3908793" cy="2523136"/>
          </a:xfrm>
          <a:prstGeom prst="rect">
            <a:avLst/>
          </a:prstGeom>
        </p:spPr>
      </p:pic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990600" y="4951828"/>
            <a:ext cx="10515600" cy="1447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Розы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Пионы                       Лилии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8538" y="1881895"/>
            <a:ext cx="3452446" cy="11848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изображено?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7" y="224774"/>
            <a:ext cx="1644788" cy="15817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2753" y="673352"/>
            <a:ext cx="1952300" cy="691214"/>
          </a:xfrm>
          <a:prstGeom prst="rect">
            <a:avLst/>
          </a:prstGeom>
          <a:solidFill>
            <a:srgbClr val="F160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строение цветок —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8901" y="1481164"/>
            <a:ext cx="6473432" cy="5032178"/>
          </a:xfrm>
          <a:prstGeom prst="rect">
            <a:avLst/>
          </a:prstGeom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624840" y="2498530"/>
            <a:ext cx="3947160" cy="2593975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– Корень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Стебель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200" baseline="0" dirty="0" smtClean="0"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Плод с семенами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 – Лист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 – Цветок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55984" y="1572407"/>
            <a:ext cx="9009185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загадано?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 обходят это место: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Здесь земля как будто тесто;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Здесь осока, кочки, мхи…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Нет опоры для ноги.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828" y="5275385"/>
            <a:ext cx="2630658" cy="32355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3045" y="5697415"/>
            <a:ext cx="2264899" cy="858129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7" y="224774"/>
            <a:ext cx="1644788" cy="15817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2753" y="673352"/>
            <a:ext cx="1952300" cy="691214"/>
          </a:xfrm>
          <a:prstGeom prst="rect">
            <a:avLst/>
          </a:prstGeom>
          <a:solidFill>
            <a:srgbClr val="F160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11580440" y="6165304"/>
            <a:ext cx="611560" cy="692696"/>
          </a:xfrm>
          <a:prstGeom prst="actionButtonHom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881490" y="4403187"/>
            <a:ext cx="4262509" cy="1800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 вода, не суша –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лодке не уплывешь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 ногами не пройдешь</a:t>
            </a:r>
          </a:p>
        </p:txBody>
      </p:sp>
      <p:pic>
        <p:nvPicPr>
          <p:cNvPr id="10" name="Рисунок 9" descr="боло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5908" y="1420836"/>
            <a:ext cx="7723818" cy="516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413</Words>
  <Application>Microsoft Office PowerPoint</Application>
  <PresentationFormat>Широкоэкранный</PresentationFormat>
  <Paragraphs>194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Авторы:  Некрасова О.А., Дергунова В.А.</vt:lpstr>
      <vt:lpstr>Презентация PowerPoint</vt:lpstr>
      <vt:lpstr>Вопрос 1</vt:lpstr>
      <vt:lpstr>Вопрос 2</vt:lpstr>
      <vt:lpstr>Вопрос 3</vt:lpstr>
      <vt:lpstr>Вопрос 4</vt:lpstr>
      <vt:lpstr>Вопрос 1</vt:lpstr>
      <vt:lpstr>Вопрос 2</vt:lpstr>
      <vt:lpstr>Вопрос 3</vt:lpstr>
      <vt:lpstr>Вопрос 4</vt:lpstr>
      <vt:lpstr>Вопрос 1</vt:lpstr>
      <vt:lpstr>Вопрос 2</vt:lpstr>
      <vt:lpstr>Вопрос 3</vt:lpstr>
      <vt:lpstr>Вопрос 4</vt:lpstr>
      <vt:lpstr>Вопрос 1</vt:lpstr>
      <vt:lpstr>Вопрос 2</vt:lpstr>
      <vt:lpstr>Вопрос 3</vt:lpstr>
      <vt:lpstr>Вопрос 4</vt:lpstr>
      <vt:lpstr>Вопрос 1</vt:lpstr>
      <vt:lpstr>Вопрос 2</vt:lpstr>
      <vt:lpstr>Вопрос 3</vt:lpstr>
      <vt:lpstr>Вопрос 4</vt:lpstr>
      <vt:lpstr>Авторы:  Некрасова О.А., Дергунова В.А.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2025-11-20T09:34:56Z</dcterms:created>
  <dcterms:modified xsi:type="dcterms:W3CDTF">2025-11-25T03:40:26Z</dcterms:modified>
</cp:coreProperties>
</file>