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77" r:id="rId4"/>
    <p:sldId id="275" r:id="rId5"/>
    <p:sldId id="259" r:id="rId6"/>
    <p:sldId id="272" r:id="rId7"/>
    <p:sldId id="278" r:id="rId8"/>
    <p:sldId id="273" r:id="rId9"/>
    <p:sldId id="260" r:id="rId10"/>
    <p:sldId id="279" r:id="rId11"/>
    <p:sldId id="280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2DD5B-7C02-4FF1-9E38-9646CF433992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1B322-B1FA-4CF9-A868-010E3BF01D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153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установка доверительных и партнерских отношений с родителями; воспитание  чувства  любви и привязанности к своей семье.</a:t>
            </a:r>
          </a:p>
          <a:p>
            <a:r>
              <a:rPr lang="ru-RU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Задачи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Формировать бережное и доброе отношение, осмыслить основные, нравственные ценности;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Расширить и обогатить педагогические умения родителей по вопросам нравственного воспитания дошкольников;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Увлечь родителей разнообразными способами работы во время коллективных встреч, привлечь родителей к участию в жизни группы.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установка доверительных и партнерских отношений с родителями; воспитание  чувства  любви и привязанности к своей семье.</a:t>
            </a:r>
          </a:p>
          <a:p>
            <a:r>
              <a:rPr lang="ru-RU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Задачи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Формировать бережное и доброе отношение, осмыслить основные, нравственные ценности;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Расширить и обогатить педагогические умения родителей по вопросам нравственного воспитания дошкольников;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Увлечь родителей разнообразными способами работы во время коллективных встреч, привлечь родителей к участию в жизни группы.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301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Упражнение  «Знаете ли вы своего ребёнка?»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Знаете ли Вы своего ребёнка? Многие родители искренне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считают, что своего ребёнка они знают очень хорошо. Чем меньше наш ребёнок, тем мы действительно лучше его знаем. Сейчас я буду бросать вам мяч, а вы мне должны ответить на  такие вопросы: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Моему ребёнку бывает радостно,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Мой ребёнок грустит,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Моему ребёнку страшно,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Моему ребёнку бывает стыдно,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Мой ребёнок гордится,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Мой ребёнок сердится,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Мой ребёнок удивляется, когда.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Упражнение «Решение педагогической ситуации»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Ситуация: мама забирает ребёнка из детского сада, они одеваются в раздевалке. Одевшись, мама говорит: «Иди, попрощайся с воспитателем». Ребёнок заглядывает в группу, говорит до свидания. И мама с ребёнком отправляются домой.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   Как вы думаете, всё ли правильно было сделано?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7617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	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Вот и подошло к концу наше собрание. Мне хотелось бы подвести  итог нашего собрания одной единственной фразой «Душа ребёнка подобна скрипке, как к ней прикоснёшься, так она и зазвучит». Прикасайтесь к душе вашего ребёнка с любовью и, не сомневайтесь, его душа ответит тем же. Я  вас благодарю, и пусть каждый будет счастлив у себя дома как говорил Лев Толстой.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Спасибо за участие!</a:t>
            </a:r>
            <a:endParaRPr lang="ru-RU"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 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Добрый вечер, уважаемые родители. Тема нашего 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родительского собрания 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«Всё 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начинается с семьи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 и начать  нашу с вами встречу я хочу начать с необычного для вас упражнения – «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Воображалочка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Прошу вас удобно сесть, глубоко вздохнуть, почувствуйте, как вы спокойны. Поставьте перед собой ладошки, как гнёздышко. Представьте, что в ваших ладонях сидит птенчик. Он неуверенно встаёт на ещё слабые лапки, доверчиво прижимаясь к вашим ласковым, нежным рукам. Почувствуйте, как трепетно бьётся его маленькое сердце. Согрейте его своим теплом прикоснитесь к мягкому, податливому комочку. Задумайтесь о том, что ждёт это беззащитное существо. 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 вы чувствуете? (Ответы родителей).  Благодаря вашему участию и вниманию птенец окрепнет, подрастет, превратится в прекрасную птицу. Он вот-вот вспорхнёт с ваших ладоней! Посмотрите, какая птичка слетела с ваших рук? Как она ведёт себя? Уверенно осваивает пространство или испуганно прячется? Весело щебечет в стайке или одиноко сидит на веточке? Вы уже догадались, что речь идёт о наших любимых детях, а уютное гнёздышко – это ваш дом, ваша семья.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 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Добрый вечер, уважаемые родители. Тема нашего 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родительского собрания 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«Всё 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начинается с семьи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 и начать  нашу с вами встречу я хочу начать с необычного для вас упражнения – «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Воображалочка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Прошу вас удобно сесть, глубоко вздохнуть, почувствуйте, как вы спокойны. Поставьте перед собой ладошки, как гнёздышко. Представьте, что в ваших ладонях сидит птенчик. Он неуверенно встаёт на ещё слабые лапки, доверчиво прижимаясь к вашим ласковым, нежным рукам. Почувствуйте, как трепетно бьётся его маленькое сердце. Согрейте его своим теплом прикоснитесь к мягкому, податливому комочку. Задумайтесь о том, что ждёт это беззащитное существо. 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 вы чувствуете? (Ответы родителей).  Благодаря вашему участию и вниманию птенец окрепнет, подрастет, превратится в прекрасную птицу. Он вот-вот вспорхнёт с ваших ладоней! Посмотрите, какая птичка слетела с ваших рук? Как она ведёт себя? Уверенно осваивает пространство или испуганно прячется? Весело щебечет в стайке или одиноко сидит на веточке? Вы уже догадались, что речь идёт о наших любимых детях, а уютное гнёздышко – это ваш дом, ваша семья.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976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Написать полное имя своего ребёнка, рядом с каждой буквой имени - слово, характеризующее его характер, особенности личности, способности.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Например: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- остроумная;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 - ласковая;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Ь - загадочная: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 - гордая;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- аккуратная.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Сегодня мы с Вами в ходе нашей встречи затронем не простую и очень значимую тему. И начнём мы наш разговор вот  с такого задания. Я назову слово, а ваша задача  будет подобрать существительные, которые у вас ассоциируются с этим словом  «СЕМЬЯ», эти ассоциации нужно будет записать на листочках, а потом мы их зачитаем.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 такое семья? Слово понятное всем, как «хлеб» и «вода». Оно с первых мгновений жизни рядом с каждым из нас. Семья - это дом, папа и мама, близкие люди. Это общие заботы, радости и дела. Это любовь и счастье.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Семья – это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где тебя любят.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Семья – это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души огонёк.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Семья – это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близкие люди.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Семья – это вера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надежда и любовь.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Семья – это любящие люди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поддерживающие в трудную минуту.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Семья – это те люди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которые помогут и поддержат, те, кто дарит тепло и заботу, ничего не требуя взамен.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Семья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– это источник доброты и тепла, это место, куда хочется приходить, где тебя всегда простят и поймут.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Семья – это счастье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крепость, забота, терпение.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Семья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– это место где тебя не обманут, где тебе спокойно и хорошо, где мы отдыхаем душой.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Семья – это самое ценное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что есть у нас.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Семья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– это совместные праздники, походы.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«Родительские установки»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Большую роль в эмоционально-личностном развитии ребёнка играют родительские установки. Что значит родительские установки? Это те словесные обращения, высказывания к ребёнку, оценка поступков ребёнка. Соответственно эти обращения, эта оценка может носить как негативный, так и положительный характер. Поэтому наша задача избегать установок, которые впоследствии могут отрицательно проявиться в поведении ребёнка.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Поучимся негативные установки трансформировать в позитивные, развивающие в ребёнке веру в себя, например (зачитывать):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Негативные установки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Позитивные установки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Горе ты моё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Счастье ты мое, радость ты моя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Плакса - вакса, нытик 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Поплачь, будет легче.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Ну, всё готов раздать. 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Молодец, что делишься с другими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 совсем, как твой папа, мама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Папа у нас замечательный. Мама у нас умница.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Ничего не умеешь делать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Попробуй ещё, у тебя обязательно получиться</a:t>
            </a:r>
          </a:p>
          <a:p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Неряха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грязнуля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приятно на тебя смотреть, когда ты чистый.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Уйди с глаз моих, встань в угол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Иди ко мне, давай во всём разберёмся вместе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Дорогие родители! Пожалуйста, следите за своей речью и не давайте детям отрицательные установки. Если же вы всё-таки оговорились, то поспешите исправить ситуацию, заменив отрицательную установку на положительную.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Задание «Родительские установки»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Большую роль в эмоционально-личностном развитии ребёнка играют родительские установки. Что значит родительские установки? Это те словесные обращения, высказывания к ребёнку, оценка поступков ребёнка. Соответственно эти обращения, эта оценка может носить как негативный, так и положительный характер. Поэтому наша задача избегать установок, которые впоследствии могут отрицательно проявиться в поведении ребёнка.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Поучимся негативные установки трансформировать в позитивные, развивающие в ребёнке веру в себя, например (зачитывать):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Негативные установки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Позитивные установки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Горе ты моё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Счастье ты мое, радость ты моя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Плакса - вакса, нытик 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Поплачь, будет легче.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Ну, всё готов раздать. 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Молодец, что делишься с другими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 совсем, как твой папа, мама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Папа у нас замечательный. Мама у нас умница.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Ничего не умеешь делать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Попробуй ещё, у тебя обязательно получиться</a:t>
            </a:r>
          </a:p>
          <a:p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Неряха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грязнуля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приятно на тебя смотреть, когда ты чистый.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Уйди с глаз моих, встань в угол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Иди ко мне, давай во всём разберёмся вместе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Дорогие родители! Пожалуйста, следите за своей речью и не давайте детям отрицательные установки. Если же вы всё-таки оговорились, то поспешите исправить ситуацию, заменив отрицательную установку на положительную.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602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Упражнение «Семейные ценности»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 важнее всего в семье? Очень трудно однозначно ответить на этот вопрос. Любовь? Взаимопонимание? Забота и участие? А может быть самоотверженность и трудолюбие? Или строгое соблюдение семейных ценностей? А что Вы понимаете под значением определения слова «Семейные ценности»? Перед вами следующее задание: выбрать на листочках определения, которые вы подразумеваете под словом «Семейные ценности» и прикрепить их на  наше дерево.</a:t>
            </a: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Любовь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Главная семейная ценность – это любовь. Она проявляется в нежности по отношению к любимым, желанием о них заботиться, защищать, быть постоянно рядом. Союзы, основанные на любви – счастливые и благополучные. Они представляют собой крепкий оплот, тихую гавань, в которую всегда можно вернуться, получить поддержку и утешение.</a:t>
            </a: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Доверие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Важно научиться доверять друг другу и приучить к этому своих детей. С каждой проблемой, неудачей, любыми переживаниями вы должны делиться со своими родными. Доверие сложно купить за какие-то деньги, его можно только заслужить, и часто на это уходят многие года.</a:t>
            </a: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Доброта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желание помочь слабому, беззащитному, оказать ему поддержку, потребность быть полезным. Такие отношения делают семью более гармоничной.</a:t>
            </a: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Верность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Еще один залог крепости любовных уз. Готовность быть с любимым человеком и в горе и в радости, несмотря ни на какие соблазны. Это качество формирует в человеке с раннего детства такие качества, как верность своему слову, делу, преданность в дружбе.</a:t>
            </a: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Взаимопонимание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Важно понимать друг друга с полуслова, уважать интересы и стремления своей второй половинки и детей. Чувствуя поддержку, человек развивается не только духовно, но и поднимается ввысь в спорте, карьере, достигает больших успехов.</a:t>
            </a: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Уважение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Оно выражается в уважении к индивидуальности каждого члена фамилии, недопустимости «переламывания» одного супруга под интересы и потребности другого, невмешательства в дела молодых со стороны родителей.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Агрессия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Агрессия - поведение, направленное на нанесение физического или психологического вреда, вплоть до уничтожения объекта агрессии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Безразличие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Состояние полного равнодушия, незаинтересованности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Тунеядство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Тунея́дство</a:t>
            </a:r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-в нетерминологическом значении — «лень, безделье», «жизнь за счёт чужого труда, на чужой счёт»...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Жестокость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Морально-психологическая черта личности, которая проявляется в бесчеловечном, грубом, оскорбительном отношении к другим живым существам, причинении им боли и в посягательстве на их жизнь.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Коварство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Черта характера, свойство человека, состоящие в склонности к злым, хитрым умыслам, прикрытым наружной доброжелательностью.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Малодушие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Слабость характера, часто выраженная в трусости, мелкой зависти и непроизвольной агрессии.</a:t>
            </a:r>
            <a:endParaRPr lang="ru-RU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Родители выбирают определения,  которые они подразумевают под словом «Семейные ценности».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Итак, мы вспомнили  с вами, что такое семейные ценности.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Упражнение  «Знаете ли вы своего ребёнка?»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Педагог-психолог: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Знаете ли Вы своего ребёнка? Многие родители искренне</a:t>
            </a: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считают, что своего ребёнка они знают очень хорошо. Чем меньше наш ребёнок, тем мы действительно лучше его знаем. Сейчас я буду бросать вам мяч, а вы мне должны ответить на  такие вопросы: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Моему ребёнку бывает радостно,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Мой ребёнок грустит,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Моему ребёнку страшно,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Моему ребёнку бывает стыдно,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Мой ребёнок гордится,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Мой ребёнок сердится, когда…</a:t>
            </a:r>
          </a:p>
          <a:p>
            <a:pPr lvl="0"/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Мой ребёнок удивляется, когда.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Упражнение «Решение педагогической ситуации»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Ситуация: мама забирает ребёнка из детского сада, они одеваются в раздевалке. Одевшись, мама говорит: «Иди, попрощайся с воспитателем». Ребёнок заглядывает в группу, говорит до свидания. И мама с ребёнком отправляются домой.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   Как вы думаете, всё ли правильно было сделано?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41B322-B1FA-4CF9-A868-010E3BF01DB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onsultant.ru/document/cons_doc_LAW_8982/" TargetMode="External"/><Relationship Id="rId5" Type="http://schemas.openxmlformats.org/officeDocument/2006/relationships/hyperlink" Target="https://www.consultant.ru/document/cons_doc_LAW_28399/" TargetMode="External"/><Relationship Id="rId4" Type="http://schemas.openxmlformats.org/officeDocument/2006/relationships/hyperlink" Target="https://www.consultant.ru/document/cons_doc_LAW_140174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player.myshared.ru/450514/data/images/img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14285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 дошкольное образовательное учреждение</a:t>
            </a:r>
          </a:p>
          <a:p>
            <a:pPr algn="ctr">
              <a:defRPr/>
            </a:pPr>
            <a:r>
              <a:rPr lang="ru-RU" b="1" kern="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детский сад №27 «Микки – Маус»»</a:t>
            </a:r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 rot="10800000" flipV="1">
            <a:off x="0" y="2169025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67400" algn="l"/>
              </a:tabLst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Родительское собрание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67400" algn="l"/>
              </a:tabLst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«Всё начинается с </a:t>
            </a:r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детства</a:t>
            </a: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4285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 rot="10800000" flipV="1">
            <a:off x="107504" y="1015013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67400" algn="l"/>
              </a:tabLst>
            </a:pP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78E6B09B-4939-41AB-AAB6-9D02EEE75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264" y="0"/>
            <a:ext cx="88924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FBA5B091-93EB-48C9-9EE0-74A4C309C895}"/>
              </a:ext>
            </a:extLst>
          </p:cNvPr>
          <p:cNvSpPr/>
          <p:nvPr/>
        </p:nvSpPr>
        <p:spPr>
          <a:xfrm>
            <a:off x="457200" y="539423"/>
            <a:ext cx="2890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Упражнение  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«Живой дом»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42FB9699-1A0E-4EB4-A121-CBB8BAA3B00E}"/>
              </a:ext>
            </a:extLst>
          </p:cNvPr>
          <p:cNvSpPr/>
          <p:nvPr/>
        </p:nvSpPr>
        <p:spPr>
          <a:xfrm>
            <a:off x="457200" y="522982"/>
            <a:ext cx="2890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Упражнение  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«Живой дом»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134A32C-108A-417A-A757-4F40F38819FE}"/>
              </a:ext>
            </a:extLst>
          </p:cNvPr>
          <p:cNvSpPr/>
          <p:nvPr/>
        </p:nvSpPr>
        <p:spPr>
          <a:xfrm>
            <a:off x="3339822" y="5464443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Comic Sans MS" pitchFamily="66" charset="0"/>
              </a:rPr>
              <a:t>Из радуги постройте дом</a:t>
            </a:r>
          </a:p>
          <a:p>
            <a:pPr algn="ctr"/>
            <a:r>
              <a:rPr lang="ru-RU" sz="2000" dirty="0">
                <a:latin typeface="Comic Sans MS" pitchFamily="66" charset="0"/>
              </a:rPr>
              <a:t>Основу заложите в нем:</a:t>
            </a:r>
          </a:p>
          <a:p>
            <a:pPr algn="ctr"/>
            <a:r>
              <a:rPr lang="ru-RU" sz="2000" dirty="0">
                <a:latin typeface="Comic Sans MS" pitchFamily="66" charset="0"/>
              </a:rPr>
              <a:t>Любовь, радушье и добро, </a:t>
            </a:r>
          </a:p>
          <a:p>
            <a:pPr algn="ctr"/>
            <a:r>
              <a:rPr lang="ru-RU" sz="2000" dirty="0">
                <a:latin typeface="Comic Sans MS" pitchFamily="66" charset="0"/>
              </a:rPr>
              <a:t>В нем будет радостно, светло </a:t>
            </a:r>
          </a:p>
        </p:txBody>
      </p:sp>
    </p:spTree>
    <p:extLst>
      <p:ext uri="{BB962C8B-B14F-4D97-AF65-F5344CB8AC3E}">
        <p14:creationId xmlns:p14="http://schemas.microsoft.com/office/powerpoint/2010/main" val="2447017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knu.znate.ru/pars_docs/refs/533/532694/532694_html_m63213bd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214291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Упражнение 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 «Знаете ли вы своего ребёнка?»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857364"/>
            <a:ext cx="5857884" cy="390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http://knu.znate.ru/pars_docs/refs/533/532694/532694_html_m63213bdb.jpg">
            <a:extLst>
              <a:ext uri="{FF2B5EF4-FFF2-40B4-BE49-F238E27FC236}">
                <a16:creationId xmlns="" xmlns:a16="http://schemas.microsoft.com/office/drawing/2014/main" id="{C38CEC6B-9AD8-436F-8E1A-DB2C96304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4300" y="8551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FA8288B9-A970-4A84-842A-0D33E98970C9}"/>
              </a:ext>
            </a:extLst>
          </p:cNvPr>
          <p:cNvSpPr/>
          <p:nvPr/>
        </p:nvSpPr>
        <p:spPr>
          <a:xfrm>
            <a:off x="1173978" y="1084268"/>
            <a:ext cx="64087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Сколько раз тебе повторять!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Посоветуй мне, пожалуйста.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знаю, чтобы я без тебя делал (а)!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 в кого ты такой уродился!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у тебя замечательные друзья!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Ну на кого ты похож (а)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Я в твоё время!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Ты моя опора и помощник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)!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Ну что за друзья у тебя!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 чём ты только думаешь!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Какая ты у меня умница!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А ты как считаешь, сыночек (доченька)?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 всех дети как дети, а ты?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Какой ты у меня сообразительный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)!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B83B5E10-D68E-4E07-B848-F74E47F19FCA}"/>
              </a:ext>
            </a:extLst>
          </p:cNvPr>
          <p:cNvSpPr/>
          <p:nvPr/>
        </p:nvSpPr>
        <p:spPr>
          <a:xfrm>
            <a:off x="142876" y="303094"/>
            <a:ext cx="57972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Тест 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«Какой вы родитель?» </a:t>
            </a:r>
          </a:p>
        </p:txBody>
      </p:sp>
    </p:spTree>
    <p:extLst>
      <p:ext uri="{BB962C8B-B14F-4D97-AF65-F5344CB8AC3E}">
        <p14:creationId xmlns:p14="http://schemas.microsoft.com/office/powerpoint/2010/main" val="2616143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knu.znate.ru/pars_docs/refs/533/532694/532694_html_m63213bd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2203825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4022803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2000" dirty="0">
                <a:latin typeface="Comic Sans MS" pitchFamily="66" charset="0"/>
              </a:rPr>
              <a:t>Подготовили и провели :</a:t>
            </a:r>
          </a:p>
          <a:p>
            <a:pPr algn="r">
              <a:buNone/>
            </a:pPr>
            <a:r>
              <a:rPr lang="ru-RU" sz="2000" dirty="0">
                <a:latin typeface="Comic Sans MS" pitchFamily="66" charset="0"/>
              </a:rPr>
              <a:t>педагог-психолог </a:t>
            </a:r>
            <a:r>
              <a:rPr lang="ru-RU" sz="2000" dirty="0" err="1" smtClean="0">
                <a:latin typeface="Comic Sans MS" pitchFamily="66" charset="0"/>
              </a:rPr>
              <a:t>Е.В.Романенко</a:t>
            </a:r>
            <a:endParaRPr lang="ru-RU" sz="2000" dirty="0">
              <a:latin typeface="Comic Sans MS" pitchFamily="66" charset="0"/>
            </a:endParaRPr>
          </a:p>
          <a:p>
            <a:pPr algn="r">
              <a:buNone/>
            </a:pPr>
            <a:r>
              <a:rPr lang="ru-RU" sz="2000" dirty="0">
                <a:latin typeface="Comic Sans MS" pitchFamily="66" charset="0"/>
              </a:rPr>
              <a:t>педагог – психолог </a:t>
            </a:r>
            <a:r>
              <a:rPr lang="ru-RU" sz="2000" dirty="0" err="1">
                <a:latin typeface="Comic Sans MS" pitchFamily="66" charset="0"/>
              </a:rPr>
              <a:t>И.Г.Бажина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6421/87902893.16/0_13c4c3_36f45943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571480"/>
            <a:ext cx="79296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Comic Sans MS" pitchFamily="66" charset="0"/>
              </a:rPr>
              <a:t>Упражнение  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  <a:latin typeface="Comic Sans MS" pitchFamily="66" charset="0"/>
              </a:rPr>
              <a:t>«Птенчик» </a:t>
            </a:r>
          </a:p>
        </p:txBody>
      </p:sp>
      <p:pic>
        <p:nvPicPr>
          <p:cNvPr id="14338" name="Picture 2" descr="https://ds04.infourok.ru/uploads/ex/1150/001483af-84ececb7/hello_html_27ba8c5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714488"/>
            <a:ext cx="5753100" cy="4314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g-fotki.yandex.ru/get/6421/87902893.16/0_13c4c3_36f45943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06" y="1527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571480"/>
            <a:ext cx="79296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Comic Sans MS" pitchFamily="66" charset="0"/>
              </a:rPr>
              <a:t>Упражнение  </a:t>
            </a:r>
          </a:p>
          <a:p>
            <a:pPr algn="ctr"/>
            <a:r>
              <a:rPr lang="ru-RU" sz="4000" dirty="0">
                <a:solidFill>
                  <a:srgbClr val="FF0000"/>
                </a:solidFill>
                <a:latin typeface="Comic Sans MS" pitchFamily="66" charset="0"/>
              </a:rPr>
              <a:t>«Птенчик» </a:t>
            </a:r>
          </a:p>
        </p:txBody>
      </p:sp>
      <p:pic>
        <p:nvPicPr>
          <p:cNvPr id="14338" name="Picture 2" descr="https://ds04.infourok.ru/uploads/ex/1150/001483af-84ececb7/hello_html_27ba8c5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205" y="525760"/>
            <a:ext cx="2122936" cy="1592202"/>
          </a:xfrm>
          <a:prstGeom prst="rect">
            <a:avLst/>
          </a:prstGeom>
          <a:noFill/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12EFF526-AA7D-4829-80C0-824D0222B8A8}"/>
              </a:ext>
            </a:extLst>
          </p:cNvPr>
          <p:cNvSpPr/>
          <p:nvPr/>
        </p:nvSpPr>
        <p:spPr>
          <a:xfrm>
            <a:off x="1516882" y="2487047"/>
            <a:ext cx="691276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Представьте, что в ваших ладонях сидит птенчик. Он неуверенно встаёт на ещё слабые лапки, доверчиво прижимаясь к вашим ласковым, нежным рукам. Почувствуйте, как трепетно бьётся его маленькое сердце. Согрейте его своим теплом прикоснитесь к мягкому, податливому комочку. Задумайтесь о том, что ждёт это беззащитное существо.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6943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knu.znate.ru/pars_docs/refs/533/532694/532694_html_m63213bd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1417638"/>
            <a:ext cx="74295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Федеральный закон от 29.12.2012 N 273-ФЗ (ред. от 25.12.2023) "Об образовании в Российской Федерации" (с изм. и доп., вступ. в силу с 01.05.2024)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"Конституция Российской Федерации" (принята всенародным голосованием 12.12.1993 с изменениями, одобренными в ходе общероссийского голосования 01.07.2020)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"Семейный кодекс Российской Федерации" от 29.12.1995 N 223-ФЗ (ред. от 31.07.2023) (с изм. и доп., вступ. в силу с 26.10.2023)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://img1.gtsstatic.com/wallpapers/645dd21fac99f63ddb5bffb37fbf4cc5_larg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00100" y="214290"/>
            <a:ext cx="73581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Семья это….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" y="0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11111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solidFill>
                <a:srgbClr val="11111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11111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solidFill>
                <a:srgbClr val="11111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11111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Семья – это, где тебя любят.</a:t>
            </a:r>
            <a:r>
              <a:rPr lang="ru-RU" sz="20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;</a:t>
            </a: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Семья – это, души огонёк;</a:t>
            </a:r>
            <a:endParaRPr lang="ru-RU" sz="200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Семья – это, близкие люди;</a:t>
            </a:r>
            <a:endParaRPr lang="ru-RU" sz="200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Семья – это вера, надежда и любовь;</a:t>
            </a:r>
            <a:endParaRPr lang="ru-RU" sz="200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Семья – это любящие люди, поддерживающие в трудную минуту;</a:t>
            </a:r>
            <a:endParaRPr kumimoji="0" lang="ru-RU" sz="20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Семья – это те люди, которые помогут и поддержат, те, кто дарит тепло и заботу, ничего не требуя взамен;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Семья – это источник доброты и тепла, это место, куда хочется приходить, где тебя всегда простят и поймут;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Семья – это счастье, крепость, забота, терпение;</a:t>
            </a:r>
            <a:endParaRPr lang="ru-RU" sz="200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Семья – это место где тебя не обманут, где тебе спокойно и хорошо, где мы отдыхаем душой;</a:t>
            </a:r>
            <a:endParaRPr lang="ru-RU" sz="200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Семья – это самое ценное, что есть у нас;</a:t>
            </a:r>
            <a:endParaRPr kumimoji="0" lang="ru-RU" sz="20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Семья – это совместные праздники, походы.</a:t>
            </a:r>
            <a:endParaRPr kumimoji="0" lang="ru-RU" sz="20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573BCB89-26BC-4786-B2F0-562EA06E00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8232422"/>
              </p:ext>
            </p:extLst>
          </p:nvPr>
        </p:nvGraphicFramePr>
        <p:xfrm>
          <a:off x="1763688" y="1196752"/>
          <a:ext cx="5544616" cy="4968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32028">
                  <a:extLst>
                    <a:ext uri="{9D8B030D-6E8A-4147-A177-3AD203B41FA5}">
                      <a16:colId xmlns="" xmlns:a16="http://schemas.microsoft.com/office/drawing/2014/main" val="903309779"/>
                    </a:ext>
                  </a:extLst>
                </a:gridCol>
                <a:gridCol w="2812588">
                  <a:extLst>
                    <a:ext uri="{9D8B030D-6E8A-4147-A177-3AD203B41FA5}">
                      <a16:colId xmlns="" xmlns:a16="http://schemas.microsoft.com/office/drawing/2014/main" val="1777375523"/>
                    </a:ext>
                  </a:extLst>
                </a:gridCol>
              </a:tblGrid>
              <a:tr h="220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Негативные установки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Позитивные установки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3554599073"/>
                  </a:ext>
                </a:extLst>
              </a:tr>
              <a:tr h="220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Горе ты моё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Счастье ты мой, радость ты моя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2614621298"/>
                  </a:ext>
                </a:extLst>
              </a:tr>
              <a:tr h="220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Плакса-вакса, нытик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Поплачь, будет легче...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1203675887"/>
                  </a:ext>
                </a:extLst>
              </a:tr>
              <a:tr h="455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Ну, всё готов раздать...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Молодец, что делишься с другими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818139378"/>
                  </a:ext>
                </a:extLst>
              </a:tr>
              <a:tr h="455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Ты совсем, как твой папа, мама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Папа у нас замечательный. Мама у нас умница.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4076149683"/>
                  </a:ext>
                </a:extLst>
              </a:tr>
              <a:tr h="455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Ничего не умеешь делать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Попробуй ещё, у тебя обязательно получиться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3918699379"/>
                  </a:ext>
                </a:extLst>
              </a:tr>
              <a:tr h="455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Неряха, грязнуля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Как приятно на тебя смотреть, когда ты чистый.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1631838642"/>
                  </a:ext>
                </a:extLst>
              </a:tr>
              <a:tr h="455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Ты обижаешь маму, я уеду от тебя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 никогда тебя не оставлю, ты самый любимый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418545535"/>
                  </a:ext>
                </a:extLst>
              </a:tr>
              <a:tr h="455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Уйди с глаз моих, встань в угол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Иди ко мне, давай во всём разберёмся вместе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1357940355"/>
                  </a:ext>
                </a:extLst>
              </a:tr>
              <a:tr h="220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 в кого ты такой (некрасивый..)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Как ты мне нравишься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4264704421"/>
                  </a:ext>
                </a:extLst>
              </a:tr>
              <a:tr h="455756"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Ничего не бойся, никому не уступай, всем давай сдачу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Держи себя в руках, уважай людей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1111570673"/>
                  </a:ext>
                </a:extLst>
              </a:tr>
              <a:tr h="220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Когда же ты научишься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 помогу тебе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1023143601"/>
                  </a:ext>
                </a:extLst>
              </a:tr>
              <a:tr h="2204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Что бы ты без меня делал?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Что бы мы без тебя делали?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3275184721"/>
                  </a:ext>
                </a:extLst>
              </a:tr>
              <a:tr h="455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Уж лучше бы тебя вообще на свете не было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Какое счастье, что ты у нас есть!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385137916"/>
                  </a:ext>
                </a:extLst>
              </a:tr>
            </a:tbl>
          </a:graphicData>
        </a:graphic>
      </p:graphicFrame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8A71B9B3-F888-4B32-85AD-30738A9255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134691"/>
              </p:ext>
            </p:extLst>
          </p:nvPr>
        </p:nvGraphicFramePr>
        <p:xfrm>
          <a:off x="457200" y="836712"/>
          <a:ext cx="7787208" cy="56165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37033">
                  <a:extLst>
                    <a:ext uri="{9D8B030D-6E8A-4147-A177-3AD203B41FA5}">
                      <a16:colId xmlns="" xmlns:a16="http://schemas.microsoft.com/office/drawing/2014/main" val="2995003909"/>
                    </a:ext>
                  </a:extLst>
                </a:gridCol>
                <a:gridCol w="3950175">
                  <a:extLst>
                    <a:ext uri="{9D8B030D-6E8A-4147-A177-3AD203B41FA5}">
                      <a16:colId xmlns="" xmlns:a16="http://schemas.microsoft.com/office/drawing/2014/main" val="595465275"/>
                    </a:ext>
                  </a:extLst>
                </a:gridCol>
              </a:tblGrid>
              <a:tr h="9714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Негативные установки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Позитивные установки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128773197"/>
                  </a:ext>
                </a:extLst>
              </a:tr>
              <a:tr h="2022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Горе ты моё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Счастье ты мой, радость ты моя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1778869776"/>
                  </a:ext>
                </a:extLst>
              </a:tr>
              <a:tr h="2022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Плакса-вакса, нытик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Поплачь, будет легче...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1933664245"/>
                  </a:ext>
                </a:extLst>
              </a:tr>
              <a:tr h="4182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Ну, всё готов раздать...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Молодец, что делишься с другими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2189078071"/>
                  </a:ext>
                </a:extLst>
              </a:tr>
              <a:tr h="4182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Ты совсем, как твой папа, мама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Папа у нас замечательный. Мама у нас умница.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3375569120"/>
                  </a:ext>
                </a:extLst>
              </a:tr>
              <a:tr h="4182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Ничего не умеешь делать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Попробуй ещё, у тебя обязательно получиться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1569032791"/>
                  </a:ext>
                </a:extLst>
              </a:tr>
              <a:tr h="4182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Неряха, грязнуля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Как приятно на тебя смотреть, когда ты чистый.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3719484855"/>
                  </a:ext>
                </a:extLst>
              </a:tr>
              <a:tr h="4182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Ты обижаешь маму, я уеду от тебя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 никогда тебя не оставлю, ты самый любимый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102582000"/>
                  </a:ext>
                </a:extLst>
              </a:tr>
              <a:tr h="4182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Уйди с глаз моих, встань в угол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Иди ко мне, давай во всём разберёмся вместе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3380772341"/>
                  </a:ext>
                </a:extLst>
              </a:tr>
              <a:tr h="2022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 в кого ты такой (некрасивый..)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Как ты мне нравишься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3835073167"/>
                  </a:ext>
                </a:extLst>
              </a:tr>
              <a:tr h="418230"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Ничего не бойся, никому не уступай, всем давай сдачу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Держи себя в руках, уважай людей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3285700990"/>
                  </a:ext>
                </a:extLst>
              </a:tr>
              <a:tr h="2022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Когда же ты научишься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 помогу тебе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425957601"/>
                  </a:ext>
                </a:extLst>
              </a:tr>
              <a:tr h="2022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Что бы ты без меня делал?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Что бы мы без тебя делали?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2114853950"/>
                  </a:ext>
                </a:extLst>
              </a:tr>
              <a:tr h="4182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Уж лучше бы тебя вообще на свете не было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Какое счастье, что ты у нас есть!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0" marB="0"/>
                </a:tc>
                <a:extLst>
                  <a:ext uri="{0D108BD9-81ED-4DB2-BD59-A6C34878D82A}">
                    <a16:rowId xmlns="" xmlns:a16="http://schemas.microsoft.com/office/drawing/2014/main" val="391154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937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knu.znate.ru/pars_docs/refs/533/532694/532694_html_m63213bd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214291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Упражнение 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 «Знаете ли вы своего ребёнка?»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857364"/>
            <a:ext cx="5857884" cy="390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http://knu.znate.ru/pars_docs/refs/533/532694/532694_html_m63213bdb.jpg">
            <a:extLst>
              <a:ext uri="{FF2B5EF4-FFF2-40B4-BE49-F238E27FC236}">
                <a16:creationId xmlns="" xmlns:a16="http://schemas.microsoft.com/office/drawing/2014/main" id="{C38CEC6B-9AD8-436F-8E1A-DB2C963047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1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FA8288B9-A970-4A84-842A-0D33E98970C9}"/>
              </a:ext>
            </a:extLst>
          </p:cNvPr>
          <p:cNvSpPr/>
          <p:nvPr/>
        </p:nvSpPr>
        <p:spPr>
          <a:xfrm>
            <a:off x="1257280" y="1670248"/>
            <a:ext cx="5835000" cy="2855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моему ребёнку бывает радостно, когда...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мой ребёнок грустит, когда...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моему ребёнку страшно, когда...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моему ребёнку бывает стыдно, когда...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мой ребёнок гордится, когда...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мой ребёнок сердится, когда...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мой ребёнок удивляется, когда...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7CBC0D02-B0A1-4703-9427-E11DEC9DADB2}"/>
              </a:ext>
            </a:extLst>
          </p:cNvPr>
          <p:cNvSpPr/>
          <p:nvPr/>
        </p:nvSpPr>
        <p:spPr>
          <a:xfrm>
            <a:off x="899592" y="572170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Острое блюдо  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</a:rPr>
              <a:t>«Знаете ли вы своего ребенка? »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935</Words>
  <Application>Microsoft Office PowerPoint</Application>
  <PresentationFormat>Экран (4:3)</PresentationFormat>
  <Paragraphs>289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29</cp:revision>
  <dcterms:created xsi:type="dcterms:W3CDTF">2019-03-30T08:18:23Z</dcterms:created>
  <dcterms:modified xsi:type="dcterms:W3CDTF">2024-11-02T04:44:50Z</dcterms:modified>
</cp:coreProperties>
</file>