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3" r:id="rId5"/>
    <p:sldId id="264" r:id="rId6"/>
    <p:sldId id="265" r:id="rId7"/>
    <p:sldId id="266" r:id="rId8"/>
    <p:sldId id="267" r:id="rId9"/>
    <p:sldId id="268" r:id="rId10"/>
    <p:sldId id="269" r:id="rId11"/>
    <p:sldId id="270" r:id="rId12"/>
    <p:sldId id="271" r:id="rId13"/>
    <p:sldId id="272" r:id="rId14"/>
    <p:sldId id="273" r:id="rId15"/>
    <p:sldId id="274" r:id="rId16"/>
    <p:sldId id="275" r:id="rId17"/>
    <p:sldId id="276" r:id="rId18"/>
    <p:sldId id="277" r:id="rId19"/>
    <p:sldId id="278" r:id="rId20"/>
    <p:sldId id="287" r:id="rId21"/>
    <p:sldId id="281" r:id="rId22"/>
    <p:sldId id="282" r:id="rId23"/>
    <p:sldId id="283" r:id="rId24"/>
    <p:sldId id="284" r:id="rId25"/>
    <p:sldId id="285" r:id="rId26"/>
    <p:sldId id="288" r:id="rId27"/>
    <p:sldId id="289" r:id="rId28"/>
    <p:sldId id="293" r:id="rId29"/>
    <p:sldId id="294" r:id="rId30"/>
    <p:sldId id="295" r:id="rId31"/>
    <p:sldId id="296" r:id="rId32"/>
    <p:sldId id="297" r:id="rId33"/>
    <p:sldId id="298" r:id="rId34"/>
    <p:sldId id="299" r:id="rId35"/>
    <p:sldId id="300" r:id="rId36"/>
    <p:sldId id="302" r:id="rId37"/>
    <p:sldId id="304" r:id="rId38"/>
    <p:sldId id="307" r:id="rId39"/>
    <p:sldId id="308" r:id="rId40"/>
    <p:sldId id="310" r:id="rId41"/>
    <p:sldId id="311" r:id="rId42"/>
    <p:sldId id="312" r:id="rId4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79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heme" Target="theme/theme1.xml"/><Relationship Id="rId20" Type="http://schemas.openxmlformats.org/officeDocument/2006/relationships/slide" Target="slides/slide19.xml"/><Relationship Id="rId41" Type="http://schemas.openxmlformats.org/officeDocument/2006/relationships/slide" Target="slides/slide40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Brickwork-HD-R1a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 useBgFill="1">
        <p:nvSpPr>
          <p:cNvPr id="12" name="Freeform 11"/>
          <p:cNvSpPr/>
          <p:nvPr/>
        </p:nvSpPr>
        <p:spPr>
          <a:xfrm>
            <a:off x="-15875" y="0"/>
            <a:ext cx="11683810" cy="6588125"/>
          </a:xfrm>
          <a:custGeom>
            <a:avLst/>
            <a:gdLst/>
            <a:ahLst/>
            <a:cxnLst/>
            <a:rect l="l" t="t" r="r" b="b"/>
            <a:pathLst>
              <a:path w="11683810" h="6588125">
                <a:moveTo>
                  <a:pt x="0" y="0"/>
                </a:moveTo>
                <a:lnTo>
                  <a:pt x="11318691" y="0"/>
                </a:lnTo>
                <a:lnTo>
                  <a:pt x="11683810" y="5976938"/>
                </a:lnTo>
                <a:lnTo>
                  <a:pt x="15875" y="6588125"/>
                </a:lnTo>
                <a:cubicBezTo>
                  <a:pt x="10583" y="4386792"/>
                  <a:pt x="5292" y="2185458"/>
                  <a:pt x="0" y="0"/>
                </a:cubicBezTo>
                <a:close/>
              </a:path>
            </a:pathLst>
          </a:custGeom>
          <a:ln>
            <a:noFill/>
          </a:ln>
          <a:effectLst>
            <a:outerShdw blurRad="101600" dist="152400" dir="4380000" algn="tl" rotWithShape="0">
              <a:srgbClr val="000000">
                <a:alpha val="43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4" name="Freeform 13"/>
          <p:cNvSpPr/>
          <p:nvPr/>
        </p:nvSpPr>
        <p:spPr>
          <a:xfrm>
            <a:off x="0" y="4282257"/>
            <a:ext cx="11329257" cy="2028845"/>
          </a:xfrm>
          <a:custGeom>
            <a:avLst/>
            <a:gdLst/>
            <a:ahLst/>
            <a:cxnLst/>
            <a:rect l="l" t="t" r="r" b="b"/>
            <a:pathLst>
              <a:path w="11329257" h="2028845">
                <a:moveTo>
                  <a:pt x="0" y="588520"/>
                </a:moveTo>
                <a:lnTo>
                  <a:pt x="11244075" y="0"/>
                </a:lnTo>
                <a:lnTo>
                  <a:pt x="11329257" y="1424838"/>
                </a:lnTo>
                <a:lnTo>
                  <a:pt x="0" y="2028845"/>
                </a:lnTo>
                <a:lnTo>
                  <a:pt x="0" y="588520"/>
                </a:lnTo>
                <a:close/>
              </a:path>
            </a:pathLst>
          </a:custGeom>
          <a:gradFill flip="none" rotWithShape="1">
            <a:gsLst>
              <a:gs pos="34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6" name="Freeform 25"/>
          <p:cNvSpPr/>
          <p:nvPr/>
        </p:nvSpPr>
        <p:spPr>
          <a:xfrm>
            <a:off x="0" y="0"/>
            <a:ext cx="8719579" cy="456877"/>
          </a:xfrm>
          <a:custGeom>
            <a:avLst/>
            <a:gdLst/>
            <a:ahLst/>
            <a:cxnLst/>
            <a:rect l="l" t="t" r="r" b="b"/>
            <a:pathLst>
              <a:path w="8719579" h="456877">
                <a:moveTo>
                  <a:pt x="0" y="0"/>
                </a:moveTo>
                <a:lnTo>
                  <a:pt x="8719579" y="0"/>
                </a:lnTo>
                <a:lnTo>
                  <a:pt x="0" y="456877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34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5" name="Freeform 14"/>
          <p:cNvSpPr/>
          <p:nvPr/>
        </p:nvSpPr>
        <p:spPr>
          <a:xfrm rot="21420000">
            <a:off x="-161800" y="293317"/>
            <a:ext cx="11367116" cy="5751804"/>
          </a:xfrm>
          <a:custGeom>
            <a:avLst/>
            <a:gdLst/>
            <a:ahLst/>
            <a:cxnLst/>
            <a:rect l="l" t="t" r="r" b="b"/>
            <a:pathLst>
              <a:path w="11367116" h="5751804">
                <a:moveTo>
                  <a:pt x="11346705" y="0"/>
                </a:moveTo>
                <a:cubicBezTo>
                  <a:pt x="11353509" y="1915114"/>
                  <a:pt x="11360312" y="3830229"/>
                  <a:pt x="11367116" y="5745343"/>
                </a:cubicBezTo>
                <a:lnTo>
                  <a:pt x="0" y="5751804"/>
                </a:lnTo>
              </a:path>
            </a:pathLst>
          </a:custGeom>
          <a:ln w="82550">
            <a:solidFill>
              <a:schemeClr val="tx1">
                <a:lumMod val="50000"/>
                <a:lumOff val="50000"/>
              </a:schemeClr>
            </a:solidFill>
            <a:miter lim="800000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21420000">
            <a:off x="891201" y="662656"/>
            <a:ext cx="9755187" cy="2766528"/>
          </a:xfrm>
        </p:spPr>
        <p:txBody>
          <a:bodyPr anchor="b">
            <a:normAutofit/>
          </a:bodyPr>
          <a:lstStyle>
            <a:lvl1pPr algn="r">
              <a:defRPr sz="8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21420000">
            <a:off x="983062" y="3505209"/>
            <a:ext cx="9755187" cy="550333"/>
          </a:xfrm>
        </p:spPr>
        <p:txBody>
          <a:bodyPr anchor="t">
            <a:noAutofit/>
          </a:bodyPr>
          <a:lstStyle>
            <a:lvl1pPr marL="0" indent="0" algn="r">
              <a:buNone/>
              <a:defRPr sz="28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21420000">
            <a:off x="4948541" y="4578463"/>
            <a:ext cx="6143653" cy="1163112"/>
          </a:xfrm>
        </p:spPr>
        <p:txBody>
          <a:bodyPr/>
          <a:lstStyle>
            <a:lvl1pPr algn="ctr">
              <a:defRPr sz="54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2F0700D4-3238-4806-9166-F1D5621933DB}" type="datetimeFigureOut">
              <a:rPr lang="ru-RU" smtClean="0"/>
              <a:t>10.03.2022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21420000">
            <a:off x="-5560" y="4883024"/>
            <a:ext cx="4047239" cy="1195538"/>
          </a:xfrm>
        </p:spPr>
        <p:txBody>
          <a:bodyPr vert="horz" lIns="91440" tIns="45720" rIns="91440" bIns="45720" rtlCol="0" anchor="ctr"/>
          <a:lstStyle>
            <a:lvl1pPr algn="r">
              <a:defRPr lang="en-US" sz="5400" dirty="0"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21420000">
            <a:off x="9851758" y="3832648"/>
            <a:ext cx="907186" cy="498470"/>
          </a:xfrm>
        </p:spPr>
        <p:txBody>
          <a:bodyPr/>
          <a:lstStyle>
            <a:lvl1pPr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E92FDE09-F343-4AB7-B2E7-1FC4C22B0AE4}" type="slidenum">
              <a:rPr lang="ru-RU" smtClean="0"/>
              <a:t>‹#›</a:t>
            </a:fld>
            <a:endParaRPr lang="ru-RU"/>
          </a:p>
        </p:txBody>
      </p:sp>
      <p:sp>
        <p:nvSpPr>
          <p:cNvPr id="25" name="5-Point Star 24"/>
          <p:cNvSpPr/>
          <p:nvPr/>
        </p:nvSpPr>
        <p:spPr>
          <a:xfrm rot="21420000">
            <a:off x="4221385" y="5111356"/>
            <a:ext cx="515386" cy="515386"/>
          </a:xfrm>
          <a:prstGeom prst="star5">
            <a:avLst>
              <a:gd name="adj" fmla="val 26693"/>
              <a:gd name="hf" fmla="val 105146"/>
              <a:gd name="vf" fmla="val 110557"/>
            </a:avLst>
          </a:prstGeom>
          <a:solidFill>
            <a:schemeClr val="tx1">
              <a:alpha val="4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5220373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106333"/>
            <a:ext cx="10394708" cy="58884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5801" y="685799"/>
            <a:ext cx="10392513" cy="3194903"/>
          </a:xfr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780" y="4702923"/>
            <a:ext cx="10394728" cy="682472"/>
          </a:xfrm>
        </p:spPr>
        <p:txBody>
          <a:bodyPr anchor="t"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0700D4-3238-4806-9166-F1D5621933DB}" type="datetimeFigureOut">
              <a:rPr lang="ru-RU" smtClean="0"/>
              <a:t>10.03.2022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2FDE09-F343-4AB7-B2E7-1FC4C22B0A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14310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902" cy="3194903"/>
          </a:xfrm>
        </p:spPr>
        <p:txBody>
          <a:bodyPr anchor="ctr">
            <a:normAutofit/>
          </a:bodyPr>
          <a:lstStyle>
            <a:lvl1pPr algn="ctr"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779" y="4106333"/>
            <a:ext cx="10394729" cy="1273606"/>
          </a:xfrm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0700D4-3238-4806-9166-F1D5621933DB}" type="datetimeFigureOut">
              <a:rPr lang="ru-RU" smtClean="0"/>
              <a:t>10.03.2022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2FDE09-F343-4AB7-B2E7-1FC4C22B0A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989627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1732" y="685800"/>
            <a:ext cx="9525020" cy="2916704"/>
          </a:xfrm>
        </p:spPr>
        <p:txBody>
          <a:bodyPr anchor="ctr">
            <a:normAutofit/>
          </a:bodyPr>
          <a:lstStyle>
            <a:lvl1pPr algn="ctr"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550264" y="3610032"/>
            <a:ext cx="8667956" cy="377768"/>
          </a:xfrm>
        </p:spPr>
        <p:txBody>
          <a:bodyPr anchor="t">
            <a:normAutofit/>
          </a:bodyPr>
          <a:lstStyle>
            <a:lvl1pPr marL="0" indent="0" algn="r">
              <a:buNone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1" y="4106334"/>
            <a:ext cx="10396882" cy="1268252"/>
          </a:xfrm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0700D4-3238-4806-9166-F1D5621933DB}" type="datetimeFigureOut">
              <a:rPr lang="ru-RU" smtClean="0"/>
              <a:t>10.03.2022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2FDE09-F343-4AB7-B2E7-1FC4C22B0AE4}" type="slidenum">
              <a:rPr lang="ru-RU" smtClean="0"/>
              <a:t>‹#›</a:t>
            </a:fld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685801" y="89262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473083" y="292282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19669492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723854"/>
            <a:ext cx="10394707" cy="2511835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4247468"/>
            <a:ext cx="10394707" cy="114064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0700D4-3238-4806-9166-F1D5621933DB}" type="datetimeFigureOut">
              <a:rPr lang="ru-RU" smtClean="0"/>
              <a:t>10.03.2022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2FDE09-F343-4AB7-B2E7-1FC4C22B0A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207902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85802" y="685800"/>
            <a:ext cx="10394706" cy="1151965"/>
          </a:xfrm>
        </p:spPr>
        <p:txBody>
          <a:bodyPr/>
          <a:lstStyle>
            <a:lvl1pPr algn="ctr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2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802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34622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234621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770380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770380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0700D4-3238-4806-9166-F1D5621933DB}" type="datetimeFigureOut">
              <a:rPr lang="ru-RU" smtClean="0"/>
              <a:t>10.03.2022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2FDE09-F343-4AB7-B2E7-1FC4C22B0A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561954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1965"/>
          </a:xfrm>
        </p:spPr>
        <p:txBody>
          <a:bodyPr/>
          <a:lstStyle>
            <a:lvl1pPr algn="ctr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91840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5780" y="2063395"/>
            <a:ext cx="3310128" cy="1536725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91840" y="4389287"/>
            <a:ext cx="3310128" cy="98529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37410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235999" y="2063395"/>
            <a:ext cx="3310128" cy="1535237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235999" y="4389286"/>
            <a:ext cx="3310128" cy="98530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768944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768819" y="2063394"/>
            <a:ext cx="3310128" cy="1537196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768819" y="4389284"/>
            <a:ext cx="3310128" cy="985302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0700D4-3238-4806-9166-F1D5621933DB}" type="datetimeFigureOut">
              <a:rPr lang="ru-RU" smtClean="0"/>
              <a:t>10.03.2022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2FDE09-F343-4AB7-B2E7-1FC4C22B0A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189682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800" y="2063396"/>
            <a:ext cx="10394707" cy="3311190"/>
          </a:xfrm>
        </p:spPr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0700D4-3238-4806-9166-F1D5621933DB}" type="datetimeFigureOut">
              <a:rPr lang="ru-RU" smtClean="0"/>
              <a:t>10.03.2022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2FDE09-F343-4AB7-B2E7-1FC4C22B0A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47264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15862" y="685800"/>
            <a:ext cx="2264646" cy="4688785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800" y="685800"/>
            <a:ext cx="7904431" cy="4688785"/>
          </a:xfrm>
        </p:spPr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0700D4-3238-4806-9166-F1D5621933DB}" type="datetimeFigureOut">
              <a:rPr lang="ru-RU" smtClean="0"/>
              <a:t>10.03.2022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2FDE09-F343-4AB7-B2E7-1FC4C22B0A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04448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800" y="2063396"/>
            <a:ext cx="10394707" cy="3311189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0700D4-3238-4806-9166-F1D5621933DB}" type="datetimeFigureOut">
              <a:rPr lang="ru-RU" smtClean="0"/>
              <a:t>10.03.2022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2FDE09-F343-4AB7-B2E7-1FC4C22B0A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11315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4707" cy="3193487"/>
          </a:xfrm>
        </p:spPr>
        <p:txBody>
          <a:bodyPr anchor="b">
            <a:normAutofit/>
          </a:bodyPr>
          <a:lstStyle>
            <a:lvl1pPr algn="l">
              <a:defRPr sz="5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3742267"/>
            <a:ext cx="10394707" cy="1639614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0700D4-3238-4806-9166-F1D5621933DB}" type="datetimeFigureOut">
              <a:rPr lang="ru-RU" smtClean="0"/>
              <a:t>10.03.2022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2FDE09-F343-4AB7-B2E7-1FC4C22B0A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59480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814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800" y="2063396"/>
            <a:ext cx="5088714" cy="3311189"/>
          </a:xfrm>
        </p:spPr>
        <p:txBody>
          <a:bodyPr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5993971" y="2063396"/>
            <a:ext cx="5086538" cy="3311189"/>
          </a:xfrm>
        </p:spPr>
        <p:txBody>
          <a:bodyPr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0700D4-3238-4806-9166-F1D5621933DB}" type="datetimeFigureOut">
              <a:rPr lang="ru-RU" smtClean="0"/>
              <a:t>10.03.2022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2FDE09-F343-4AB7-B2E7-1FC4C22B0A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35865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4707" cy="115814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8356" y="2063396"/>
            <a:ext cx="4856158" cy="679994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6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685802" y="2861733"/>
            <a:ext cx="5088712" cy="2512852"/>
          </a:xfrm>
        </p:spPr>
        <p:txBody>
          <a:bodyPr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8191" y="2063396"/>
            <a:ext cx="4864491" cy="679994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6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5993969" y="2861733"/>
            <a:ext cx="5088713" cy="2512852"/>
          </a:xfrm>
        </p:spPr>
        <p:txBody>
          <a:bodyPr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0700D4-3238-4806-9166-F1D5621933DB}" type="datetimeFigureOut">
              <a:rPr lang="ru-RU" smtClean="0"/>
              <a:t>10.03.2022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2FDE09-F343-4AB7-B2E7-1FC4C22B0A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94522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0700D4-3238-4806-9166-F1D5621933DB}" type="datetimeFigureOut">
              <a:rPr lang="ru-RU" smtClean="0"/>
              <a:t>10.03.2022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2FDE09-F343-4AB7-B2E7-1FC4C22B0A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389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0700D4-3238-4806-9166-F1D5621933DB}" type="datetimeFigureOut">
              <a:rPr lang="ru-RU" smtClean="0"/>
              <a:t>10.03.2022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2FDE09-F343-4AB7-B2E7-1FC4C22B0A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21551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643" y="685800"/>
            <a:ext cx="4126860" cy="2023252"/>
          </a:xfrm>
        </p:spPr>
        <p:txBody>
          <a:bodyPr anchor="b">
            <a:normAutofit/>
          </a:bodyPr>
          <a:lstStyle>
            <a:lvl1pPr algn="ctr"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46132" y="685800"/>
            <a:ext cx="6034375" cy="468878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642" y="2709052"/>
            <a:ext cx="4126861" cy="2665533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0700D4-3238-4806-9166-F1D5621933DB}" type="datetimeFigureOut">
              <a:rPr lang="ru-RU" smtClean="0"/>
              <a:t>10.03.2022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2FDE09-F343-4AB7-B2E7-1FC4C22B0A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28633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85800"/>
            <a:ext cx="6345302" cy="2023252"/>
          </a:xfrm>
        </p:spPr>
        <p:txBody>
          <a:bodyPr anchor="b">
            <a:normAutofit/>
          </a:bodyPr>
          <a:lstStyle>
            <a:lvl1pPr algn="ctr"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82362" y="0"/>
            <a:ext cx="3598146" cy="5071533"/>
          </a:xfr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1" y="2709052"/>
            <a:ext cx="6345301" cy="2362481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0700D4-3238-4806-9166-F1D5621933DB}" type="datetimeFigureOut">
              <a:rPr lang="ru-RU" smtClean="0"/>
              <a:t>10.03.2022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2FDE09-F343-4AB7-B2E7-1FC4C22B0A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7690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jp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Brickwork-HD-R1a.jp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10" name="Group 9"/>
          <p:cNvGrpSpPr/>
          <p:nvPr/>
        </p:nvGrpSpPr>
        <p:grpSpPr>
          <a:xfrm>
            <a:off x="-25397" y="0"/>
            <a:ext cx="12005350" cy="6644081"/>
            <a:chOff x="-25397" y="0"/>
            <a:chExt cx="12005350" cy="6644081"/>
          </a:xfrm>
        </p:grpSpPr>
        <p:sp useBgFill="1">
          <p:nvSpPr>
            <p:cNvPr id="11" name="Rectangle 10"/>
            <p:cNvSpPr/>
            <p:nvPr/>
          </p:nvSpPr>
          <p:spPr>
            <a:xfrm>
              <a:off x="1" y="0"/>
              <a:ext cx="11979952" cy="6644081"/>
            </a:xfrm>
            <a:prstGeom prst="rect">
              <a:avLst/>
            </a:prstGeom>
            <a:ln>
              <a:noFill/>
            </a:ln>
            <a:effectLst>
              <a:outerShdw blurRad="98425" dist="76200" dir="4380000" algn="tl" rotWithShape="0">
                <a:srgbClr val="000000">
                  <a:alpha val="68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-25397" y="0"/>
              <a:ext cx="11773291" cy="6419514"/>
            </a:xfrm>
            <a:custGeom>
              <a:avLst/>
              <a:gdLst/>
              <a:ahLst/>
              <a:cxnLst/>
              <a:rect l="l" t="t" r="r" b="b"/>
              <a:pathLst>
                <a:path w="11773291" h="6419514">
                  <a:moveTo>
                    <a:pt x="11750059" y="0"/>
                  </a:moveTo>
                  <a:lnTo>
                    <a:pt x="11773291" y="6419514"/>
                  </a:lnTo>
                  <a:lnTo>
                    <a:pt x="0" y="6411047"/>
                  </a:lnTo>
                </a:path>
              </a:pathLst>
            </a:custGeom>
            <a:ln w="82550">
              <a:solidFill>
                <a:schemeClr val="tx1">
                  <a:lumMod val="50000"/>
                  <a:lumOff val="50000"/>
                </a:schemeClr>
              </a:solidFill>
              <a:miter lim="800000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sp>
        <p:sp>
          <p:nvSpPr>
            <p:cNvPr id="13" name="Rectangle 12"/>
            <p:cNvSpPr/>
            <p:nvPr/>
          </p:nvSpPr>
          <p:spPr>
            <a:xfrm>
              <a:off x="1" y="5600215"/>
              <a:ext cx="11706512" cy="780581"/>
            </a:xfrm>
            <a:prstGeom prst="rect">
              <a:avLst/>
            </a:prstGeom>
            <a:gradFill flip="none" rotWithShape="1">
              <a:gsLst>
                <a:gs pos="34000">
                  <a:schemeClr val="accent1"/>
                </a:gs>
                <a:gs pos="100000">
                  <a:schemeClr val="accent1">
                    <a:lumMod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19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063396"/>
            <a:ext cx="10396883" cy="331118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98083" y="5757334"/>
            <a:ext cx="3784600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200" cap="all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2F0700D4-3238-4806-9166-F1D5621933DB}" type="datetimeFigureOut">
              <a:rPr lang="ru-RU" smtClean="0"/>
              <a:t>10.03.2022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1" y="5757334"/>
            <a:ext cx="5499719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200" cap="all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287121" y="5757334"/>
            <a:ext cx="907186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200" cap="all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E92FDE09-F343-4AB7-B2E7-1FC4C22B0A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63927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kern="1200" cap="all" baseline="0">
          <a:solidFill>
            <a:schemeClr val="accent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jpe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jp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eg"/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jpeg"/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jpeg"/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jpe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1526" y="337625"/>
            <a:ext cx="9144000" cy="5552535"/>
          </a:xfrm>
        </p:spPr>
        <p:txBody>
          <a:bodyPr>
            <a:normAutofit lnSpcReduction="10000"/>
          </a:bodyPr>
          <a:lstStyle/>
          <a:p>
            <a:r>
              <a:rPr lang="ru-RU" sz="8800" dirty="0">
                <a:solidFill>
                  <a:srgbClr val="FF0000"/>
                </a:solidFill>
                <a:latin typeface="Arial Black" panose="020B0A04020102020204" pitchFamily="34" charset="0"/>
              </a:rPr>
              <a:t>Развитие биологии в </a:t>
            </a:r>
            <a:r>
              <a:rPr lang="ru-RU" sz="8800" dirty="0">
                <a:solidFill>
                  <a:schemeClr val="tx1"/>
                </a:solidFill>
                <a:latin typeface="Arial Black" panose="020B0A04020102020204" pitchFamily="34" charset="0"/>
              </a:rPr>
              <a:t>19 веке</a:t>
            </a:r>
          </a:p>
          <a:p>
            <a:r>
              <a:rPr lang="ru-RU" sz="1400" dirty="0">
                <a:solidFill>
                  <a:schemeClr val="tx1"/>
                </a:solidFill>
                <a:latin typeface="Arial Black" panose="020B0A04020102020204" pitchFamily="34" charset="0"/>
              </a:rPr>
              <a:t>Подготовила учитель биологии </a:t>
            </a:r>
            <a:r>
              <a:rPr lang="ru-RU" sz="1400" dirty="0" err="1">
                <a:solidFill>
                  <a:schemeClr val="tx1"/>
                </a:solidFill>
                <a:latin typeface="Arial Black" panose="020B0A04020102020204" pitchFamily="34" charset="0"/>
              </a:rPr>
              <a:t>мбоу</a:t>
            </a:r>
            <a:r>
              <a:rPr lang="ru-RU" sz="1400" dirty="0">
                <a:solidFill>
                  <a:schemeClr val="tx1"/>
                </a:solidFill>
                <a:latin typeface="Arial Black" panose="020B0A04020102020204" pitchFamily="34" charset="0"/>
              </a:rPr>
              <a:t> города Астрахани № «</a:t>
            </a:r>
            <a:r>
              <a:rPr lang="ru-RU" sz="1400" dirty="0" err="1">
                <a:solidFill>
                  <a:schemeClr val="tx1"/>
                </a:solidFill>
                <a:latin typeface="Arial Black" panose="020B0A04020102020204" pitchFamily="34" charset="0"/>
              </a:rPr>
              <a:t>сош</a:t>
            </a:r>
            <a:r>
              <a:rPr lang="ru-RU" sz="1400" dirty="0">
                <a:solidFill>
                  <a:schemeClr val="tx1"/>
                </a:solidFill>
                <a:latin typeface="Arial Black" panose="020B0A04020102020204" pitchFamily="34" charset="0"/>
              </a:rPr>
              <a:t> № 56» </a:t>
            </a:r>
          </a:p>
          <a:p>
            <a:pPr algn="ctr"/>
            <a:r>
              <a:rPr lang="ru-RU" sz="1400" dirty="0">
                <a:solidFill>
                  <a:schemeClr val="tx1"/>
                </a:solidFill>
                <a:latin typeface="Arial Black" panose="020B0A04020102020204" pitchFamily="34" charset="0"/>
              </a:rPr>
              <a:t>                 Калмыкова лариса </a:t>
            </a:r>
            <a:r>
              <a:rPr lang="ru-RU" sz="1400" dirty="0" err="1">
                <a:solidFill>
                  <a:schemeClr val="tx1"/>
                </a:solidFill>
                <a:latin typeface="Arial Black" panose="020B0A04020102020204" pitchFamily="34" charset="0"/>
              </a:rPr>
              <a:t>павловна</a:t>
            </a:r>
            <a:endParaRPr lang="ru-RU" sz="1400" dirty="0">
              <a:solidFill>
                <a:schemeClr val="tx1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587971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2387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838200" y="665018"/>
            <a:ext cx="10515600" cy="5511945"/>
          </a:xfrm>
        </p:spPr>
        <p:txBody>
          <a:bodyPr>
            <a:normAutofit/>
          </a:bodyPr>
          <a:lstStyle/>
          <a:p>
            <a:endParaRPr lang="ru-RU" sz="3600" b="1" dirty="0"/>
          </a:p>
          <a:p>
            <a:endParaRPr lang="ru-RU" sz="3600" b="1" dirty="0"/>
          </a:p>
          <a:p>
            <a:endParaRPr lang="ru-RU" sz="3600" b="1" dirty="0"/>
          </a:p>
          <a:p>
            <a:endParaRPr lang="ru-RU" sz="3600" b="1" dirty="0"/>
          </a:p>
          <a:p>
            <a:r>
              <a:rPr lang="ru-RU" sz="3600" b="1" dirty="0"/>
              <a:t>2.Пожирание клетками крови чужеродных тел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1927" y="0"/>
            <a:ext cx="5997039" cy="46195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0866630"/>
      </p:ext>
    </p:extLst>
  </p:cSld>
  <p:clrMapOvr>
    <a:masterClrMapping/>
  </p:clrMapOvr>
  <p:transition spd="slow">
    <p:comb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74262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980704" y="688769"/>
            <a:ext cx="10515600" cy="5488194"/>
          </a:xfrm>
        </p:spPr>
        <p:txBody>
          <a:bodyPr>
            <a:normAutofit/>
          </a:bodyPr>
          <a:lstStyle/>
          <a:p>
            <a:pPr algn="ctr"/>
            <a:endParaRPr lang="ru-RU" sz="3600" b="1" dirty="0"/>
          </a:p>
          <a:p>
            <a:pPr algn="ctr"/>
            <a:endParaRPr lang="ru-RU" sz="3600" b="1" dirty="0"/>
          </a:p>
          <a:p>
            <a:pPr algn="ctr"/>
            <a:endParaRPr lang="ru-RU" sz="3600" b="1" dirty="0"/>
          </a:p>
          <a:p>
            <a:pPr algn="ctr"/>
            <a:endParaRPr lang="ru-RU" sz="3600" b="1" dirty="0"/>
          </a:p>
          <a:p>
            <a:pPr algn="ctr"/>
            <a:r>
              <a:rPr lang="ru-RU" sz="3600" b="1" dirty="0"/>
              <a:t>Врожденное поведение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1933" y="83128"/>
            <a:ext cx="7101444" cy="46313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1276580"/>
      </p:ext>
    </p:extLst>
  </p:cSld>
  <p:clrMapOvr>
    <a:masterClrMapping/>
  </p:clrMapOvr>
  <p:transition spd="med">
    <p:pull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74262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004454" y="-534390"/>
            <a:ext cx="10515600" cy="5630698"/>
          </a:xfrm>
        </p:spPr>
        <p:txBody>
          <a:bodyPr>
            <a:normAutofit/>
          </a:bodyPr>
          <a:lstStyle/>
          <a:p>
            <a:endParaRPr lang="ru-RU" sz="3600" b="1" dirty="0"/>
          </a:p>
          <a:p>
            <a:endParaRPr lang="ru-RU" sz="3600" b="1" dirty="0"/>
          </a:p>
          <a:p>
            <a:endParaRPr lang="ru-RU" sz="3600" b="1" dirty="0"/>
          </a:p>
          <a:p>
            <a:endParaRPr lang="ru-RU" sz="3600" b="1" dirty="0"/>
          </a:p>
          <a:p>
            <a:endParaRPr lang="ru-RU" sz="3600" b="1" dirty="0"/>
          </a:p>
          <a:p>
            <a:r>
              <a:rPr lang="ru-RU" sz="3600" b="1" dirty="0"/>
              <a:t>4.Фактор крови-положительный или отрицательный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21975" y="-97657"/>
            <a:ext cx="5523015" cy="36976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36227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703654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/>
              <a:t>Эфир 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11336" y="1068780"/>
            <a:ext cx="5260768" cy="5403273"/>
          </a:xfrm>
        </p:spPr>
      </p:pic>
    </p:spTree>
    <p:extLst>
      <p:ext uri="{BB962C8B-B14F-4D97-AF65-F5344CB8AC3E}">
        <p14:creationId xmlns:p14="http://schemas.microsoft.com/office/powerpoint/2010/main" val="26118022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838200" y="142503"/>
            <a:ext cx="10515600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9400" y="546265"/>
            <a:ext cx="7124700" cy="5244935"/>
          </a:xfrm>
        </p:spPr>
      </p:pic>
    </p:spTree>
    <p:extLst>
      <p:ext uri="{BB962C8B-B14F-4D97-AF65-F5344CB8AC3E}">
        <p14:creationId xmlns:p14="http://schemas.microsoft.com/office/powerpoint/2010/main" val="223764010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racture"/>
      </p:transition>
    </mc:Choice>
    <mc:Fallback xmlns="">
      <p:transition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Какой раствор Пирогов использовал для обеззараживания ран ?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685799" y="1330036"/>
            <a:ext cx="10394707" cy="3676415"/>
          </a:xfrm>
        </p:spPr>
        <p:txBody>
          <a:bodyPr/>
          <a:lstStyle/>
          <a:p>
            <a:r>
              <a:rPr lang="ru-RU" i="1" u="sng" dirty="0"/>
              <a:t>Отгадайте слово по начальным буквам других слов</a:t>
            </a:r>
          </a:p>
          <a:p>
            <a:r>
              <a:rPr lang="ru-RU" sz="3600" dirty="0"/>
              <a:t>1.Защитная реакция организма на вирусы и чужеродные тела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6953" y="3994565"/>
            <a:ext cx="5336969" cy="369225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93922" y="3409704"/>
            <a:ext cx="5308270" cy="35497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405991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wind"/>
      </p:transition>
    </mc:Choice>
    <mc:Fallback xmlns="">
      <p:transition spd="slow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2387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85058" y="-1116281"/>
            <a:ext cx="10515600" cy="5618823"/>
          </a:xfrm>
        </p:spPr>
        <p:txBody>
          <a:bodyPr>
            <a:normAutofit/>
          </a:bodyPr>
          <a:lstStyle/>
          <a:p>
            <a:r>
              <a:rPr lang="ru-RU" sz="3600" b="1" dirty="0"/>
              <a:t>Часть тела, расположенная в определенном месте и выполняющая  определенную функцию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2577" y="2337701"/>
            <a:ext cx="5605153" cy="3791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21381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74262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600693" y="-2125683"/>
            <a:ext cx="10515600" cy="5630698"/>
          </a:xfrm>
        </p:spPr>
        <p:txBody>
          <a:bodyPr>
            <a:normAutofit/>
          </a:bodyPr>
          <a:lstStyle/>
          <a:p>
            <a:r>
              <a:rPr lang="ru-RU" sz="3600" b="1" dirty="0"/>
              <a:t>3.Процесс, в результате которого из одной материнской клетки образуются две дочерние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186" y="1451017"/>
            <a:ext cx="4322523" cy="29200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1080" y="1444197"/>
            <a:ext cx="3897328" cy="359363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46096" y="1451017"/>
            <a:ext cx="3533591" cy="32168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997825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50511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3803" y="676893"/>
            <a:ext cx="7959499" cy="5818909"/>
          </a:xfrm>
        </p:spPr>
      </p:pic>
    </p:spTree>
    <p:extLst>
      <p:ext uri="{BB962C8B-B14F-4D97-AF65-F5344CB8AC3E}">
        <p14:creationId xmlns:p14="http://schemas.microsoft.com/office/powerpoint/2010/main" val="42476366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50511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33480" y="629394"/>
            <a:ext cx="5583677" cy="6103916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136" y="629393"/>
            <a:ext cx="3901292" cy="61039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02921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989542"/>
          </a:xfrm>
        </p:spPr>
        <p:txBody>
          <a:bodyPr>
            <a:normAutofit/>
          </a:bodyPr>
          <a:lstStyle/>
          <a:p>
            <a:pPr algn="ctr"/>
            <a:r>
              <a:rPr lang="ru-RU" sz="6000" b="1" dirty="0" err="1"/>
              <a:t>Н.И.Пирогов</a:t>
            </a:r>
            <a:endParaRPr lang="ru-RU" sz="6000" b="1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82989" y="1613723"/>
            <a:ext cx="5044545" cy="4910667"/>
          </a:xfrm>
        </p:spPr>
      </p:pic>
    </p:spTree>
    <p:extLst>
      <p:ext uri="{BB962C8B-B14F-4D97-AF65-F5344CB8AC3E}">
        <p14:creationId xmlns:p14="http://schemas.microsoft.com/office/powerpoint/2010/main" val="4119877325"/>
      </p:ext>
    </p:extLst>
  </p:cSld>
  <p:clrMapOvr>
    <a:masterClrMapping/>
  </p:clrMapOvr>
  <p:transition spd="slow">
    <p:push dir="u"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249382"/>
            <a:ext cx="10515600" cy="771896"/>
          </a:xfrm>
        </p:spPr>
        <p:txBody>
          <a:bodyPr>
            <a:noAutofit/>
          </a:bodyPr>
          <a:lstStyle/>
          <a:p>
            <a:pPr algn="ctr"/>
            <a:r>
              <a:rPr lang="ru-RU" sz="5400" b="1" dirty="0" err="1"/>
              <a:t>К.М.Бэр</a:t>
            </a:r>
            <a:endParaRPr lang="ru-RU" sz="5400" b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900" y="1420238"/>
            <a:ext cx="4015091" cy="4027251"/>
          </a:xfr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14416" y="1420238"/>
            <a:ext cx="5439383" cy="50194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82173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6325" y="460127"/>
            <a:ext cx="10515600" cy="869909"/>
          </a:xfrm>
        </p:spPr>
        <p:txBody>
          <a:bodyPr>
            <a:normAutofit/>
          </a:bodyPr>
          <a:lstStyle/>
          <a:p>
            <a:pPr algn="ctr"/>
            <a:r>
              <a:rPr lang="ru-RU" sz="5400" b="1" dirty="0"/>
              <a:t>Закон зародышевого сходства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0" y="1657350"/>
            <a:ext cx="4991100" cy="4724399"/>
          </a:xfrm>
        </p:spPr>
      </p:pic>
    </p:spTree>
    <p:extLst>
      <p:ext uri="{BB962C8B-B14F-4D97-AF65-F5344CB8AC3E}">
        <p14:creationId xmlns:p14="http://schemas.microsoft.com/office/powerpoint/2010/main" val="22765335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92075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88672" y="579912"/>
            <a:ext cx="6915150" cy="5524499"/>
          </a:xfrm>
        </p:spPr>
      </p:pic>
    </p:spTree>
    <p:extLst>
      <p:ext uri="{BB962C8B-B14F-4D97-AF65-F5344CB8AC3E}">
        <p14:creationId xmlns:p14="http://schemas.microsoft.com/office/powerpoint/2010/main" val="11095230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15975"/>
          </a:xfrm>
        </p:spPr>
        <p:txBody>
          <a:bodyPr>
            <a:noAutofit/>
          </a:bodyPr>
          <a:lstStyle/>
          <a:p>
            <a:pPr algn="ctr"/>
            <a:r>
              <a:rPr lang="ru-RU" sz="5400" b="1" dirty="0"/>
              <a:t>Эмбриогенез цыпленка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40577" y="1181100"/>
            <a:ext cx="7791450" cy="5505449"/>
          </a:xfrm>
        </p:spPr>
      </p:pic>
    </p:spTree>
    <p:extLst>
      <p:ext uri="{BB962C8B-B14F-4D97-AF65-F5344CB8AC3E}">
        <p14:creationId xmlns:p14="http://schemas.microsoft.com/office/powerpoint/2010/main" val="14315545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000" b="1" dirty="0"/>
              <a:t>Даль Владимир Иванович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500" y="1847850"/>
            <a:ext cx="3657599" cy="4591050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81950" y="1847850"/>
            <a:ext cx="3505200" cy="44196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81450" y="1847850"/>
            <a:ext cx="3581400" cy="45910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0007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10800000" flipV="1">
            <a:off x="838200" y="319406"/>
            <a:ext cx="10515600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8" name="Объект 7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5562" y="1012044"/>
            <a:ext cx="7095940" cy="4164413"/>
          </a:xfrm>
        </p:spPr>
      </p:pic>
    </p:spTree>
    <p:extLst>
      <p:ext uri="{BB962C8B-B14F-4D97-AF65-F5344CB8AC3E}">
        <p14:creationId xmlns:p14="http://schemas.microsoft.com/office/powerpoint/2010/main" val="4463175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4"/>
            <a:ext cx="10515600" cy="549275"/>
          </a:xfrm>
        </p:spPr>
        <p:txBody>
          <a:bodyPr>
            <a:noAutofit/>
          </a:bodyPr>
          <a:lstStyle/>
          <a:p>
            <a:pPr algn="ctr"/>
            <a:r>
              <a:rPr lang="ru-RU" sz="4800" b="1" dirty="0" err="1"/>
              <a:t>И.М.Сеченов</a:t>
            </a:r>
            <a:endParaRPr lang="ru-RU" sz="4800" b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14550" y="914400"/>
            <a:ext cx="8020050" cy="5638800"/>
          </a:xfrm>
        </p:spPr>
      </p:pic>
    </p:spTree>
    <p:extLst>
      <p:ext uri="{BB962C8B-B14F-4D97-AF65-F5344CB8AC3E}">
        <p14:creationId xmlns:p14="http://schemas.microsoft.com/office/powerpoint/2010/main" val="24882397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0175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4050" y="1653702"/>
            <a:ext cx="3852153" cy="4747098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11302" y="875490"/>
            <a:ext cx="6042498" cy="55253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5215010"/>
      </p:ext>
    </p:extLst>
  </p:cSld>
  <p:clrMapOvr>
    <a:masterClrMapping/>
  </p:clrMapOvr>
  <p:transition spd="slow">
    <p:wheel spokes="1"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800" b="1" dirty="0"/>
              <a:t>Какой ученый проводил опыты на собаках, изучал условные рефлексы?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2173184"/>
            <a:ext cx="9925050" cy="4170466"/>
          </a:xfrm>
        </p:spPr>
      </p:pic>
    </p:spTree>
    <p:extLst>
      <p:ext uri="{BB962C8B-B14F-4D97-AF65-F5344CB8AC3E}">
        <p14:creationId xmlns:p14="http://schemas.microsoft.com/office/powerpoint/2010/main" val="24768133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3025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28862" y="438150"/>
            <a:ext cx="7534275" cy="5486400"/>
          </a:xfrm>
        </p:spPr>
      </p:pic>
    </p:spTree>
    <p:extLst>
      <p:ext uri="{BB962C8B-B14F-4D97-AF65-F5344CB8AC3E}">
        <p14:creationId xmlns:p14="http://schemas.microsoft.com/office/powerpoint/2010/main" val="26674681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838200" y="319406"/>
            <a:ext cx="10515600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185" y="514350"/>
            <a:ext cx="5401687" cy="5341701"/>
          </a:xfr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86792" y="514351"/>
            <a:ext cx="5369668" cy="5341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7512950"/>
      </p:ext>
    </p:extLst>
  </p:cSld>
  <p:clrMapOvr>
    <a:masterClrMapping/>
  </p:clrMapOvr>
  <p:transition spd="slow">
    <p:push dir="u"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53975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050" y="172934"/>
            <a:ext cx="5010150" cy="5715000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1200" y="172934"/>
            <a:ext cx="5562600" cy="5714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19343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5567" y="685800"/>
            <a:ext cx="9277350" cy="4705350"/>
          </a:xfrm>
        </p:spPr>
      </p:pic>
    </p:spTree>
    <p:extLst>
      <p:ext uri="{BB962C8B-B14F-4D97-AF65-F5344CB8AC3E}">
        <p14:creationId xmlns:p14="http://schemas.microsoft.com/office/powerpoint/2010/main" val="7912471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02574" y="341375"/>
            <a:ext cx="10515600" cy="715529"/>
          </a:xfrm>
        </p:spPr>
        <p:txBody>
          <a:bodyPr>
            <a:noAutofit/>
          </a:bodyPr>
          <a:lstStyle/>
          <a:p>
            <a:pPr algn="ctr"/>
            <a:r>
              <a:rPr lang="ru-RU" sz="5400" b="1" dirty="0" err="1"/>
              <a:t>Д.И.Ивановский</a:t>
            </a:r>
            <a:endParaRPr lang="ru-RU" sz="5400" b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6860" y="1361872"/>
            <a:ext cx="4902740" cy="4143578"/>
          </a:xfrm>
        </p:spPr>
      </p:pic>
    </p:spTree>
    <p:extLst>
      <p:ext uri="{BB962C8B-B14F-4D97-AF65-F5344CB8AC3E}">
        <p14:creationId xmlns:p14="http://schemas.microsoft.com/office/powerpoint/2010/main" val="10826836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501774"/>
          </a:xfrm>
        </p:spPr>
        <p:txBody>
          <a:bodyPr>
            <a:noAutofit/>
          </a:bodyPr>
          <a:lstStyle/>
          <a:p>
            <a:pPr algn="ctr"/>
            <a:r>
              <a:rPr lang="ru-RU" sz="6000" b="1" dirty="0" err="1"/>
              <a:t>К.А.Тимирязев</a:t>
            </a:r>
            <a:endParaRPr lang="ru-RU" sz="6000" b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629" y="1643000"/>
            <a:ext cx="5462650" cy="3582144"/>
          </a:xfrm>
        </p:spPr>
      </p:pic>
      <p:sp>
        <p:nvSpPr>
          <p:cNvPr id="3" name="TextBox 2"/>
          <p:cNvSpPr txBox="1"/>
          <p:nvPr/>
        </p:nvSpPr>
        <p:spPr>
          <a:xfrm>
            <a:off x="5328062" y="1171914"/>
            <a:ext cx="6519553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/>
              <a:t>«Дайте самому лучшему повару сколько угодно свежего воздуха, солнечного света и целую речку чистой воды и попросите чтобы из всего этого он приготовил вам сахар, крахмал, жиры и зерно – он решит, что вы над ним смеетесь. А растения это делают каждый день.» </a:t>
            </a:r>
          </a:p>
          <a:p>
            <a:r>
              <a:rPr lang="ru-RU" sz="3200" i="1" u="sng" dirty="0"/>
              <a:t>О чем говорил ученый?</a:t>
            </a:r>
          </a:p>
        </p:txBody>
      </p:sp>
    </p:spTree>
    <p:extLst>
      <p:ext uri="{BB962C8B-B14F-4D97-AF65-F5344CB8AC3E}">
        <p14:creationId xmlns:p14="http://schemas.microsoft.com/office/powerpoint/2010/main" val="2891533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0175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3838" y="1448788"/>
            <a:ext cx="5367647" cy="3819649"/>
          </a:xfrm>
        </p:spPr>
      </p:pic>
    </p:spTree>
    <p:extLst>
      <p:ext uri="{BB962C8B-B14F-4D97-AF65-F5344CB8AC3E}">
        <p14:creationId xmlns:p14="http://schemas.microsoft.com/office/powerpoint/2010/main" val="296169581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crush"/>
      </p:transition>
    </mc:Choice>
    <mc:Fallback xmlns="">
      <p:transition spd="slow">
        <p:fade/>
      </p:transition>
    </mc:Fallback>
  </mc:AlternateContent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20527"/>
          </a:xfrm>
        </p:spPr>
        <p:txBody>
          <a:bodyPr>
            <a:noAutofit/>
          </a:bodyPr>
          <a:lstStyle/>
          <a:p>
            <a:pPr algn="ctr"/>
            <a:r>
              <a:rPr lang="ru-RU" sz="5400" b="1" dirty="0"/>
              <a:t>И.И Мечников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67319"/>
            <a:ext cx="6050604" cy="5638799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50606" y="1167319"/>
            <a:ext cx="5544764" cy="50000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024994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68275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450" y="819149"/>
            <a:ext cx="5781878" cy="5717837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53328" y="819149"/>
            <a:ext cx="6011693" cy="57178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164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229658"/>
            <a:ext cx="10515600" cy="1057275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229658"/>
            <a:ext cx="9414933" cy="6306609"/>
          </a:xfrm>
        </p:spPr>
      </p:pic>
    </p:spTree>
    <p:extLst>
      <p:ext uri="{BB962C8B-B14F-4D97-AF65-F5344CB8AC3E}">
        <p14:creationId xmlns:p14="http://schemas.microsoft.com/office/powerpoint/2010/main" val="8254135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3025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723900"/>
            <a:ext cx="5429250" cy="5562600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34250" y="933450"/>
            <a:ext cx="3505200" cy="5353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43758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-361950"/>
            <a:ext cx="10515600" cy="361950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8393" y="1151905"/>
            <a:ext cx="4521777" cy="5458691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7678" y="1246908"/>
            <a:ext cx="3781912" cy="53636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14974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53975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1751" y="685800"/>
            <a:ext cx="6438900" cy="5105400"/>
          </a:xfrm>
        </p:spPr>
      </p:pic>
    </p:spTree>
    <p:extLst>
      <p:ext uri="{BB962C8B-B14F-4D97-AF65-F5344CB8AC3E}">
        <p14:creationId xmlns:p14="http://schemas.microsoft.com/office/powerpoint/2010/main" val="1345876740"/>
      </p:ext>
    </p:extLst>
  </p:cSld>
  <p:clrMapOvr>
    <a:masterClrMapping/>
  </p:clrMapOvr>
  <p:transition spd="slow">
    <p:push dir="u"/>
  </p:transition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-45720"/>
            <a:ext cx="10515600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9650" y="628650"/>
            <a:ext cx="4838700" cy="5410200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4600" y="628650"/>
            <a:ext cx="5429250" cy="54101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50521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</p:transition>
    </mc:Choice>
    <mc:Fallback xmlns="">
      <p:transition spd="slow">
        <p:fade/>
      </p:transition>
    </mc:Fallback>
  </mc:AlternateContent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49225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59621" y="127949"/>
            <a:ext cx="6062764" cy="5676900"/>
          </a:xfrm>
        </p:spPr>
      </p:pic>
    </p:spTree>
    <p:extLst>
      <p:ext uri="{BB962C8B-B14F-4D97-AF65-F5344CB8AC3E}">
        <p14:creationId xmlns:p14="http://schemas.microsoft.com/office/powerpoint/2010/main" val="27187817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92075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8282" y="457200"/>
            <a:ext cx="6614808" cy="5345349"/>
          </a:xfrm>
        </p:spPr>
      </p:pic>
    </p:spTree>
    <p:extLst>
      <p:ext uri="{BB962C8B-B14F-4D97-AF65-F5344CB8AC3E}">
        <p14:creationId xmlns:p14="http://schemas.microsoft.com/office/powerpoint/2010/main" val="96994357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wind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-45718"/>
            <a:ext cx="10515600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2050" y="895350"/>
            <a:ext cx="9734550" cy="5314950"/>
          </a:xfrm>
        </p:spPr>
      </p:pic>
    </p:spTree>
    <p:extLst>
      <p:ext uri="{BB962C8B-B14F-4D97-AF65-F5344CB8AC3E}">
        <p14:creationId xmlns:p14="http://schemas.microsoft.com/office/powerpoint/2010/main" val="1033800402"/>
      </p:ext>
    </p:extLst>
  </p:cSld>
  <p:clrMapOvr>
    <a:masterClrMapping/>
  </p:clrMapOvr>
  <p:transition spd="slow">
    <p:push dir="u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-45720"/>
            <a:ext cx="10515600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81250" y="1314450"/>
            <a:ext cx="7372350" cy="4514850"/>
          </a:xfrm>
        </p:spPr>
      </p:pic>
    </p:spTree>
    <p:extLst>
      <p:ext uri="{BB962C8B-B14F-4D97-AF65-F5344CB8AC3E}">
        <p14:creationId xmlns:p14="http://schemas.microsoft.com/office/powerpoint/2010/main" val="2541877989"/>
      </p:ext>
    </p:extLst>
  </p:cSld>
  <p:clrMapOvr>
    <a:masterClrMapping/>
  </p:clrMapOvr>
  <p:transition spd="slow">
    <p:push dir="u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15094" y="424306"/>
            <a:ext cx="10515600" cy="1325563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Что впервые предложил использовать Пирогов для лечения поврежденных костей?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838200" y="1790688"/>
            <a:ext cx="10515600" cy="4351338"/>
          </a:xfrm>
        </p:spPr>
        <p:txBody>
          <a:bodyPr/>
          <a:lstStyle/>
          <a:p>
            <a:r>
              <a:rPr lang="ru-RU" dirty="0"/>
              <a:t>Ребус </a:t>
            </a:r>
            <a:r>
              <a:rPr lang="en-US" dirty="0"/>
              <a:t>    </a:t>
            </a:r>
            <a:endParaRPr lang="ru-RU" dirty="0"/>
          </a:p>
          <a:p>
            <a:endParaRPr lang="ru-RU" dirty="0"/>
          </a:p>
          <a:p>
            <a:pPr marL="0" indent="0">
              <a:buNone/>
            </a:pPr>
            <a:r>
              <a:rPr lang="ru-RU" sz="8800" b="1" dirty="0">
                <a:latin typeface="Bookman Old Style" panose="02050604050505020204" pitchFamily="18" charset="0"/>
              </a:rPr>
              <a:t> ,,,,                    ,</a:t>
            </a:r>
            <a:endParaRPr lang="en-US" sz="8800" b="1" dirty="0">
              <a:latin typeface="Bookman Old Style" panose="02050604050505020204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86100" y="2208810"/>
            <a:ext cx="2709058" cy="351509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36426" y="2517569"/>
            <a:ext cx="3859480" cy="32063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26914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000537"/>
          </a:xfrm>
        </p:spPr>
        <p:txBody>
          <a:bodyPr/>
          <a:lstStyle/>
          <a:p>
            <a:pPr algn="ctr"/>
            <a:r>
              <a:rPr lang="ru-RU" b="1" dirty="0"/>
              <a:t>Гипс 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8256" y="1575879"/>
            <a:ext cx="7665395" cy="4720821"/>
          </a:xfrm>
        </p:spPr>
      </p:pic>
    </p:spTree>
    <p:extLst>
      <p:ext uri="{BB962C8B-B14F-4D97-AF65-F5344CB8AC3E}">
        <p14:creationId xmlns:p14="http://schemas.microsoft.com/office/powerpoint/2010/main" val="32510269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Какое вещество предложил использовать Пирогов для облегчения боли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ru-RU" i="1" u="sng" dirty="0"/>
              <a:t>Отгадайте слово по начальным буквам других слов</a:t>
            </a:r>
          </a:p>
          <a:p>
            <a:r>
              <a:rPr lang="ru-RU" sz="3600" dirty="0"/>
              <a:t>1.Красные кровяные клетки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23732" y="1837765"/>
            <a:ext cx="4372411" cy="35368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856784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лавное мероприятие">
  <a:themeElements>
    <a:clrScheme name="Главное мероприятие">
      <a:dk1>
        <a:sysClr val="windowText" lastClr="000000"/>
      </a:dk1>
      <a:lt1>
        <a:sysClr val="window" lastClr="FFFFFF"/>
      </a:lt1>
      <a:dk2>
        <a:srgbClr val="424242"/>
      </a:dk2>
      <a:lt2>
        <a:srgbClr val="C8C8C8"/>
      </a:lt2>
      <a:accent1>
        <a:srgbClr val="B80E0F"/>
      </a:accent1>
      <a:accent2>
        <a:srgbClr val="A6987D"/>
      </a:accent2>
      <a:accent3>
        <a:srgbClr val="7F9A71"/>
      </a:accent3>
      <a:accent4>
        <a:srgbClr val="64969F"/>
      </a:accent4>
      <a:accent5>
        <a:srgbClr val="9B75B2"/>
      </a:accent5>
      <a:accent6>
        <a:srgbClr val="80737A"/>
      </a:accent6>
      <a:hlink>
        <a:srgbClr val="F21213"/>
      </a:hlink>
      <a:folHlink>
        <a:srgbClr val="B6A394"/>
      </a:folHlink>
    </a:clrScheme>
    <a:fontScheme name="Главное мероприятие">
      <a:majorFont>
        <a:latin typeface="Impact" panose="020B080603090205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Impact" panose="020B080603090205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лавное мероприятие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blipFill>
          <a:blip xmlns:r="http://schemas.openxmlformats.org/officeDocument/2006/relationships" r:embed="rId1">
            <a:duotone>
              <a:schemeClr val="phClr">
                <a:shade val="88000"/>
                <a:lumMod val="88000"/>
              </a:schemeClr>
              <a:schemeClr val="phClr"/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25400" dist="127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88000"/>
              </a:schemeClr>
            </a:gs>
          </a:gsLst>
          <a:lin ang="5400000" scaled="0"/>
        </a:gradFill>
        <a:blipFill>
          <a:blip xmlns:r="http://schemas.openxmlformats.org/officeDocument/2006/relationships" r:embed="rId2">
            <a:duotone>
              <a:schemeClr val="phClr">
                <a:shade val="48000"/>
                <a:satMod val="110000"/>
                <a:lumMod val="40000"/>
              </a:schemeClr>
              <a:schemeClr val="phClr">
                <a:tint val="90000"/>
                <a:lumMod val="106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ain Event" id="{AC372BB4-D83D-411E-B849-B641926BA760}" vid="{F1EFBDE3-1A95-4E3D-81AD-1F53D65BEA0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Главное мероприятие</Template>
  <TotalTime>360</TotalTime>
  <Words>225</Words>
  <Application>Microsoft Office PowerPoint</Application>
  <PresentationFormat>Широкоэкранный</PresentationFormat>
  <Paragraphs>45</Paragraphs>
  <Slides>42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42</vt:i4>
      </vt:variant>
    </vt:vector>
  </HeadingPairs>
  <TitlesOfParts>
    <vt:vector size="47" baseType="lpstr">
      <vt:lpstr>Arial</vt:lpstr>
      <vt:lpstr>Arial Black</vt:lpstr>
      <vt:lpstr>Bookman Old Style</vt:lpstr>
      <vt:lpstr>Impact</vt:lpstr>
      <vt:lpstr>Главное мероприятие</vt:lpstr>
      <vt:lpstr>Презентация PowerPoint</vt:lpstr>
      <vt:lpstr>Н.И.Пирогов</vt:lpstr>
      <vt:lpstr>Презентация PowerPoint</vt:lpstr>
      <vt:lpstr>Презентация PowerPoint</vt:lpstr>
      <vt:lpstr>Презентация PowerPoint</vt:lpstr>
      <vt:lpstr>Презентация PowerPoint</vt:lpstr>
      <vt:lpstr>Что впервые предложил использовать Пирогов для лечения поврежденных костей?</vt:lpstr>
      <vt:lpstr>Гипс </vt:lpstr>
      <vt:lpstr>Какое вещество предложил использовать Пирогов для облегчения боли</vt:lpstr>
      <vt:lpstr>Презентация PowerPoint</vt:lpstr>
      <vt:lpstr>Презентация PowerPoint</vt:lpstr>
      <vt:lpstr>Презентация PowerPoint</vt:lpstr>
      <vt:lpstr>Эфир </vt:lpstr>
      <vt:lpstr>Презентация PowerPoint</vt:lpstr>
      <vt:lpstr>Какой раствор Пирогов использовал для обеззараживания ран ?</vt:lpstr>
      <vt:lpstr>Презентация PowerPoint</vt:lpstr>
      <vt:lpstr>Презентация PowerPoint</vt:lpstr>
      <vt:lpstr>Презентация PowerPoint</vt:lpstr>
      <vt:lpstr>Презентация PowerPoint</vt:lpstr>
      <vt:lpstr>К.М.Бэр</vt:lpstr>
      <vt:lpstr>Закон зародышевого сходства</vt:lpstr>
      <vt:lpstr>Презентация PowerPoint</vt:lpstr>
      <vt:lpstr>Эмбриогенез цыпленка</vt:lpstr>
      <vt:lpstr>Даль Владимир Иванович</vt:lpstr>
      <vt:lpstr>Презентация PowerPoint</vt:lpstr>
      <vt:lpstr>И.М.Сеченов</vt:lpstr>
      <vt:lpstr>Презентация PowerPoint</vt:lpstr>
      <vt:lpstr>Какой ученый проводил опыты на собаках, изучал условные рефлексы?</vt:lpstr>
      <vt:lpstr>Презентация PowerPoint</vt:lpstr>
      <vt:lpstr>Презентация PowerPoint</vt:lpstr>
      <vt:lpstr>Презентация PowerPoint</vt:lpstr>
      <vt:lpstr>Д.И.Ивановский</vt:lpstr>
      <vt:lpstr>К.А.Тимирязев</vt:lpstr>
      <vt:lpstr>Презентация PowerPoint</vt:lpstr>
      <vt:lpstr>И.И Мечников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пк</dc:creator>
  <cp:lastModifiedBy>Лариса Чайка</cp:lastModifiedBy>
  <cp:revision>39</cp:revision>
  <dcterms:created xsi:type="dcterms:W3CDTF">2014-01-13T06:27:41Z</dcterms:created>
  <dcterms:modified xsi:type="dcterms:W3CDTF">2022-03-10T07:19:54Z</dcterms:modified>
</cp:coreProperties>
</file>