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70" r:id="rId4"/>
    <p:sldId id="269" r:id="rId5"/>
    <p:sldId id="268" r:id="rId6"/>
    <p:sldId id="267" r:id="rId7"/>
    <p:sldId id="272" r:id="rId8"/>
    <p:sldId id="273" r:id="rId9"/>
    <p:sldId id="276" r:id="rId10"/>
    <p:sldId id="275" r:id="rId11"/>
    <p:sldId id="274" r:id="rId12"/>
    <p:sldId id="281" r:id="rId13"/>
    <p:sldId id="280" r:id="rId14"/>
    <p:sldId id="279" r:id="rId15"/>
    <p:sldId id="278" r:id="rId16"/>
    <p:sldId id="277" r:id="rId17"/>
    <p:sldId id="282" r:id="rId18"/>
    <p:sldId id="283" r:id="rId19"/>
    <p:sldId id="256" r:id="rId20"/>
    <p:sldId id="259" r:id="rId21"/>
    <p:sldId id="284" r:id="rId22"/>
    <p:sldId id="288" r:id="rId23"/>
    <p:sldId id="287" r:id="rId24"/>
    <p:sldId id="286" r:id="rId25"/>
    <p:sldId id="285" r:id="rId26"/>
    <p:sldId id="266" r:id="rId27"/>
    <p:sldId id="264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2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21BD1-B24B-467B-BCD6-90B2B994317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9395-198B-4472-9BEB-C4073BC5A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613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21BD1-B24B-467B-BCD6-90B2B994317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9395-198B-4472-9BEB-C4073BC5A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680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21BD1-B24B-467B-BCD6-90B2B994317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9395-198B-4472-9BEB-C4073BC5A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117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21BD1-B24B-467B-BCD6-90B2B994317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9395-198B-4472-9BEB-C4073BC5A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062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21BD1-B24B-467B-BCD6-90B2B994317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9395-198B-4472-9BEB-C4073BC5A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266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21BD1-B24B-467B-BCD6-90B2B994317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9395-198B-4472-9BEB-C4073BC5A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1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21BD1-B24B-467B-BCD6-90B2B994317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9395-198B-4472-9BEB-C4073BC5A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618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21BD1-B24B-467B-BCD6-90B2B994317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9395-198B-4472-9BEB-C4073BC5A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494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21BD1-B24B-467B-BCD6-90B2B994317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9395-198B-4472-9BEB-C4073BC5A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045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21BD1-B24B-467B-BCD6-90B2B994317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9395-198B-4472-9BEB-C4073BC5A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42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21BD1-B24B-467B-BCD6-90B2B994317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9395-198B-4472-9BEB-C4073BC5A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615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21BD1-B24B-467B-BCD6-90B2B994317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89395-198B-4472-9BEB-C4073BC5A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212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8.xml"/><Relationship Id="rId3" Type="http://schemas.openxmlformats.org/officeDocument/2006/relationships/slide" Target="slide2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7.xml"/><Relationship Id="rId2" Type="http://schemas.openxmlformats.org/officeDocument/2006/relationships/image" Target="../media/image1.jpeg"/><Relationship Id="rId16" Type="http://schemas.openxmlformats.org/officeDocument/2006/relationships/slide" Target="slide1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5" Type="http://schemas.openxmlformats.org/officeDocument/2006/relationships/slide" Target="slide4.xml"/><Relationship Id="rId15" Type="http://schemas.openxmlformats.org/officeDocument/2006/relationships/slide" Target="slide15.xml"/><Relationship Id="rId10" Type="http://schemas.openxmlformats.org/officeDocument/2006/relationships/slide" Target="slide9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unpictures.ru/images/2775021_shablony-dlya-prezentacii-po-ekonomi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05745" y="869528"/>
            <a:ext cx="7259782" cy="5513696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47321"/>
              </p:ext>
            </p:extLst>
          </p:nvPr>
        </p:nvGraphicFramePr>
        <p:xfrm>
          <a:off x="5601475" y="1370856"/>
          <a:ext cx="4868322" cy="451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413"/>
                <a:gridCol w="1219200"/>
                <a:gridCol w="1260763"/>
                <a:gridCol w="105294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6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1</a:t>
                      </a:r>
                      <a:endParaRPr lang="ru-RU" sz="6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4" action="ppaction://hlinksldjump"/>
                        </a:rPr>
                        <a:t>2</a:t>
                      </a:r>
                      <a:endParaRPr lang="ru-RU" sz="6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3</a:t>
                      </a:r>
                      <a:endParaRPr lang="ru-RU" sz="6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4</a:t>
                      </a:r>
                      <a:endParaRPr lang="ru-RU" sz="6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6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5</a:t>
                      </a:r>
                      <a:endParaRPr lang="ru-RU" sz="6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8" action="ppaction://hlinksldjump"/>
                        </a:rPr>
                        <a:t>6</a:t>
                      </a:r>
                      <a:endParaRPr lang="ru-RU" sz="6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9" action="ppaction://hlinksldjump"/>
                        </a:rPr>
                        <a:t>7</a:t>
                      </a:r>
                      <a:endParaRPr lang="ru-RU" sz="6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0" action="ppaction://hlinksldjump"/>
                        </a:rPr>
                        <a:t>8</a:t>
                      </a:r>
                      <a:endParaRPr lang="ru-RU" sz="6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6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1" action="ppaction://hlinksldjump"/>
                        </a:rPr>
                        <a:t>9</a:t>
                      </a:r>
                      <a:endParaRPr lang="ru-RU" sz="6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10</a:t>
                      </a:r>
                      <a:endParaRPr lang="ru-RU" sz="6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3" action="ppaction://hlinksldjump"/>
                        </a:rPr>
                        <a:t>11</a:t>
                      </a:r>
                      <a:endParaRPr lang="ru-RU" sz="6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4" action="ppaction://hlinksldjump"/>
                        </a:rPr>
                        <a:t>12</a:t>
                      </a:r>
                      <a:endParaRPr lang="ru-RU" sz="6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6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4" action="ppaction://hlinksldjump"/>
                        </a:rPr>
                        <a:t>13</a:t>
                      </a:r>
                      <a:endParaRPr lang="ru-RU" sz="6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5" action="ppaction://hlinksldjump"/>
                        </a:rPr>
                        <a:t>14</a:t>
                      </a:r>
                      <a:endParaRPr lang="ru-RU" sz="6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6" action="ppaction://hlinksldjump"/>
                        </a:rPr>
                        <a:t>15</a:t>
                      </a:r>
                      <a:endParaRPr lang="ru-RU" sz="6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7" action="ppaction://hlinksldjump"/>
                        </a:rPr>
                        <a:t>16</a:t>
                      </a:r>
                      <a:endParaRPr lang="ru-RU" sz="6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Управляющая кнопка: далее 5">
            <a:hlinkClick r:id="rId18" action="ppaction://hlinksldjump" highlightClick="1"/>
          </p:cNvPr>
          <p:cNvSpPr/>
          <p:nvPr/>
        </p:nvSpPr>
        <p:spPr>
          <a:xfrm>
            <a:off x="1870365" y="5974515"/>
            <a:ext cx="775854" cy="8174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89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m0-tub-ru.yandex.net/i?id=3e96b89502cd4bddeb65ce149040f56d&amp;n=33&amp;h=215&amp;w=2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68"/>
            <a:ext cx="12514997" cy="719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Информационная модель, состоящая из строк и столбцов,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называется….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11255156" y="597657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42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m0-tub-ru.yandex.net/i?id=3e96b89502cd4bddeb65ce149040f56d&amp;n=33&amp;h=215&amp;w=2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68"/>
            <a:ext cx="12514997" cy="719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Может ли один объект иметь 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несколько 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моделей? 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Можно ли разные объекты описать одной моделью? </a:t>
            </a: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11255156" y="597657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11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m0-tub-ru.yandex.net/i?id=3e96b89502cd4bddeb65ce149040f56d&amp;n=33&amp;h=215&amp;w=2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68"/>
            <a:ext cx="12514997" cy="719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3509" y="1243735"/>
            <a:ext cx="1051560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Файловая система персонального компьютера наиболее адекватно может быть описана в виде: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а) математической модели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б) табличной модели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в) натурной модели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г) иерархической модели</a:t>
            </a: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11255156" y="597657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94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m0-tub-ru.yandex.net/i?id=3e96b89502cd4bddeb65ce149040f56d&amp;n=33&amp;h=215&amp;w=2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68"/>
            <a:ext cx="12514997" cy="719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0490" y="581892"/>
            <a:ext cx="11229110" cy="561109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900" b="1" dirty="0">
                <a:latin typeface="Times New Roman" pitchFamily="18" charset="0"/>
                <a:cs typeface="Times New Roman" pitchFamily="18" charset="0"/>
              </a:rPr>
              <a:t>Какая тройка понятий находится в отношении «объект — натурная модель — информационная модель»?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а) Человек — анатомический скелет —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манекен</a:t>
            </a:r>
          </a:p>
          <a:p>
            <a:pPr marL="0" indent="0" algn="ctr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б) Человек — медицинская карта —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фотография</a:t>
            </a:r>
          </a:p>
          <a:p>
            <a:pPr marL="0" indent="0" algn="ctr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в) Автомобиль — рекламный буклет с техническими характеристиками автомобиля — атлас автомобильных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дорог</a:t>
            </a:r>
          </a:p>
          <a:p>
            <a:pPr marL="0" indent="0" algn="ctr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г) Автомобиль — игрушечный автомобиль — техническое описание автомобиля</a:t>
            </a: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11255156" y="597657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31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m0-tub-ru.yandex.net/i?id=3e96b89502cd4bddeb65ce149040f56d&amp;n=33&amp;h=215&amp;w=2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68"/>
            <a:ext cx="12514997" cy="719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Процесс построения информационных моделей с помощью формальных языков называется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11255156" y="597657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50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m0-tub-ru.yandex.net/i?id=3e96b89502cd4bddeb65ce149040f56d&amp;n=33&amp;h=215&amp;w=2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68"/>
            <a:ext cx="12514997" cy="719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7255" y="551006"/>
            <a:ext cx="11326090" cy="630699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b="1" dirty="0"/>
              <a:t>Какие признаки объекта должны быть отражены в информационной модели ученика, позволяющей получать следующие сведения: возраст учеников, увлекающихся плаванием; количество девочек, занимающихся танцами; фамилии и имена учеников старше 14 лет</a:t>
            </a:r>
            <a:r>
              <a:rPr lang="ru-RU" sz="3600" b="1" dirty="0" smtClean="0"/>
              <a:t>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а</a:t>
            </a:r>
            <a:r>
              <a:rPr lang="ru-RU" sz="3600" dirty="0"/>
              <a:t>) имя, фамилия, увлечение</a:t>
            </a:r>
            <a:br>
              <a:rPr lang="ru-RU" sz="3600" dirty="0"/>
            </a:br>
            <a:r>
              <a:rPr lang="ru-RU" sz="3600" dirty="0"/>
              <a:t>б) имя, фамилия, пол, пение, плавание, возраст</a:t>
            </a:r>
            <a:br>
              <a:rPr lang="ru-RU" sz="3600" dirty="0"/>
            </a:br>
            <a:r>
              <a:rPr lang="ru-RU" sz="3600" dirty="0"/>
              <a:t>в) имя, увлечение, пол, возраст</a:t>
            </a:r>
            <a:br>
              <a:rPr lang="ru-RU" sz="3600" dirty="0"/>
            </a:br>
            <a:r>
              <a:rPr lang="ru-RU" sz="3600" dirty="0"/>
              <a:t>г) имя, фамилия, пол, увлечение, возраст</a:t>
            </a:r>
          </a:p>
          <a:p>
            <a:pPr marL="0" indent="0" algn="ctr"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11255156" y="597657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8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m0-tub-ru.yandex.net/i?id=3e96b89502cd4bddeb65ce149040f56d&amp;n=33&amp;h=215&amp;w=2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68"/>
            <a:ext cx="12514997" cy="719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066800"/>
            <a:ext cx="10771909" cy="51101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Описания предметов, ситуаций, событий, процессов на естественных языках — это: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а) словесные модели</a:t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б) логические модели</a:t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в) геометрические модели</a:t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г) алгебраические модели</a:t>
            </a: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11255156" y="597657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04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m0-tub-ru.yandex.net/i?id=3e96b89502cd4bddeb65ce149040f56d&amp;n=33&amp;h=215&amp;w=2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68"/>
            <a:ext cx="12514997" cy="719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1542" y="1316182"/>
            <a:ext cx="10771909" cy="51101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Модели, описывающие состояние системы в определенный момент времени,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называются…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11149584" y="5971309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32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m0-tub-ru.yandex.net/i?id=3e96b89502cd4bddeb65ce149040f56d&amp;n=33&amp;h=215&amp;w=2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514997" cy="719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79807" y="1191307"/>
            <a:ext cx="101553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Найди 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модель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(среди объектов, находящихся необходимо найти различные модели)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im0-tub-ru.yandex.net/i?id=aa9f1ab6436bd3ad1e264797980c5bd3-l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764" y="3335482"/>
            <a:ext cx="3403946" cy="2691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0-tub-ru.yandex.net/i?id=9eb9ec3f5576ab75e504e08aae544e96&amp;n=13&amp;exp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145" y="3321627"/>
            <a:ext cx="4572000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99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unpictures.ru/images/2775021_shablony-dlya-prezentacii-po-ekonomi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38255" y="1842655"/>
            <a:ext cx="681643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Практическая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работа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(класс разбивается на группы и случайным образом получает задания)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84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m0-tub-ru.yandex.net/i?id=3e96b89502cd4bddeb65ce149040f56d&amp;n=33&amp;h=215&amp;w=2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68"/>
            <a:ext cx="12514997" cy="719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Объект 7" descr="https://fsd.videouroki.net/products/conspekty/infikt11/35-modelirovanie-i-formalizaciya.files/image027.pn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2105891"/>
            <a:ext cx="8917570" cy="453043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856509" y="734291"/>
            <a:ext cx="80633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Укажите вид модели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домой 8">
            <a:hlinkClick r:id="" action="ppaction://hlinkshowjump?jump=firstslide" highlightClick="1"/>
          </p:cNvPr>
          <p:cNvSpPr/>
          <p:nvPr/>
        </p:nvSpPr>
        <p:spPr>
          <a:xfrm>
            <a:off x="11255156" y="597657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38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unpictures.ru/images/2775021_shablony-dlya-prezentacii-po-ekonomi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21382" y="1953491"/>
            <a:ext cx="5805054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Создать макет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автомобиля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(используя конструктор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Lego)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13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unpictures.ru/images/2775021_shablony-dlya-prezentacii-po-ekonomi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41273" y="1593273"/>
            <a:ext cx="601287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Изобразить дом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мечты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(используя графический редактор)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88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unpictures.ru/images/2775021_shablony-dlya-prezentacii-po-ekonomi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16727" y="595745"/>
            <a:ext cx="9531928" cy="54171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521527" y="612795"/>
            <a:ext cx="9102437" cy="566308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2138" algn="l"/>
              </a:tabLst>
            </a:pPr>
            <a:r>
              <a:rPr kumimoji="0" lang="ru-RU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ru-RU" altLang="ja-JP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Построить таблицу </a:t>
            </a:r>
            <a:r>
              <a:rPr kumimoji="0" lang="ru-RU" altLang="ja-JP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в текстовом</a:t>
            </a:r>
            <a:r>
              <a:rPr kumimoji="0" lang="ru-RU" altLang="ja-JP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процессоре </a:t>
            </a:r>
            <a:r>
              <a:rPr kumimoji="0" lang="ru-RU" altLang="ja-JP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по </a:t>
            </a:r>
            <a:r>
              <a:rPr kumimoji="0" lang="ru-RU" altLang="ja-JP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следующим данным:</a:t>
            </a: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2138" algn="l"/>
              </a:tabLst>
            </a:pPr>
            <a:r>
              <a:rPr kumimoji="0" lang="ru-RU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Столица Франции — Париж. Площадь Франции — 552 тыс. кв. км. Население Франции — 52 млн. чел. Форма правления Франции — республика.</a:t>
            </a:r>
            <a:endParaRPr kumimoji="0" lang="ru-RU" altLang="ja-JP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2138" algn="l"/>
              </a:tabLst>
            </a:pPr>
            <a:r>
              <a:rPr kumimoji="0" lang="ru-RU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Столица Австрии — Вена. Площадь Австрии — 84 тыс. кв. км. Форма правления Австрии — федеративная республика.</a:t>
            </a:r>
            <a:endParaRPr kumimoji="0" lang="ru-RU" altLang="ja-JP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2138" algn="l"/>
              </a:tabLst>
            </a:pPr>
            <a:r>
              <a:rPr kumimoji="0" lang="ru-RU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Столица Великобритании — Лондон. Площадь Великобритании — 244 тыс. кв. км. Население Великобритании — 56 млн. чел. Форма правле­ния Великобритании — конституционная монархия (королевство).</a:t>
            </a:r>
            <a:endParaRPr kumimoji="0" lang="ru-RU" altLang="ja-JP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2138" algn="l"/>
              </a:tabLst>
            </a:pPr>
            <a:r>
              <a:rPr kumimoji="0" lang="ru-RU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Столица Швейцарии — Берн. Площадь Швейцарии — 41 тыс. кв.</a:t>
            </a:r>
            <a:br>
              <a:rPr kumimoji="0" lang="ru-RU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</a:br>
            <a:r>
              <a:rPr kumimoji="0" lang="ru-RU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км. Население Швейцарии — 7 млн. чел. Форма правления Швейцарии – конфедерация.­</a:t>
            </a:r>
            <a:endParaRPr kumimoji="0" lang="ru-RU" altLang="ja-JP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2138" algn="l"/>
              </a:tabLst>
            </a:pPr>
            <a:r>
              <a:rPr kumimoji="0" lang="ru-RU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Площадь Италии — 301 тыс. кв. км. Население Италии — 55 млн. чел. Форма правления Италии — республика.</a:t>
            </a:r>
            <a:endParaRPr kumimoji="0" lang="ru-RU" altLang="ja-JP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2138" algn="l"/>
              </a:tabLst>
            </a:pPr>
            <a:r>
              <a:rPr kumimoji="0" lang="ru-RU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Столица Канады — Оттава. Площадь Канады — 9974 тыс. кв. км. Население Канады — 22 млн. чел. Канада — доминион в составе Британского содружества наций.</a:t>
            </a:r>
            <a:endParaRPr kumimoji="0" lang="ru-RU" altLang="ja-JP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2138" algn="l"/>
              </a:tabLst>
            </a:pPr>
            <a:r>
              <a:rPr kumimoji="0" lang="ru-RU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Столица Омана — Маскат. Население Омана — 1 млн. чел. Форма правления Омана — абсолютная монархия (султанат).</a:t>
            </a:r>
            <a:endParaRPr kumimoji="0" lang="ru-RU" altLang="ja-JP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2138" algn="l"/>
              </a:tabLst>
            </a:pPr>
            <a:r>
              <a:rPr kumimoji="0" lang="ru-RU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Столица Японии — Токио. Площадь Японии — 370 тыс. кв. км. На­селение Японии — 108 млн. чел. Форма правления Японии — кон­ституционная монархия (империя).</a:t>
            </a:r>
            <a:endParaRPr kumimoji="0" lang="ru-RU" altLang="ja-JP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52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unpictures.ru/images/2775021_shablony-dlya-prezentacii-po-ekonomi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739147"/>
              </p:ext>
            </p:extLst>
          </p:nvPr>
        </p:nvGraphicFramePr>
        <p:xfrm>
          <a:off x="4239492" y="1164229"/>
          <a:ext cx="7841672" cy="47512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3645"/>
                <a:gridCol w="1050948"/>
                <a:gridCol w="665418"/>
                <a:gridCol w="604568"/>
                <a:gridCol w="811215"/>
                <a:gridCol w="821155"/>
                <a:gridCol w="849469"/>
                <a:gridCol w="976892"/>
                <a:gridCol w="608786"/>
                <a:gridCol w="679576"/>
              </a:tblGrid>
              <a:tr h="819525"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Наглядно изобразить </a:t>
                      </a:r>
                      <a:r>
                        <a:rPr lang="ru-RU" sz="28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таблицу в </a:t>
                      </a:r>
                      <a:r>
                        <a:rPr lang="en-US" sz="28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Excel</a:t>
                      </a:r>
                      <a:endParaRPr lang="ru-RU" sz="280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r>
                        <a:rPr lang="ru-RU" sz="28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"Распределение имен серверов Интернета по доменам"</a:t>
                      </a:r>
                      <a:endParaRPr lang="ru-RU" sz="2800" b="0" i="0" u="none" strike="noStrike" dirty="0">
                        <a:solidFill>
                          <a:srgbClr val="00008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30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Домены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Административные домены</a:t>
                      </a:r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Япония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Италия</a:t>
                      </a:r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Германия</a:t>
                      </a:r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Франция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Нидерланды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Австралия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Россия</a:t>
                      </a:r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страны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173076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серверов (млн)</a:t>
                      </a:r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253,0</a:t>
                      </a:r>
                      <a:endParaRPr lang="ru-RU" sz="20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30,8</a:t>
                      </a:r>
                      <a:endParaRPr lang="ru-RU" sz="20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13,8</a:t>
                      </a:r>
                      <a:endParaRPr lang="ru-RU" sz="20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13,1</a:t>
                      </a:r>
                      <a:endParaRPr lang="ru-RU" sz="2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10,3</a:t>
                      </a:r>
                      <a:endParaRPr lang="ru-RU" sz="2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9,0</a:t>
                      </a:r>
                      <a:endParaRPr lang="ru-RU" sz="20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8,5</a:t>
                      </a:r>
                      <a:endParaRPr lang="ru-RU" sz="2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  <a:endParaRPr lang="ru-RU" sz="2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92,1</a:t>
                      </a:r>
                      <a:endParaRPr lang="ru-RU" sz="2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998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unpictures.ru/images/2775021_shablony-dlya-prezentacii-po-ekonomi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29200" y="16625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11927" y="665018"/>
            <a:ext cx="9961418" cy="511232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078183" y="589691"/>
            <a:ext cx="9476506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Составить родословную потомков Владимира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Мономаха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используя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программу </a:t>
            </a:r>
            <a:r>
              <a:rPr kumimoji="0" lang="en-US" sz="2400" b="1" i="1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GenoPro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143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Потомки Владимира Мономаха: Владимир Мономах умер в 1125 г. Он оставил 4 сыновей: Мстислава (год смерти - 1132), Ярополка (1139), Вячеслава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Туровского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(1154) и Юрия Долгорукого (1157). После Мстислава осталось 3 сына: Изяслав Волынский (1154), Всеволод Новгородский (1138) и Ростислав Смоленский (1168). У Изяслава Волынского был сын Мстислав(1170), у Мстислава сын Роман (1205), у Романа - Даниил Галицкий (1264). Ростислав Смоленский имел 4 сыновей: Романа (1180), Рюрика (1215), Давида (1197) и Мстислава Храброго (1180). После Романа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Ростиславича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остался сын Мстислав  Киевский (1224), после Мстислава Храброго - сын Мстислав Удалой (1228). Юрий Долгорукий имел 3 сыновей: Андрея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Боголюбского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(1175), Михаила (1177) и Всеволода (1212).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unpictures.ru/images/2775021_shablony-dlya-prezentacii-po-ekonomi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350328" y="1219200"/>
            <a:ext cx="728749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Приведите примеры словесных моделей, рассматриваемых на уроках истории, географии и биологии.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96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unpictures.ru/images/2775021_shablony-dlya-prezentacii-po-ekonomi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09309" y="2119746"/>
            <a:ext cx="51573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Тестирование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73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unpictures.ru/images/2775021_shablony-dlya-prezentacii-po-ekonomi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41722" y="2278597"/>
            <a:ext cx="8084023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62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m0-tub-ru.yandex.net/i?id=3e96b89502cd4bddeb65ce149040f56d&amp;n=33&amp;h=215&amp;w=2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8"/>
            <a:ext cx="12514997" cy="719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31" y="1097807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В каких случаях </a:t>
            </a:r>
          </a:p>
          <a:p>
            <a:pPr marL="0" indent="0" algn="ctr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создают модели?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im0-tub-ru.yandex.net/i?id=5b979c8e737e0ee76414b483c1f6037d-l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491" y="2902319"/>
            <a:ext cx="3295938" cy="329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0-tub-ru.yandex.net/i?id=fe898f2e63a64343f3da5b0af0a74832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627" y="4713843"/>
            <a:ext cx="5252736" cy="207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0-tub-ru.yandex.net/i?id=788397d3ccb9bc5a7ab902e0bcb9c653-l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7554" y="1097807"/>
            <a:ext cx="2773750" cy="1690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11255156" y="597657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44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m0-tub-ru.yandex.net/i?id=3e96b89502cd4bddeb65ce149040f56d&amp;n=33&amp;h=215&amp;w=2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514997" cy="719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328" y="415923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Населённые пункты А, В, С, D соединены дорогами. Время проезда на автомобиле из города в город по соответствующим дорогам указано в таблице:</a:t>
            </a:r>
          </a:p>
          <a:p>
            <a:endParaRPr lang="ru-RU" dirty="0"/>
          </a:p>
        </p:txBody>
      </p:sp>
      <p:pic>
        <p:nvPicPr>
          <p:cNvPr id="5" name="Рисунок 4" descr="https://xn----7sbbfb7a7aej.xn--p1ai/informatika_09_fgos/ur_09/ur_09_0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3668" y="2080875"/>
            <a:ext cx="3278332" cy="338180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374073" y="2080875"/>
            <a:ext cx="852054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Турист, выезжающий из пункта А, хочет посетить все города за кратчайшее время. Укажите соответствующий маршрут.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а) ABCD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б) ACBD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в) ADCB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г) ABDC</a:t>
            </a:r>
          </a:p>
        </p:txBody>
      </p:sp>
      <p:sp>
        <p:nvSpPr>
          <p:cNvPr id="7" name="Управляющая кнопка: домой 6">
            <a:hlinkClick r:id="" action="ppaction://hlinkshowjump?jump=firstslide" highlightClick="1"/>
          </p:cNvPr>
          <p:cNvSpPr/>
          <p:nvPr/>
        </p:nvSpPr>
        <p:spPr>
          <a:xfrm>
            <a:off x="11255156" y="597657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29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m0-tub-ru.yandex.net/i?id=3e96b89502cd4bddeb65ce149040f56d&amp;n=33&amp;h=215&amp;w=2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68"/>
            <a:ext cx="12514997" cy="719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6637" y="277090"/>
            <a:ext cx="10515600" cy="615141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В небольшом городке живут пятеро друзей: Иванов, Петров, Сидоров, Гришин и Алексеев. Профессии у них разные: один из них — маляр, другой — пекарь, третий — плотник, четвёртый — почтальон, пятый — парикмахер. </a:t>
            </a:r>
            <a:endParaRPr lang="en-US" sz="3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Петров 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и Гришин никогда не держали в руке малярной кисти. Иванов и Гришин всё собираются посетить пекарню, в которой работает их товарищ. Петров и Иванов живут в одном доме с почтальоном. Иванов и Сидоров каждое воскресенье играют в городки с плотником и маляром. Петров брал билеты на футбол для себя и для пекаря. Определите профессию каждого из друзей. </a:t>
            </a: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11255156" y="597657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33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m0-tub-ru.yandex.net/i?id=3e96b89502cd4bddeb65ce149040f56d&amp;n=33&amp;h=215&amp;w=2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68"/>
            <a:ext cx="12514997" cy="719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48444"/>
            <a:ext cx="10515600" cy="59190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табличной форме представлен фрагмент базы данных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Сколько записей в данном фрагменте удовлетворяет условию ЦЕНА&gt;20 ИЛИ ПРОДАНО&lt;50?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а) 1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б) 2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в) 3</a:t>
            </a:r>
          </a:p>
        </p:txBody>
      </p:sp>
      <p:pic>
        <p:nvPicPr>
          <p:cNvPr id="5" name="Рисунок 4" descr="https://xn----7sbbfb7a7aej.xn--p1ai/informatika_09_fgos/ur_09/ur_09_0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119" y="1201880"/>
            <a:ext cx="6944590" cy="220609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255156" y="597657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41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m0-tub-ru.yandex.net/i?id=3e96b89502cd4bddeb65ce149040f56d&amp;n=33&amp;h=215&amp;w=2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68"/>
            <a:ext cx="12514997" cy="719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2781" y="855806"/>
            <a:ext cx="11035145" cy="5281758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Выберите верное утверждение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) Один объект может иметь только одну модель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б) Разные объекты не могут описываться одной моделью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в) Электрическая схема — это модель электрической цепи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г) Модель полностью повторяет изучаемый объект</a:t>
            </a: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11255156" y="597657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16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m0-tub-ru.yandex.net/i?id=3e96b89502cd4bddeb65ce149040f56d&amp;n=33&amp;h=215&amp;w=2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68"/>
            <a:ext cx="12514997" cy="719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Выберите знаковую модель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а) рисунок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б) схема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в) таблица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г) формула</a:t>
            </a: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11255156" y="597657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53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m0-tub-ru.yandex.net/i?id=3e96b89502cd4bddeb65ce149040f56d&amp;n=33&amp;h=215&amp;w=2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68"/>
            <a:ext cx="12514997" cy="719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Как называется граф , предназначенный для отображения вложенности, подчиненности, наследования между объектами? </a:t>
            </a: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11255156" y="597657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61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3551</TotalTime>
  <Words>712</Words>
  <Application>Microsoft Office PowerPoint</Application>
  <PresentationFormat>Произвольный</PresentationFormat>
  <Paragraphs>92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acer</cp:lastModifiedBy>
  <cp:revision>23</cp:revision>
  <dcterms:created xsi:type="dcterms:W3CDTF">2017-01-24T16:34:28Z</dcterms:created>
  <dcterms:modified xsi:type="dcterms:W3CDTF">2021-02-17T15:27:27Z</dcterms:modified>
</cp:coreProperties>
</file>