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310" r:id="rId2"/>
    <p:sldId id="314" r:id="rId3"/>
    <p:sldId id="320" r:id="rId4"/>
    <p:sldId id="311" r:id="rId5"/>
    <p:sldId id="312" r:id="rId6"/>
    <p:sldId id="321" r:id="rId7"/>
    <p:sldId id="322" r:id="rId8"/>
    <p:sldId id="330" r:id="rId9"/>
    <p:sldId id="331" r:id="rId10"/>
    <p:sldId id="324" r:id="rId11"/>
    <p:sldId id="332" r:id="rId12"/>
    <p:sldId id="325" r:id="rId13"/>
    <p:sldId id="327" r:id="rId14"/>
    <p:sldId id="328" r:id="rId15"/>
    <p:sldId id="316" r:id="rId16"/>
    <p:sldId id="319" r:id="rId17"/>
    <p:sldId id="301" r:id="rId18"/>
    <p:sldId id="333" r:id="rId19"/>
    <p:sldId id="334" r:id="rId20"/>
    <p:sldId id="336" r:id="rId21"/>
    <p:sldId id="335" r:id="rId22"/>
    <p:sldId id="337" r:id="rId23"/>
    <p:sldId id="338" r:id="rId24"/>
    <p:sldId id="339" r:id="rId25"/>
    <p:sldId id="340" r:id="rId26"/>
    <p:sldId id="341" r:id="rId27"/>
    <p:sldId id="342" r:id="rId28"/>
    <p:sldId id="343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A50021"/>
    <a:srgbClr val="E688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4" d="100"/>
          <a:sy n="84" d="100"/>
        </p:scale>
        <p:origin x="-234" y="-4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20.03.2026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20.03.2026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20.03.2026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20.03.2026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20.03.2026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20.03.2026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20.03.2026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20.03.2026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13" Type="http://schemas.openxmlformats.org/officeDocument/2006/relationships/image" Target="../media/image73.jpeg"/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12" Type="http://schemas.openxmlformats.org/officeDocument/2006/relationships/image" Target="../media/image72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jpeg"/><Relationship Id="rId11" Type="http://schemas.openxmlformats.org/officeDocument/2006/relationships/image" Target="../media/image71.jpeg"/><Relationship Id="rId5" Type="http://schemas.openxmlformats.org/officeDocument/2006/relationships/image" Target="../media/image65.jpeg"/><Relationship Id="rId15" Type="http://schemas.openxmlformats.org/officeDocument/2006/relationships/image" Target="../media/image75.jpeg"/><Relationship Id="rId10" Type="http://schemas.openxmlformats.org/officeDocument/2006/relationships/image" Target="../media/image70.jpeg"/><Relationship Id="rId4" Type="http://schemas.openxmlformats.org/officeDocument/2006/relationships/image" Target="../media/image64.jpeg"/><Relationship Id="rId9" Type="http://schemas.openxmlformats.org/officeDocument/2006/relationships/image" Target="../media/image69.jpeg"/><Relationship Id="rId14" Type="http://schemas.openxmlformats.org/officeDocument/2006/relationships/image" Target="../media/image7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ortal-slovo.ru/" TargetMode="External"/><Relationship Id="rId7" Type="http://schemas.openxmlformats.org/officeDocument/2006/relationships/hyperlink" Target="http://old.pgpb.ru/cd/terra/lesozav/les09.htm" TargetMode="External"/><Relationship Id="rId2" Type="http://schemas.openxmlformats.org/officeDocument/2006/relationships/hyperlink" Target="http://zanimatika.narod.ru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kidsreview.ru/vladivostok/catalog/muzey-istorii-lesozavodska-primorskiy-kray" TargetMode="External"/><Relationship Id="rId5" Type="http://schemas.openxmlformats.org/officeDocument/2006/relationships/hyperlink" Target="http://mo-lgo.ru/okrug/istoriya.php" TargetMode="External"/><Relationship Id="rId4" Type="http://schemas.openxmlformats.org/officeDocument/2006/relationships/hyperlink" Target="http://gorodarus.ru/lesozavodsk.html" TargetMode="Externa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9.jpeg"/><Relationship Id="rId5" Type="http://schemas.openxmlformats.org/officeDocument/2006/relationships/image" Target="../media/image8.jp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13.jpeg"/><Relationship Id="rId5" Type="http://schemas.openxmlformats.org/officeDocument/2006/relationships/image" Target="../media/image12.jp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13316" name="Rectangle 5"/>
          <p:cNvSpPr>
            <a:spLocks noChangeArrowheads="1"/>
          </p:cNvSpPr>
          <p:nvPr/>
        </p:nvSpPr>
        <p:spPr bwMode="auto">
          <a:xfrm flipV="1">
            <a:off x="2286000" y="2424113"/>
            <a:ext cx="4572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>
            <a:spAutoFit/>
          </a:bodyPr>
          <a:lstStyle/>
          <a:p>
            <a:endParaRPr lang="ru-RU" b="1" dirty="0">
              <a:latin typeface="Calibri" pitchFamily="34" charset="0"/>
            </a:endParaRPr>
          </a:p>
        </p:txBody>
      </p:sp>
      <p:sp>
        <p:nvSpPr>
          <p:cNvPr id="13317" name="Rectangle 6"/>
          <p:cNvSpPr>
            <a:spLocks noChangeArrowheads="1"/>
          </p:cNvSpPr>
          <p:nvPr/>
        </p:nvSpPr>
        <p:spPr bwMode="auto">
          <a:xfrm>
            <a:off x="1403350" y="4149725"/>
            <a:ext cx="71294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Times New Roman" pitchFamily="18" charset="0"/>
              </a:rPr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555776" y="3356992"/>
            <a:ext cx="4752527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cs typeface="+mn-cs"/>
              </a:rPr>
              <a:t> 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+mn-lt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79912" y="476672"/>
            <a:ext cx="51845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427984" y="260648"/>
            <a:ext cx="45365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92D050"/>
                </a:solidFill>
                <a:latin typeface="Tahoma" panose="020B0604030504040204" pitchFamily="34" charset="0"/>
              </a:rPr>
              <a:t> </a:t>
            </a:r>
            <a:endParaRPr lang="ru-RU" dirty="0">
              <a:solidFill>
                <a:srgbClr val="92D050"/>
              </a:solidFill>
              <a:latin typeface="Franklin Gothic Demi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422217" y="6278842"/>
            <a:ext cx="31614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Коротко о главном</a:t>
            </a:r>
            <a:endParaRPr lang="ru-RU" sz="32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7" name="Picture 4" descr="шаблон 2 в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6748" y="23729"/>
            <a:ext cx="9144000" cy="68635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Прямоугольник 12"/>
          <p:cNvSpPr/>
          <p:nvPr/>
        </p:nvSpPr>
        <p:spPr>
          <a:xfrm>
            <a:off x="179512" y="3478075"/>
            <a:ext cx="667848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   </a:t>
            </a:r>
            <a:r>
              <a:rPr lang="ru-RU" sz="80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«Малая Родина»</a:t>
            </a:r>
            <a:endParaRPr lang="ru-RU" sz="8000" dirty="0"/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928" y="2074561"/>
            <a:ext cx="4024144" cy="2388053"/>
          </a:xfrm>
          <a:prstGeom prst="rect">
            <a:avLst/>
          </a:prstGeom>
          <a:scene3d>
            <a:camera prst="perspectiveHeroicExtremeLeftFacing"/>
            <a:lightRig rig="threePt" dir="t"/>
          </a:scene3d>
        </p:spPr>
      </p:pic>
      <p:sp>
        <p:nvSpPr>
          <p:cNvPr id="14" name="Прямоугольник 13"/>
          <p:cNvSpPr/>
          <p:nvPr/>
        </p:nvSpPr>
        <p:spPr>
          <a:xfrm>
            <a:off x="951453" y="214481"/>
            <a:ext cx="63568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</a:rPr>
              <a:t>    Муниципальное </a:t>
            </a:r>
            <a:r>
              <a:rPr lang="ru-RU" sz="1200" b="1" dirty="0">
                <a:solidFill>
                  <a:srgbClr val="002060"/>
                </a:solidFill>
              </a:rPr>
              <a:t>дошкольное образовательное бюджетное учреждение «Детский сад общеразвивающего вида   </a:t>
            </a:r>
            <a:r>
              <a:rPr lang="ru-RU" sz="1200" b="1" dirty="0" smtClean="0">
                <a:solidFill>
                  <a:srgbClr val="002060"/>
                </a:solidFill>
              </a:rPr>
              <a:t>№</a:t>
            </a:r>
            <a:r>
              <a:rPr lang="ru-RU" sz="1200" b="1" dirty="0">
                <a:solidFill>
                  <a:srgbClr val="002060"/>
                </a:solidFill>
              </a:rPr>
              <a:t>10   Лесозаводского </a:t>
            </a:r>
            <a:r>
              <a:rPr lang="ru-RU" sz="1200" b="1" dirty="0" smtClean="0">
                <a:solidFill>
                  <a:srgbClr val="002060"/>
                </a:solidFill>
              </a:rPr>
              <a:t> муниципального  округа»</a:t>
            </a:r>
            <a:endParaRPr lang="ru-RU" sz="12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933594" y="5675160"/>
            <a:ext cx="30308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Воспитатель </a:t>
            </a:r>
            <a:r>
              <a:rPr lang="ru-RU" b="1" dirty="0" smtClean="0">
                <a:solidFill>
                  <a:srgbClr val="002060"/>
                </a:solidFill>
              </a:rPr>
              <a:t> высшей </a:t>
            </a:r>
            <a:r>
              <a:rPr lang="ru-RU" b="1" dirty="0" err="1" smtClean="0">
                <a:solidFill>
                  <a:srgbClr val="002060"/>
                </a:solidFill>
              </a:rPr>
              <a:t>кв.кат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</a:p>
          <a:p>
            <a:r>
              <a:rPr lang="ru-RU" b="1" dirty="0" err="1" smtClean="0">
                <a:solidFill>
                  <a:srgbClr val="002060"/>
                </a:solidFill>
              </a:rPr>
              <a:t>Абушенкова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С.С.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007740" y="2416173"/>
            <a:ext cx="243207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</a:rPr>
              <a:t>проект</a:t>
            </a:r>
            <a:endParaRPr lang="ru-RU" sz="6000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149748" y="6488668"/>
            <a:ext cx="1636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>
                <a:solidFill>
                  <a:srgbClr val="002060"/>
                </a:solidFill>
              </a:rPr>
              <a:t>г</a:t>
            </a:r>
            <a:r>
              <a:rPr lang="ru-RU" b="1" dirty="0" err="1" smtClean="0">
                <a:solidFill>
                  <a:srgbClr val="002060"/>
                </a:solidFill>
              </a:rPr>
              <a:t>.Лесозаводск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67945327"/>
      </p:ext>
    </p:extLst>
  </p:cSld>
  <p:clrMapOvr>
    <a:masterClrMapping/>
  </p:clrMapOvr>
  <p:transition spd="slow" advClick="0" advTm="9580">
    <p:cover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9900"/>
                </a:solidFill>
                <a:latin typeface="Monotype Corsiva" pitchFamily="66" charset="0"/>
              </a:rPr>
              <a:t>             продуктивная деятельность</a:t>
            </a:r>
            <a:r>
              <a:rPr lang="ru-RU" b="1" dirty="0" smtClean="0">
                <a:effectLst/>
              </a:rPr>
              <a:t>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124744"/>
            <a:ext cx="3635684" cy="26077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84" y="4272118"/>
            <a:ext cx="3193372" cy="2439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59" y="1124745"/>
            <a:ext cx="3495293" cy="2621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4313165"/>
            <a:ext cx="3153087" cy="2364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5582" y="3462937"/>
            <a:ext cx="3110593" cy="23329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12411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71" y="0"/>
            <a:ext cx="91102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009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1" y="95168"/>
            <a:ext cx="3672409" cy="1245600"/>
          </a:xfrm>
        </p:spPr>
        <p:txBody>
          <a:bodyPr/>
          <a:lstStyle/>
          <a:p>
            <a:r>
              <a:rPr lang="ru-RU" b="1" dirty="0" smtClean="0">
                <a:solidFill>
                  <a:srgbClr val="009900"/>
                </a:solidFill>
                <a:latin typeface="Monotype Corsiva" pitchFamily="66" charset="0"/>
              </a:rPr>
              <a:t>Экскурсии по </a:t>
            </a:r>
            <a:br>
              <a:rPr lang="ru-RU" b="1" dirty="0" smtClean="0">
                <a:solidFill>
                  <a:srgbClr val="009900"/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rgbClr val="009900"/>
                </a:solidFill>
                <a:latin typeface="Monotype Corsiva" pitchFamily="66" charset="0"/>
              </a:rPr>
              <a:t>городу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844249"/>
            <a:ext cx="4256814" cy="28865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44" y="3993062"/>
            <a:ext cx="3451876" cy="25889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260648"/>
            <a:ext cx="2736304" cy="36484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12700" stA="38000" endPos="28000" dist="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867" y="116632"/>
            <a:ext cx="2214246" cy="29523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340768"/>
            <a:ext cx="3280564" cy="2376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331455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182" y="142528"/>
            <a:ext cx="8686800" cy="838200"/>
          </a:xfrm>
        </p:spPr>
        <p:txBody>
          <a:bodyPr/>
          <a:lstStyle/>
          <a:p>
            <a:r>
              <a:rPr lang="ru-RU" b="1" dirty="0" smtClean="0">
                <a:solidFill>
                  <a:srgbClr val="009900"/>
                </a:solidFill>
                <a:latin typeface="Monotype Corsiva" pitchFamily="66" charset="0"/>
              </a:rPr>
              <a:t>Экскурсии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95" y="897497"/>
            <a:ext cx="2438688" cy="32515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406763"/>
            <a:ext cx="3096344" cy="232225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00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3" y="4221088"/>
            <a:ext cx="3312369" cy="248427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476672"/>
            <a:ext cx="2457437" cy="327658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4448" y="764704"/>
            <a:ext cx="2664296" cy="326246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51956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548680"/>
            <a:ext cx="391769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009900"/>
                </a:solidFill>
                <a:latin typeface="Monotype Corsiva" pitchFamily="66" charset="0"/>
              </a:rPr>
              <a:t>ВИКТОРИНА</a:t>
            </a:r>
            <a:endParaRPr lang="ru-RU" sz="4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164333"/>
            <a:ext cx="2291700" cy="30556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3501008"/>
            <a:ext cx="2427734" cy="323697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628800"/>
            <a:ext cx="4987240" cy="47351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4319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260648"/>
            <a:ext cx="4604985" cy="3050803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1979712" y="179929"/>
            <a:ext cx="12987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Музей</a:t>
            </a:r>
            <a:endParaRPr lang="ru-RU" sz="3200" dirty="0"/>
          </a:p>
        </p:txBody>
      </p:sp>
      <p:pic>
        <p:nvPicPr>
          <p:cNvPr id="8" name="Picture 4" descr="C:\Users\Администратор\Desktop\проект ВК\проект Г\DSCN726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852936"/>
            <a:ext cx="4130895" cy="3024336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Администратор\Desktop\проект ВК\проект Г\DSCN7257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429000"/>
            <a:ext cx="4527940" cy="325272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3196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138612" y="594266"/>
            <a:ext cx="33004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ПАРОВОЗ -ПАМЯТНИК Еа-3215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692696"/>
            <a:ext cx="3268710" cy="2451532"/>
          </a:xfrm>
          <a:prstGeom prst="rect">
            <a:avLst/>
          </a:prstGeom>
          <a:ln w="57150">
            <a:noFill/>
          </a:ln>
          <a:effectLst>
            <a:softEdge rad="1270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1223628" y="246234"/>
            <a:ext cx="2805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Железнодорожный вокзал</a:t>
            </a:r>
            <a:endParaRPr lang="ru-RU" dirty="0"/>
          </a:p>
        </p:txBody>
      </p:sp>
      <p:pic>
        <p:nvPicPr>
          <p:cNvPr id="9" name="Picture 2" descr="C:\Users\Администратор\Desktop\проект ВК\фотографии\IMG_20181127_10515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489350"/>
            <a:ext cx="2448271" cy="326436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Содержимое 3" descr="IMG-20180217-WA002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38612" y="1892380"/>
            <a:ext cx="3394472" cy="4525963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687311" y="3147421"/>
            <a:ext cx="33048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Храм Покрова Божьей Матери.</a:t>
            </a:r>
          </a:p>
        </p:txBody>
      </p:sp>
    </p:spTree>
    <p:extLst>
      <p:ext uri="{BB962C8B-B14F-4D97-AF65-F5344CB8AC3E}">
        <p14:creationId xmlns:p14="http://schemas.microsoft.com/office/powerpoint/2010/main" val="188059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883" y="116632"/>
            <a:ext cx="6682116" cy="307504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solidFill>
                  <a:srgbClr val="FF0000"/>
                </a:solidFill>
              </a:rPr>
              <a:t>Памятник воинам интернационалистам</a:t>
            </a:r>
            <a:endParaRPr lang="ru-RU" sz="2700" dirty="0">
              <a:solidFill>
                <a:srgbClr val="FF000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764705"/>
            <a:ext cx="1944216" cy="2592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1270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08688"/>
            <a:ext cx="2178242" cy="2904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069" y="3501008"/>
            <a:ext cx="2448272" cy="299794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noFill/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  <a:softEdge rad="127000"/>
          </a:effectLst>
        </p:spPr>
      </p:pic>
      <p:pic>
        <p:nvPicPr>
          <p:cNvPr id="12" name="Рисунок 11" descr="IMG-20180217-WA006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39952" y="3573016"/>
            <a:ext cx="2483479" cy="3114871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3" name="Рисунок 12" descr="IMG-20180217-WA0060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16216" y="2803949"/>
            <a:ext cx="2430526" cy="3392611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314902" y="1556792"/>
            <a:ext cx="3635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Сквер Победы</a:t>
            </a:r>
            <a:endParaRPr lang="ru-RU" sz="2400" b="1" dirty="0">
              <a:solidFill>
                <a:srgbClr val="FF0000"/>
              </a:solidFill>
            </a:endParaRPr>
          </a:p>
          <a:p>
            <a:r>
              <a:rPr lang="ru-RU" sz="2400" b="1" dirty="0">
                <a:solidFill>
                  <a:srgbClr val="FF0000"/>
                </a:solidFill>
              </a:rPr>
              <a:t>Гаубица М -30 на постаменте</a:t>
            </a:r>
          </a:p>
        </p:txBody>
      </p:sp>
    </p:spTree>
    <p:extLst>
      <p:ext uri="{BB962C8B-B14F-4D97-AF65-F5344CB8AC3E}">
        <p14:creationId xmlns:p14="http://schemas.microsoft.com/office/powerpoint/2010/main" val="3590284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pic>
        <p:nvPicPr>
          <p:cNvPr id="25603" name="Picture 4" descr="шаблон 2 в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-1" y="-166285"/>
            <a:ext cx="9144000" cy="710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Прямоугольник 5"/>
          <p:cNvSpPr>
            <a:spLocks noChangeArrowheads="1"/>
          </p:cNvSpPr>
          <p:nvPr/>
        </p:nvSpPr>
        <p:spPr bwMode="auto">
          <a:xfrm>
            <a:off x="395288" y="1844675"/>
            <a:ext cx="17287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400" dirty="0">
              <a:latin typeface="Calibri" pitchFamily="34" charset="0"/>
            </a:endParaRPr>
          </a:p>
        </p:txBody>
      </p:sp>
      <p:sp>
        <p:nvSpPr>
          <p:cNvPr id="16" name="Солнце 15"/>
          <p:cNvSpPr/>
          <p:nvPr/>
        </p:nvSpPr>
        <p:spPr>
          <a:xfrm>
            <a:off x="6599972" y="44624"/>
            <a:ext cx="360040" cy="288032"/>
          </a:xfrm>
          <a:prstGeom prst="su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717" y="3476002"/>
            <a:ext cx="4781335" cy="33819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700808"/>
            <a:ext cx="4343297" cy="307215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orthographicFront"/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8" name="Прямоугольник 17"/>
          <p:cNvSpPr/>
          <p:nvPr/>
        </p:nvSpPr>
        <p:spPr>
          <a:xfrm>
            <a:off x="611560" y="-103748"/>
            <a:ext cx="57996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Monotype Corsiva" panose="03010101010201010101" pitchFamily="66" charset="0"/>
              </a:rPr>
              <a:t>РАБОТА  С  РОДИТЕЛЯМИ</a:t>
            </a:r>
            <a:endParaRPr lang="ru-RU" sz="32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2884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4256">
        <p14:doors dir="vert"/>
      </p:transition>
    </mc:Choice>
    <mc:Fallback xmlns="">
      <p:transition spd="slow" advTm="425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790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291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91880" y="4077072"/>
            <a:ext cx="5194920" cy="244827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b="1" dirty="0">
                <a:solidFill>
                  <a:srgbClr val="002060"/>
                </a:solidFill>
              </a:rPr>
              <a:t>«Среди многих городов,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02060"/>
                </a:solidFill>
              </a:rPr>
              <a:t>Я люблю лишь город мой,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Он достоин добрых слов,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02060"/>
                </a:solidFill>
              </a:rPr>
              <a:t>Потому что он родной»</a:t>
            </a:r>
          </a:p>
          <a:p>
            <a:pPr marL="0" indent="0">
              <a:buNone/>
            </a:pPr>
            <a:r>
              <a:rPr lang="ru-RU" b="1" i="1" dirty="0">
                <a:solidFill>
                  <a:srgbClr val="002060"/>
                </a:solidFill>
              </a:rPr>
              <a:t>                                </a:t>
            </a:r>
            <a:r>
              <a:rPr lang="ru-RU" b="1" i="1" dirty="0" err="1">
                <a:solidFill>
                  <a:srgbClr val="002060"/>
                </a:solidFill>
              </a:rPr>
              <a:t>Л.Голубева</a:t>
            </a:r>
            <a:endParaRPr lang="ru-RU" b="1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764704"/>
            <a:ext cx="4320480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000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246836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9759" y="14759"/>
            <a:ext cx="8686800" cy="838200"/>
          </a:xfrm>
        </p:spPr>
        <p:txBody>
          <a:bodyPr/>
          <a:lstStyle/>
          <a:p>
            <a:r>
              <a:rPr lang="ru-RU" dirty="0" smtClean="0">
                <a:solidFill>
                  <a:srgbClr val="7030A0"/>
                </a:solidFill>
                <a:effectLst/>
              </a:rPr>
              <a:t>    </a:t>
            </a:r>
            <a:r>
              <a:rPr lang="ru-RU" dirty="0">
                <a:solidFill>
                  <a:srgbClr val="7030A0"/>
                </a:solidFill>
                <a:effectLst/>
              </a:rPr>
              <a:t> </a:t>
            </a:r>
            <a:r>
              <a:rPr lang="ru-RU" dirty="0" smtClean="0">
                <a:solidFill>
                  <a:srgbClr val="7030A0"/>
                </a:solidFill>
                <a:effectLst/>
              </a:rPr>
              <a:t>         творческие работы: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1124744"/>
            <a:ext cx="2841397" cy="2131048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25" y="4351804"/>
            <a:ext cx="2904243" cy="1957516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3399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5905" y="1084375"/>
            <a:ext cx="2232248" cy="2889050"/>
          </a:xfrm>
          <a:prstGeom prst="round2DiagRect">
            <a:avLst>
              <a:gd name="adj1" fmla="val 16667"/>
              <a:gd name="adj2" fmla="val 34526"/>
            </a:avLst>
          </a:prstGeom>
          <a:ln w="28575" cap="sq">
            <a:solidFill>
              <a:srgbClr val="7030A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7253" y="4603725"/>
            <a:ext cx="2898915" cy="1934736"/>
          </a:xfrm>
          <a:prstGeom prst="rect">
            <a:avLst/>
          </a:prstGeom>
          <a:ln w="28575">
            <a:solidFill>
              <a:srgbClr val="FFFF00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370" y="1628800"/>
            <a:ext cx="2843808" cy="2132856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00B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4281" y="3573016"/>
            <a:ext cx="2917879" cy="20614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00B0F0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67792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466"/>
            <a:ext cx="9144000" cy="684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173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839968" cy="838200"/>
          </a:xfrm>
        </p:spPr>
        <p:txBody>
          <a:bodyPr>
            <a:normAutofit fontScale="90000"/>
          </a:bodyPr>
          <a:lstStyle/>
          <a:p>
            <a:r>
              <a:rPr lang="ru-RU" b="1" u="sng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Monotype Corsiva" pitchFamily="66" charset="0"/>
              </a:rPr>
              <a:t>              </a:t>
            </a:r>
            <a:br>
              <a:rPr lang="ru-RU" b="1" u="sng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Monotype Corsiva" pitchFamily="66" charset="0"/>
              </a:rPr>
            </a:br>
            <a:r>
              <a:rPr lang="ru-RU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Monotype Corsiva" pitchFamily="66" charset="0"/>
              </a:rPr>
              <a:t>                      </a:t>
            </a:r>
            <a:r>
              <a:rPr lang="ru-RU" sz="4000" b="1" u="sng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Monotype Corsiva" pitchFamily="66" charset="0"/>
              </a:rPr>
              <a:t>фотовыставка </a:t>
            </a:r>
            <a:br>
              <a:rPr lang="ru-RU" sz="4000" b="1" u="sng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Monotype Corsiva" pitchFamily="66" charset="0"/>
              </a:rPr>
            </a:br>
            <a:r>
              <a:rPr lang="ru-RU" sz="4000" b="1" u="sng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Monotype Corsiva" pitchFamily="66" charset="0"/>
              </a:rPr>
              <a:t> </a:t>
            </a:r>
            <a:r>
              <a:rPr lang="ru-RU" sz="4000" b="1" u="sng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Monotype Corsiva" pitchFamily="66" charset="0"/>
              </a:rPr>
              <a:t>                   «ЛЮБИМЫЙ ГОРОД»</a:t>
            </a:r>
            <a:r>
              <a:rPr lang="ru-RU" sz="40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40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sz="4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6324" y="1196752"/>
            <a:ext cx="2861490" cy="38153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noFill/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64904"/>
            <a:ext cx="3219821" cy="42930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2379415"/>
            <a:ext cx="3275856" cy="44785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369342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323567"/>
            <a:ext cx="82089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Коллаж </a:t>
            </a:r>
            <a:r>
              <a:rPr lang="ru-RU" sz="3200" b="1" dirty="0" smtClean="0">
                <a:solidFill>
                  <a:srgbClr val="FF0000"/>
                </a:solidFill>
              </a:rPr>
              <a:t>«</a:t>
            </a:r>
            <a:r>
              <a:rPr lang="ru-RU" sz="3200" dirty="0">
                <a:solidFill>
                  <a:srgbClr val="FF0000"/>
                </a:solidFill>
              </a:rPr>
              <a:t>Город мой, люблю и горжусь </a:t>
            </a:r>
            <a:r>
              <a:rPr lang="ru-RU" sz="3200" dirty="0" smtClean="0">
                <a:solidFill>
                  <a:srgbClr val="FF0000"/>
                </a:solidFill>
              </a:rPr>
              <a:t>тобой !</a:t>
            </a:r>
            <a:r>
              <a:rPr lang="ru-RU" sz="3200" b="1" dirty="0" smtClean="0">
                <a:solidFill>
                  <a:srgbClr val="FF0000"/>
                </a:solidFill>
              </a:rPr>
              <a:t>»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28" y="1052736"/>
            <a:ext cx="8314944" cy="5071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949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550" y="4584690"/>
            <a:ext cx="2876338" cy="21572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839958" y="468393"/>
            <a:ext cx="2505516" cy="18791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9" y="4550677"/>
            <a:ext cx="1482302" cy="22234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888" y="4537888"/>
            <a:ext cx="1595512" cy="22914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7522" y="2453100"/>
            <a:ext cx="2213896" cy="20417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5400" y="4502308"/>
            <a:ext cx="1663738" cy="22757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976" y="4584690"/>
            <a:ext cx="1586575" cy="21572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58" y="2273805"/>
            <a:ext cx="2414033" cy="2276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531" y="132007"/>
            <a:ext cx="1838520" cy="2451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23" y="81246"/>
            <a:ext cx="1712950" cy="22839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2323" y="86375"/>
            <a:ext cx="2345561" cy="312741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8206" y="86375"/>
            <a:ext cx="1760278" cy="2542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9769" y="2543196"/>
            <a:ext cx="1907753" cy="2132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2559499"/>
            <a:ext cx="2071657" cy="21197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12422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77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406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16632"/>
            <a:ext cx="469998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  <a:latin typeface="Monotype Corsiva" pitchFamily="66" charset="0"/>
              </a:rPr>
              <a:t>Вывод</a:t>
            </a:r>
            <a:endParaRPr lang="ru-RU" sz="6600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052736"/>
            <a:ext cx="676875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Постепенно, благодаря систематической, целенаправленной работе дошкольники приобщаются к тому, что поможет им стать людьми ответственными, с активной жизненной позицией, чувствующими причастность к родному городу, его истории, традициям</a:t>
            </a:r>
            <a:r>
              <a:rPr lang="ru-RU" sz="3200" b="1" dirty="0">
                <a:solidFill>
                  <a:srgbClr val="002060"/>
                </a:solidFill>
              </a:rPr>
              <a:t>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826401"/>
            <a:ext cx="1959682" cy="26129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1694" y="3933056"/>
            <a:ext cx="2139702" cy="2852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3662663"/>
            <a:ext cx="1993742" cy="29961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365105"/>
            <a:ext cx="1707654" cy="2276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256540"/>
            <a:ext cx="1790903" cy="23878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31991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23728" y="169922"/>
            <a:ext cx="47416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Список  используемой литературы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2121" y="631587"/>
            <a:ext cx="806489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/>
              <a:t>1.Алёшина </a:t>
            </a:r>
            <a:r>
              <a:rPr lang="ru-RU" dirty="0"/>
              <a:t>Н. В. Знакомство дошкольников с родным городом – М. ТЦ. Сфера, 1999г</a:t>
            </a:r>
          </a:p>
          <a:p>
            <a:pPr lvl="0"/>
            <a:r>
              <a:rPr lang="ru-RU" dirty="0"/>
              <a:t> </a:t>
            </a:r>
            <a:r>
              <a:rPr lang="ru-RU" dirty="0" smtClean="0"/>
              <a:t>2.Алёшина </a:t>
            </a:r>
            <a:r>
              <a:rPr lang="ru-RU" dirty="0"/>
              <a:t>Н. В. Патриотическое воспитание дошкольников – М, ЦГА, 2004</a:t>
            </a:r>
          </a:p>
          <a:p>
            <a:pPr lvl="0"/>
            <a:r>
              <a:rPr lang="ru-RU" dirty="0" smtClean="0"/>
              <a:t>3. </a:t>
            </a:r>
            <a:r>
              <a:rPr lang="ru-RU" dirty="0" err="1"/>
              <a:t>Бурмистрова</a:t>
            </a:r>
            <a:r>
              <a:rPr lang="ru-RU" dirty="0"/>
              <a:t> И.К., Евдокимова Е.С. «Воспитание маленького гражданина» </a:t>
            </a:r>
          </a:p>
          <a:p>
            <a:pPr lvl="0"/>
            <a:r>
              <a:rPr lang="ru-RU" dirty="0" smtClean="0"/>
              <a:t>4.Журавлева </a:t>
            </a:r>
            <a:r>
              <a:rPr lang="ru-RU" dirty="0"/>
              <a:t>В.Н. Проектная деятельность старших дошкольников, Волгоград: «Учитель», 2011</a:t>
            </a:r>
          </a:p>
          <a:p>
            <a:pPr lvl="0"/>
            <a:r>
              <a:rPr lang="ru-RU" dirty="0" smtClean="0"/>
              <a:t>5. </a:t>
            </a:r>
            <a:r>
              <a:rPr lang="ru-RU" dirty="0"/>
              <a:t>Ковалько В.И. Азбука физкультминуток для дошкольников, М.: «</a:t>
            </a:r>
            <a:r>
              <a:rPr lang="ru-RU" dirty="0" err="1"/>
              <a:t>Вако</a:t>
            </a:r>
            <a:r>
              <a:rPr lang="ru-RU" dirty="0"/>
              <a:t>», 2006</a:t>
            </a:r>
          </a:p>
          <a:p>
            <a:pPr lvl="0"/>
            <a:r>
              <a:rPr lang="ru-RU" dirty="0" smtClean="0"/>
              <a:t>6.Рыбалкова </a:t>
            </a:r>
            <a:r>
              <a:rPr lang="ru-RU" dirty="0"/>
              <a:t>И. Ознакомление с родным городом как средство патриотического воспитания// Дошкольное воспитание 2003г. №6</a:t>
            </a:r>
          </a:p>
          <a:p>
            <a:pPr lvl="0"/>
            <a:r>
              <a:rPr lang="ru-RU" dirty="0" smtClean="0"/>
              <a:t>7.«Мы </a:t>
            </a:r>
            <a:r>
              <a:rPr lang="ru-RU" dirty="0"/>
              <a:t>живем в России», гражданско-патриотическое воспитание дошкольников, Москва, Издательство «Скрипторий», 2008г </a:t>
            </a:r>
          </a:p>
          <a:p>
            <a:pPr lvl="0"/>
            <a:r>
              <a:rPr lang="ru-RU" dirty="0" smtClean="0"/>
              <a:t>8.Якушева </a:t>
            </a:r>
            <a:r>
              <a:rPr lang="ru-RU" dirty="0"/>
              <a:t>Т. А. Воспитание гражданско-патриотических чувств у ребенка ст. дошкольного возраста // Дошкольная педагогика 2006г, №6</a:t>
            </a:r>
          </a:p>
          <a:p>
            <a:pPr lvl="0"/>
            <a:r>
              <a:rPr lang="ru-RU" dirty="0"/>
              <a:t> </a:t>
            </a:r>
            <a:r>
              <a:rPr lang="ru-RU" dirty="0" smtClean="0"/>
              <a:t>9.</a:t>
            </a:r>
            <a:r>
              <a:rPr lang="en-US" dirty="0" smtClean="0">
                <a:solidFill>
                  <a:srgbClr val="A50021"/>
                </a:solidFill>
              </a:rPr>
              <a:t>http</a:t>
            </a:r>
            <a:r>
              <a:rPr lang="ru-RU" dirty="0">
                <a:solidFill>
                  <a:srgbClr val="A50021"/>
                </a:solidFill>
              </a:rPr>
              <a:t>:// 1</a:t>
            </a:r>
            <a:r>
              <a:rPr lang="en-US" dirty="0" err="1">
                <a:solidFill>
                  <a:srgbClr val="A50021"/>
                </a:solidFill>
              </a:rPr>
              <a:t>september</a:t>
            </a:r>
            <a:r>
              <a:rPr lang="ru-RU" dirty="0">
                <a:solidFill>
                  <a:srgbClr val="A50021"/>
                </a:solidFill>
              </a:rPr>
              <a:t>.</a:t>
            </a:r>
            <a:r>
              <a:rPr lang="en-US" dirty="0" err="1">
                <a:solidFill>
                  <a:srgbClr val="A50021"/>
                </a:solidFill>
              </a:rPr>
              <a:t>ru</a:t>
            </a:r>
            <a:r>
              <a:rPr lang="ru-RU" dirty="0">
                <a:solidFill>
                  <a:srgbClr val="A50021"/>
                </a:solidFill>
              </a:rPr>
              <a:t>      </a:t>
            </a:r>
            <a:r>
              <a:rPr lang="ru-RU" dirty="0" smtClean="0"/>
              <a:t>Образовательный </a:t>
            </a:r>
            <a:r>
              <a:rPr lang="ru-RU" dirty="0"/>
              <a:t>портал  «Первое сентября»</a:t>
            </a:r>
          </a:p>
          <a:p>
            <a:pPr lvl="0"/>
            <a:r>
              <a:rPr lang="ru-RU" dirty="0" smtClean="0"/>
              <a:t>10.</a:t>
            </a:r>
            <a:r>
              <a:rPr lang="ru-RU" u="sng" dirty="0" smtClean="0">
                <a:solidFill>
                  <a:srgbClr val="002060"/>
                </a:solidFill>
                <a:hlinkClick r:id="rId2"/>
              </a:rPr>
              <a:t>http</a:t>
            </a:r>
            <a:r>
              <a:rPr lang="ru-RU" u="sng" dirty="0">
                <a:solidFill>
                  <a:srgbClr val="002060"/>
                </a:solidFill>
                <a:hlinkClick r:id="rId2"/>
              </a:rPr>
              <a:t>://zanimatika.narod.ru</a:t>
            </a:r>
            <a:r>
              <a:rPr lang="ru-RU" dirty="0">
                <a:solidFill>
                  <a:srgbClr val="002060"/>
                </a:solidFill>
              </a:rPr>
              <a:t>         </a:t>
            </a:r>
            <a:r>
              <a:rPr lang="ru-RU" dirty="0" smtClean="0"/>
              <a:t>Знаем </a:t>
            </a:r>
            <a:r>
              <a:rPr lang="ru-RU" dirty="0"/>
              <a:t>и любим Россию</a:t>
            </a:r>
          </a:p>
          <a:p>
            <a:pPr lvl="0"/>
            <a:r>
              <a:rPr lang="ru-RU" dirty="0" smtClean="0"/>
              <a:t>11.</a:t>
            </a:r>
            <a:r>
              <a:rPr lang="ru-RU" u="sng" dirty="0" smtClean="0">
                <a:hlinkClick r:id="rId3"/>
              </a:rPr>
              <a:t>http</a:t>
            </a:r>
            <a:r>
              <a:rPr lang="ru-RU" u="sng" dirty="0">
                <a:hlinkClick r:id="rId3"/>
              </a:rPr>
              <a:t>://www.portal-slovo.ru/</a:t>
            </a:r>
            <a:r>
              <a:rPr lang="ru-RU" dirty="0"/>
              <a:t>              Образовательный портал «Слово»</a:t>
            </a:r>
          </a:p>
          <a:p>
            <a:pPr lvl="0"/>
            <a:r>
              <a:rPr lang="ru-RU" dirty="0" smtClean="0"/>
              <a:t>12.</a:t>
            </a:r>
            <a:r>
              <a:rPr lang="ru-RU" u="sng" dirty="0" smtClean="0">
                <a:hlinkClick r:id="rId4"/>
              </a:rPr>
              <a:t>http</a:t>
            </a:r>
            <a:r>
              <a:rPr lang="ru-RU" u="sng" dirty="0">
                <a:hlinkClick r:id="rId4"/>
              </a:rPr>
              <a:t>://gorodarus.ru/lesozavodsk.html</a:t>
            </a:r>
            <a:endParaRPr lang="ru-RU" dirty="0"/>
          </a:p>
          <a:p>
            <a:pPr lvl="0"/>
            <a:r>
              <a:rPr lang="ru-RU" dirty="0" smtClean="0"/>
              <a:t>13.</a:t>
            </a:r>
            <a:r>
              <a:rPr lang="ru-RU" u="sng" dirty="0" smtClean="0">
                <a:hlinkClick r:id="rId5"/>
              </a:rPr>
              <a:t>http</a:t>
            </a:r>
            <a:r>
              <a:rPr lang="ru-RU" u="sng" dirty="0">
                <a:hlinkClick r:id="rId5"/>
              </a:rPr>
              <a:t>://mo-lgo.ru/okrug/istoriya.php</a:t>
            </a:r>
            <a:endParaRPr lang="ru-RU" dirty="0"/>
          </a:p>
          <a:p>
            <a:pPr lvl="0"/>
            <a:r>
              <a:rPr lang="ru-RU" dirty="0" smtClean="0"/>
              <a:t>14.</a:t>
            </a:r>
            <a:r>
              <a:rPr lang="ru-RU" u="sng" dirty="0" smtClean="0">
                <a:hlinkClick r:id="rId6"/>
              </a:rPr>
              <a:t>https</a:t>
            </a:r>
            <a:r>
              <a:rPr lang="ru-RU" u="sng" dirty="0">
                <a:hlinkClick r:id="rId6"/>
              </a:rPr>
              <a:t>://www.kidsreview.ru/vladivostok/catalog/muzey-istorii-lesozavodska-primorskiy-kray</a:t>
            </a:r>
            <a:r>
              <a:rPr lang="ru-RU" dirty="0"/>
              <a:t> </a:t>
            </a:r>
          </a:p>
          <a:p>
            <a:pPr lvl="0"/>
            <a:r>
              <a:rPr lang="ru-RU" dirty="0" smtClean="0"/>
              <a:t>12</a:t>
            </a:r>
            <a:r>
              <a:rPr lang="ru-RU" u="sng" dirty="0"/>
              <a:t>.</a:t>
            </a:r>
            <a:r>
              <a:rPr lang="ru-RU" u="sng" dirty="0" smtClean="0">
                <a:hlinkClick r:id="rId7"/>
              </a:rPr>
              <a:t>http</a:t>
            </a:r>
            <a:r>
              <a:rPr lang="ru-RU" u="sng" dirty="0">
                <a:hlinkClick r:id="rId7"/>
              </a:rPr>
              <a:t>://old.pgpb.ru/cd/terra/lesozav/les09.htm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2204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1124744"/>
            <a:ext cx="72008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Monotype Corsiva" panose="03010101010201010101" pitchFamily="66" charset="0"/>
              </a:rPr>
              <a:t>СПАСИБО    </a:t>
            </a:r>
          </a:p>
          <a:p>
            <a:pPr algn="ctr"/>
            <a:r>
              <a:rPr lang="ru-RU" sz="80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Monotype Corsiva" panose="03010101010201010101" pitchFamily="66" charset="0"/>
              </a:rPr>
              <a:t>ЗА</a:t>
            </a:r>
          </a:p>
          <a:p>
            <a:pPr algn="ctr"/>
            <a:r>
              <a:rPr lang="ru-RU" sz="80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Monotype Corsiva" panose="03010101010201010101" pitchFamily="66" charset="0"/>
              </a:rPr>
              <a:t>ВНИМАНИЕ!</a:t>
            </a:r>
            <a:endParaRPr lang="ru-RU" sz="80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2899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32656"/>
            <a:ext cx="8208912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Актуальность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Существенные изменения, произошедшие за последние годы, и новые проблемы, связанные с воспитанием детей, обусловили переосмысление сущности патриотического воспитания, его места и роли в жизни дошкольника, в общественной жизни. 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      Поэтому задачей дошкольных педагогов является - научить детей замечать все происходящее вокруг, показать родные места с привлекательной стороны, чтобы дети убедились, что родной город  прекрасен и интересен. </a:t>
            </a:r>
          </a:p>
          <a:p>
            <a:pPr marL="137160"/>
            <a:r>
              <a:rPr lang="ru-RU" sz="2400" b="1" dirty="0">
                <a:solidFill>
                  <a:srgbClr val="002060"/>
                </a:solidFill>
              </a:rPr>
              <a:t>    Для решения такой важной проблемы, как отсутствие знаний о том, что город, в котором они живут – это их малая родина, мы решили формировать интерес и уважительное отношение к родному городу, посредством знакомства с его историей, достопримечательностями.</a:t>
            </a:r>
            <a:endParaRPr lang="ru-RU" sz="2400" dirty="0">
              <a:solidFill>
                <a:srgbClr val="002060"/>
              </a:solidFill>
            </a:endParaRPr>
          </a:p>
          <a:p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1249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1536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pic>
        <p:nvPicPr>
          <p:cNvPr id="15363" name="Picture 4" descr="шаблон 2 титульник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551" y="14142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331640" y="3068960"/>
            <a:ext cx="81369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5364088" y="5157192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455504" y="332656"/>
            <a:ext cx="375325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ПРОБЛЕМА</a:t>
            </a:r>
            <a:endParaRPr lang="ru-RU" sz="4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74915" y="3140968"/>
            <a:ext cx="67687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Дети не задумываются о том, что город, в котором они живут – это их малая родина. Не знают ничего об его истории, достопримечательностях.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6636" y="5085184"/>
            <a:ext cx="2499272" cy="16561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4465437"/>
            <a:ext cx="2337123" cy="175284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4943428"/>
            <a:ext cx="2318579" cy="157488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1094276"/>
            <a:ext cx="2403936" cy="180559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82162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3954">
        <p14:prism isContent="1"/>
      </p:transition>
    </mc:Choice>
    <mc:Fallback xmlns="">
      <p:transition spd="slow" advClick="0" advTm="1395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1536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pic>
        <p:nvPicPr>
          <p:cNvPr id="15363" name="Picture 4" descr="шаблон 2 титульник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-16003" y="-2554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331640" y="3068960"/>
            <a:ext cx="81369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785042" y="3300024"/>
            <a:ext cx="380777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1</a:t>
            </a:r>
            <a:r>
              <a:rPr lang="ru-RU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. ЧТО МЫ ЗНАЕМ О…?</a:t>
            </a:r>
            <a:endParaRPr lang="ru-RU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74829" y="3686056"/>
            <a:ext cx="5832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Наш город называется Лесозаводск.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572636" y="4055388"/>
            <a:ext cx="3770391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2. ЧТО МЫ ХОТИМ УЗНАТЬ?</a:t>
            </a:r>
            <a:endParaRPr lang="ru-RU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61381" y="4437192"/>
            <a:ext cx="51845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1400" b="1" i="1" dirty="0" smtClean="0"/>
              <a:t> </a:t>
            </a:r>
            <a:r>
              <a:rPr lang="ru-RU" sz="1400" dirty="0"/>
              <a:t>- Почему наш город называется Лесозаводск?</a:t>
            </a:r>
          </a:p>
          <a:p>
            <a:pPr>
              <a:buFont typeface="Wingdings" pitchFamily="2" charset="2"/>
              <a:buChar char="v"/>
            </a:pPr>
            <a:r>
              <a:rPr lang="ru-RU" sz="1400" dirty="0"/>
              <a:t>-Что такое «малая Родина»;</a:t>
            </a:r>
          </a:p>
          <a:p>
            <a:pPr>
              <a:buFont typeface="Wingdings" pitchFamily="2" charset="2"/>
              <a:buChar char="v"/>
            </a:pPr>
            <a:r>
              <a:rPr lang="ru-RU" sz="1400" dirty="0"/>
              <a:t>Что мы знаем о родном городе?</a:t>
            </a:r>
          </a:p>
          <a:p>
            <a:pPr>
              <a:buFont typeface="Wingdings" pitchFamily="2" charset="2"/>
              <a:buChar char="v"/>
            </a:pPr>
            <a:endParaRPr lang="ru-RU" sz="1400" b="1" i="1" dirty="0"/>
          </a:p>
        </p:txBody>
      </p:sp>
      <p:sp>
        <p:nvSpPr>
          <p:cNvPr id="16" name="TextBox 15"/>
          <p:cNvSpPr txBox="1"/>
          <p:nvPr/>
        </p:nvSpPr>
        <p:spPr>
          <a:xfrm>
            <a:off x="5364088" y="5157192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18211" y="4803249"/>
            <a:ext cx="403025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3. ЧТО НУЖНО СДЕЛАТЬ, </a:t>
            </a:r>
          </a:p>
          <a:p>
            <a:pPr algn="ctr"/>
            <a:r>
              <a:rPr lang="ru-RU" sz="2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ЧТОБЫ УЗНАТЬ?</a:t>
            </a:r>
            <a:endParaRPr lang="ru-RU" sz="2000" b="1" i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53669" y="5487262"/>
            <a:ext cx="45067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400" dirty="0" smtClean="0"/>
              <a:t>Узнать  историю города,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smtClean="0"/>
              <a:t> Познакомиться с достопримечательностями.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smtClean="0"/>
              <a:t>Посетить музей</a:t>
            </a:r>
            <a:endParaRPr lang="ru-RU" sz="1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971056" y="116632"/>
            <a:ext cx="37818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Вопросы проекта: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773" y="5248228"/>
            <a:ext cx="2169724" cy="143744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0320" y="1124744"/>
            <a:ext cx="2279522" cy="156066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068960"/>
            <a:ext cx="2272336" cy="170425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34938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3954">
        <p14:prism isContent="1"/>
      </p:transition>
    </mc:Choice>
    <mc:Fallback xmlns="">
      <p:transition spd="slow" advClick="0" advTm="1395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4" grpId="0"/>
      <p:bldP spid="15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90233" y="1268760"/>
            <a:ext cx="792088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9900"/>
                </a:solidFill>
                <a:latin typeface="Monotype Corsiva" pitchFamily="66" charset="0"/>
              </a:rPr>
              <a:t>ЦЕЛЬ ПРОЕКТА</a:t>
            </a:r>
          </a:p>
          <a:p>
            <a:r>
              <a:rPr lang="ru-RU" sz="2800" b="1" dirty="0" smtClean="0">
                <a:solidFill>
                  <a:srgbClr val="7030A0"/>
                </a:solidFill>
              </a:rPr>
              <a:t>- приобщение детей к истории и культуре города Лесозаводска, в процессе знакомства с его достопримечательностями;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908058"/>
            <a:ext cx="3240359" cy="243382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900419"/>
            <a:ext cx="3240359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058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5953" y="40858"/>
            <a:ext cx="65344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solidFill>
                  <a:srgbClr val="009900"/>
                </a:solidFill>
                <a:latin typeface="Monotype Corsiva" pitchFamily="66" charset="0"/>
              </a:rPr>
              <a:t>ЗАДАЧИ  ПРОЕКТА:</a:t>
            </a:r>
            <a:r>
              <a:rPr lang="ru-RU" sz="5400" dirty="0"/>
              <a:t/>
            </a:r>
            <a:br>
              <a:rPr lang="ru-RU" sz="5400" dirty="0"/>
            </a:br>
            <a:endParaRPr lang="ru-RU" sz="5400" b="1" dirty="0">
              <a:solidFill>
                <a:schemeClr val="accent1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3602" y="836712"/>
            <a:ext cx="8272854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i="1" dirty="0"/>
              <a:t>-</a:t>
            </a:r>
            <a:r>
              <a:rPr lang="ru-RU" sz="2000" b="1" i="1" u="sng" dirty="0">
                <a:solidFill>
                  <a:srgbClr val="002060"/>
                </a:solidFill>
              </a:rPr>
              <a:t>образовательные: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000" b="1" dirty="0">
                <a:solidFill>
                  <a:srgbClr val="002060"/>
                </a:solidFill>
              </a:rPr>
              <a:t>формировать устойчивый интерес к истории города Лесозаводска;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000" b="1" dirty="0">
                <a:solidFill>
                  <a:srgbClr val="002060"/>
                </a:solidFill>
              </a:rPr>
              <a:t>познакомить с различными источниками получения информации</a:t>
            </a:r>
            <a:r>
              <a:rPr lang="ru-RU" sz="2000" b="1" dirty="0" smtClean="0">
                <a:solidFill>
                  <a:srgbClr val="002060"/>
                </a:solidFill>
              </a:rPr>
              <a:t>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000" b="1" dirty="0">
                <a:solidFill>
                  <a:srgbClr val="002060"/>
                </a:solidFill>
              </a:rPr>
              <a:t>организовать совместную продуктивную деятельность педагога, детей и родителей для проявления инициативы и творчества детей и родителей</a:t>
            </a:r>
            <a:r>
              <a:rPr lang="ru-RU" sz="2000" b="1" dirty="0" smtClean="0">
                <a:solidFill>
                  <a:srgbClr val="002060"/>
                </a:solidFill>
              </a:rPr>
              <a:t>;</a:t>
            </a:r>
          </a:p>
          <a:p>
            <a:pPr lvl="0"/>
            <a:r>
              <a:rPr lang="ru-RU" sz="2000" b="1" i="1" dirty="0">
                <a:solidFill>
                  <a:srgbClr val="002060"/>
                </a:solidFill>
              </a:rPr>
              <a:t>-</a:t>
            </a:r>
            <a:r>
              <a:rPr lang="ru-RU" sz="2000" b="1" i="1" u="sng" dirty="0">
                <a:solidFill>
                  <a:srgbClr val="002060"/>
                </a:solidFill>
              </a:rPr>
              <a:t>развивающие:</a:t>
            </a:r>
            <a:endParaRPr lang="ru-RU" sz="2000" b="1" u="sng" dirty="0">
              <a:solidFill>
                <a:srgbClr val="002060"/>
              </a:solidFill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000" b="1" dirty="0" smtClean="0">
                <a:solidFill>
                  <a:srgbClr val="002060"/>
                </a:solidFill>
              </a:rPr>
              <a:t>развивать </a:t>
            </a:r>
            <a:r>
              <a:rPr lang="ru-RU" sz="2000" b="1" dirty="0">
                <a:solidFill>
                  <a:srgbClr val="002060"/>
                </a:solidFill>
              </a:rPr>
              <a:t>и поддерживать у детей устойчивый интерес к истории родного города и памятных мест</a:t>
            </a:r>
            <a:r>
              <a:rPr lang="ru-RU" sz="2000" b="1" dirty="0" smtClean="0">
                <a:solidFill>
                  <a:srgbClr val="002060"/>
                </a:solidFill>
              </a:rPr>
              <a:t>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000" b="1" dirty="0" smtClean="0">
                <a:solidFill>
                  <a:srgbClr val="002060"/>
                </a:solidFill>
              </a:rPr>
              <a:t>способствовать </a:t>
            </a:r>
            <a:r>
              <a:rPr lang="ru-RU" sz="2000" b="1" dirty="0">
                <a:solidFill>
                  <a:srgbClr val="002060"/>
                </a:solidFill>
              </a:rPr>
              <a:t>развитию познавательного интереса и творческих способностей детей в процессе реализации проекта;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>
                <a:solidFill>
                  <a:srgbClr val="002060"/>
                </a:solidFill>
              </a:rPr>
              <a:t>развивать память, речевую активность, внимание, навыки коммуникативного общения;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>
                <a:solidFill>
                  <a:srgbClr val="002060"/>
                </a:solidFill>
              </a:rPr>
              <a:t>обогащать словарь детей новыми словами</a:t>
            </a:r>
            <a:r>
              <a:rPr lang="ru-RU" sz="2000" b="1" dirty="0" smtClean="0">
                <a:solidFill>
                  <a:srgbClr val="002060"/>
                </a:solidFill>
              </a:rPr>
              <a:t>.</a:t>
            </a:r>
          </a:p>
          <a:p>
            <a:pPr lvl="0"/>
            <a:r>
              <a:rPr lang="ru-RU" sz="2000" b="1" dirty="0">
                <a:solidFill>
                  <a:srgbClr val="002060"/>
                </a:solidFill>
              </a:rPr>
              <a:t>-</a:t>
            </a:r>
            <a:r>
              <a:rPr lang="ru-RU" sz="2000" b="1" i="1" dirty="0">
                <a:solidFill>
                  <a:srgbClr val="002060"/>
                </a:solidFill>
              </a:rPr>
              <a:t>-  </a:t>
            </a:r>
            <a:r>
              <a:rPr lang="ru-RU" sz="2000" b="1" i="1" u="sng" dirty="0" smtClean="0">
                <a:solidFill>
                  <a:srgbClr val="002060"/>
                </a:solidFill>
              </a:rPr>
              <a:t>воспитательные</a:t>
            </a:r>
            <a:endParaRPr lang="ru-RU" sz="2000" b="1" i="1" u="sng" dirty="0">
              <a:solidFill>
                <a:srgbClr val="002060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2000" b="1" dirty="0">
                <a:solidFill>
                  <a:srgbClr val="002060"/>
                </a:solidFill>
              </a:rPr>
              <a:t>воспитывать  у детей уважительное отношение к жителям </a:t>
            </a:r>
            <a:r>
              <a:rPr lang="ru-RU" sz="2000" b="1" dirty="0" smtClean="0">
                <a:solidFill>
                  <a:srgbClr val="002060"/>
                </a:solidFill>
              </a:rPr>
              <a:t>города</a:t>
            </a:r>
            <a:r>
              <a:rPr lang="ru-RU" sz="2000" b="1" dirty="0">
                <a:solidFill>
                  <a:srgbClr val="002060"/>
                </a:solidFill>
              </a:rPr>
              <a:t>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000" b="1" dirty="0" smtClean="0">
                <a:solidFill>
                  <a:srgbClr val="002060"/>
                </a:solidFill>
              </a:rPr>
              <a:t>воспитывать </a:t>
            </a:r>
            <a:r>
              <a:rPr lang="ru-RU" sz="2000" b="1" dirty="0">
                <a:solidFill>
                  <a:srgbClr val="002060"/>
                </a:solidFill>
              </a:rPr>
              <a:t>бережное отношение к городу, понимание необходимости ухаживать за внешним видом </a:t>
            </a:r>
            <a:r>
              <a:rPr lang="ru-RU" sz="2000" b="1" dirty="0" smtClean="0">
                <a:solidFill>
                  <a:srgbClr val="002060"/>
                </a:solidFill>
              </a:rPr>
              <a:t>города.</a:t>
            </a:r>
            <a:endParaRPr lang="ru-RU" sz="2000" b="1" dirty="0">
              <a:solidFill>
                <a:srgbClr val="002060"/>
              </a:solidFill>
            </a:endParaRPr>
          </a:p>
          <a:p>
            <a:pPr lvl="0"/>
            <a:endParaRPr lang="ru-RU" sz="2000" b="1" dirty="0">
              <a:solidFill>
                <a:srgbClr val="002060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endParaRPr lang="ru-RU" dirty="0"/>
          </a:p>
          <a:p>
            <a:pPr lv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4257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"/>
            <a:ext cx="9144000" cy="678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06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9900"/>
                </a:solidFill>
                <a:latin typeface="Monotype Corsiva" pitchFamily="66" charset="0"/>
              </a:rPr>
              <a:t>                      образовательная     </a:t>
            </a:r>
            <a:br>
              <a:rPr lang="ru-RU" b="1" dirty="0" smtClean="0">
                <a:solidFill>
                  <a:srgbClr val="009900"/>
                </a:solidFill>
                <a:latin typeface="Monotype Corsiva" pitchFamily="66" charset="0"/>
              </a:rPr>
            </a:br>
            <a:r>
              <a:rPr lang="ru-RU" b="1" dirty="0">
                <a:solidFill>
                  <a:srgbClr val="009900"/>
                </a:solidFill>
                <a:latin typeface="Monotype Corsiva" pitchFamily="66" charset="0"/>
              </a:rPr>
              <a:t> </a:t>
            </a:r>
            <a:r>
              <a:rPr lang="ru-RU" b="1" dirty="0" smtClean="0">
                <a:solidFill>
                  <a:srgbClr val="009900"/>
                </a:solidFill>
                <a:latin typeface="Monotype Corsiva" pitchFamily="66" charset="0"/>
              </a:rPr>
              <a:t>                            деятельность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8919"/>
            <a:ext cx="3366321" cy="24171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819" y="1844824"/>
            <a:ext cx="2970854" cy="2153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680" y="1168919"/>
            <a:ext cx="2518644" cy="3242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717032"/>
            <a:ext cx="4929837" cy="29761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4264419"/>
            <a:ext cx="3405202" cy="25061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20501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1.9|1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2.6|1.6|1.4|1.7|1.3|1.6|1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2.6|1.6|1.4|1.7|1.3|1.6|1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.9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835</TotalTime>
  <Words>584</Words>
  <Application>Microsoft Office PowerPoint</Application>
  <PresentationFormat>Экран (4:3)</PresentationFormat>
  <Paragraphs>88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образовательная                                   деятельность</vt:lpstr>
      <vt:lpstr>             продуктивная деятельность </vt:lpstr>
      <vt:lpstr>Презентация PowerPoint</vt:lpstr>
      <vt:lpstr>Экскурсии по  городу</vt:lpstr>
      <vt:lpstr>Экскурсии</vt:lpstr>
      <vt:lpstr>Презентация PowerPoint</vt:lpstr>
      <vt:lpstr>Презентация PowerPoint</vt:lpstr>
      <vt:lpstr>Презентация PowerPoint</vt:lpstr>
      <vt:lpstr>Памятник воинам интернационалистам</vt:lpstr>
      <vt:lpstr>Презентация PowerPoint</vt:lpstr>
      <vt:lpstr>Презентация PowerPoint</vt:lpstr>
      <vt:lpstr>              творческие работы:</vt:lpstr>
      <vt:lpstr>Презентация PowerPoint</vt:lpstr>
      <vt:lpstr>                                     фотовыставка                      «ЛЮБИМЫЙ ГОРОД»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«Родной город»</dc:title>
  <dc:creator>Администратор</dc:creator>
  <cp:lastModifiedBy>1</cp:lastModifiedBy>
  <cp:revision>64</cp:revision>
  <dcterms:created xsi:type="dcterms:W3CDTF">2019-01-25T18:46:13Z</dcterms:created>
  <dcterms:modified xsi:type="dcterms:W3CDTF">2026-03-20T05:32:35Z</dcterms:modified>
</cp:coreProperties>
</file>